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3" r:id="rId3"/>
    <p:sldId id="258" r:id="rId4"/>
    <p:sldId id="260" r:id="rId5"/>
    <p:sldId id="261" r:id="rId6"/>
    <p:sldId id="262" r:id="rId7"/>
    <p:sldId id="268" r:id="rId8"/>
    <p:sldId id="269" r:id="rId9"/>
  </p:sldIdLst>
  <p:sldSz cx="9144000" cy="6858000" type="screen4x3"/>
  <p:notesSz cx="9926638" cy="6797675"/>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niaux Michael (ZPZ Montgomery)" initials="JM(M" lastIdx="7" clrIdx="0">
    <p:extLst>
      <p:ext uri="{19B8F6BF-5375-455C-9EA6-DF929625EA0E}">
        <p15:presenceInfo xmlns:p15="http://schemas.microsoft.com/office/powerpoint/2012/main" userId="S::Michael.Jonniaux@police.belgium.eu::0024b509-31c7-4459-8130-34d32a98ca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E9ECF4"/>
    <a:srgbClr val="C5D9F0"/>
    <a:srgbClr val="D0D7E8"/>
    <a:srgbClr val="DCE6F1"/>
    <a:srgbClr val="214080"/>
    <a:srgbClr val="1F4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6807" autoAdjust="0"/>
  </p:normalViewPr>
  <p:slideViewPr>
    <p:cSldViewPr>
      <p:cViewPr varScale="1">
        <p:scale>
          <a:sx n="106" d="100"/>
          <a:sy n="106" d="100"/>
        </p:scale>
        <p:origin x="94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1F487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5D9F0"/>
          </a:solidFill>
        </p:spPr>
        <p:txBody>
          <a:bodyPr wrap="square" lIns="0" tIns="0" rIns="0" bIns="0" rtlCol="0"/>
          <a:lstStyle/>
          <a:p>
            <a:endParaRPr/>
          </a:p>
        </p:txBody>
      </p:sp>
      <p:sp>
        <p:nvSpPr>
          <p:cNvPr id="2" name="Holder 2"/>
          <p:cNvSpPr>
            <a:spLocks noGrp="1"/>
          </p:cNvSpPr>
          <p:nvPr>
            <p:ph type="title"/>
          </p:nvPr>
        </p:nvSpPr>
        <p:spPr>
          <a:xfrm>
            <a:off x="474980" y="184784"/>
            <a:ext cx="8194039" cy="391159"/>
          </a:xfrm>
          <a:prstGeom prst="rect">
            <a:avLst/>
          </a:prstGeom>
        </p:spPr>
        <p:txBody>
          <a:bodyPr wrap="square" lIns="0" tIns="0" rIns="0" bIns="0">
            <a:spAutoFit/>
          </a:bodyPr>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a:xfrm>
            <a:off x="438912" y="2868041"/>
            <a:ext cx="3899535" cy="36798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police.be/5343" TargetMode="External"/><Relationship Id="rId7" Type="http://schemas.openxmlformats.org/officeDocument/2006/relationships/image" Target="../media/image4.jpeg"/><Relationship Id="rId2" Type="http://schemas.openxmlformats.org/officeDocument/2006/relationships/hyperlink" Target="mailto:ZPZ.Montgomery.Management@police.belgium.eu"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police.be/5343/fr/" TargetMode="Externa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police.be/5343/fr/contact/declaration-en-ligne/formulaire-davi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police.be/5343/fr/" TargetMode="External"/><Relationship Id="rId7" Type="http://schemas.openxmlformats.org/officeDocument/2006/relationships/hyperlink" Target="https://www.police.be/5343/fr/contact/votre-quartier" TargetMode="External"/><Relationship Id="rId2" Type="http://schemas.openxmlformats.org/officeDocument/2006/relationships/hyperlink" Target="http://www.police-on-web.be/"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police.be/5343/fr/" TargetMode="External"/><Relationship Id="rId7" Type="http://schemas.openxmlformats.org/officeDocument/2006/relationships/image" Target="../media/image20.jpeg"/><Relationship Id="rId2" Type="http://schemas.openxmlformats.org/officeDocument/2006/relationships/hyperlink" Target="http://www.police-on-web.be/" TargetMode="Externa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police.be/5343/fr/contact/votre-quartier" TargetMode="External"/><Relationship Id="rId4" Type="http://schemas.openxmlformats.org/officeDocument/2006/relationships/image" Target="../media/image14.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police.be/5343/fr/" TargetMode="External"/><Relationship Id="rId7" Type="http://schemas.openxmlformats.org/officeDocument/2006/relationships/image" Target="../media/image23.jpeg"/><Relationship Id="rId2" Type="http://schemas.openxmlformats.org/officeDocument/2006/relationships/hyperlink" Target="http://www.police-on-web.be/"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www.police.be/5343/fr/contact/votre-quartier"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88AF">
                <a:alpha val="0"/>
                <a:lumMod val="0"/>
                <a:lumOff val="100000"/>
              </a:srgbClr>
            </a:gs>
            <a:gs pos="42000">
              <a:schemeClr val="tx2"/>
            </a:gs>
          </a:gsLst>
          <a:lin ang="5400000" scaled="0"/>
          <a:tileRect/>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FD6F7E-FCA5-4306-9690-B999EE5AEAB2}"/>
              </a:ext>
            </a:extLst>
          </p:cNvPr>
          <p:cNvSpPr/>
          <p:nvPr/>
        </p:nvSpPr>
        <p:spPr>
          <a:xfrm>
            <a:off x="0" y="0"/>
            <a:ext cx="9144000" cy="6858000"/>
          </a:xfrm>
          <a:prstGeom prst="rect">
            <a:avLst/>
          </a:prstGeom>
          <a:gradFill>
            <a:gsLst>
              <a:gs pos="47000">
                <a:schemeClr val="tx2">
                  <a:lumMod val="20000"/>
                  <a:lumOff val="80000"/>
                </a:schemeClr>
              </a:gs>
              <a:gs pos="0">
                <a:schemeClr val="tx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object 5"/>
          <p:cNvSpPr txBox="1"/>
          <p:nvPr/>
        </p:nvSpPr>
        <p:spPr>
          <a:xfrm>
            <a:off x="1010818" y="4980178"/>
            <a:ext cx="2673942" cy="482600"/>
          </a:xfrm>
          <a:prstGeom prst="rect">
            <a:avLst/>
          </a:prstGeom>
        </p:spPr>
        <p:txBody>
          <a:bodyPr vert="horz" wrap="square" lIns="0" tIns="12065" rIns="0" bIns="0" rtlCol="0">
            <a:spAutoFit/>
          </a:bodyPr>
          <a:lstStyle/>
          <a:p>
            <a:pPr algn="ctr">
              <a:lnSpc>
                <a:spcPct val="100000"/>
              </a:lnSpc>
              <a:spcBef>
                <a:spcPts val="95"/>
              </a:spcBef>
            </a:pPr>
            <a:r>
              <a:rPr sz="1000" b="1" spc="-5" dirty="0">
                <a:solidFill>
                  <a:srgbClr val="FFFFFF"/>
                </a:solidFill>
                <a:latin typeface="Calibri"/>
                <a:cs typeface="Calibri"/>
              </a:rPr>
              <a:t>Zone de </a:t>
            </a:r>
            <a:r>
              <a:rPr sz="1000" b="1" spc="-10" dirty="0">
                <a:solidFill>
                  <a:srgbClr val="FFFFFF"/>
                </a:solidFill>
                <a:latin typeface="Calibri"/>
                <a:cs typeface="Calibri"/>
              </a:rPr>
              <a:t>Police</a:t>
            </a:r>
            <a:r>
              <a:rPr sz="1000" b="1" spc="-5" dirty="0">
                <a:solidFill>
                  <a:srgbClr val="FFFFFF"/>
                </a:solidFill>
                <a:latin typeface="Calibri"/>
                <a:cs typeface="Calibri"/>
              </a:rPr>
              <a:t> Montgomery</a:t>
            </a:r>
            <a:endParaRPr sz="1000" dirty="0">
              <a:latin typeface="Calibri"/>
              <a:cs typeface="Calibri"/>
            </a:endParaRPr>
          </a:p>
          <a:p>
            <a:pPr marL="1270" algn="ctr">
              <a:lnSpc>
                <a:spcPts val="1195"/>
              </a:lnSpc>
              <a:spcBef>
                <a:spcPts val="10"/>
              </a:spcBef>
            </a:pPr>
            <a:r>
              <a:rPr sz="1000" spc="-5" dirty="0">
                <a:solidFill>
                  <a:srgbClr val="FFFFFF"/>
                </a:solidFill>
                <a:latin typeface="Calibri"/>
                <a:cs typeface="Calibri"/>
              </a:rPr>
              <a:t>Avenue de Tervueren, 142-144 </a:t>
            </a:r>
            <a:r>
              <a:rPr sz="1000" spc="-5" dirty="0">
                <a:solidFill>
                  <a:srgbClr val="FFFFFF"/>
                </a:solidFill>
                <a:latin typeface="Wingdings"/>
                <a:cs typeface="Wingdings"/>
              </a:rPr>
              <a:t></a:t>
            </a:r>
            <a:r>
              <a:rPr sz="1000" spc="-5" dirty="0">
                <a:solidFill>
                  <a:srgbClr val="FFFFFF"/>
                </a:solidFill>
                <a:latin typeface="Times New Roman"/>
                <a:cs typeface="Times New Roman"/>
              </a:rPr>
              <a:t> </a:t>
            </a:r>
            <a:r>
              <a:rPr sz="1000" spc="-5" dirty="0">
                <a:solidFill>
                  <a:srgbClr val="FFFFFF"/>
                </a:solidFill>
                <a:latin typeface="Calibri"/>
                <a:cs typeface="Calibri"/>
              </a:rPr>
              <a:t>1150</a:t>
            </a:r>
            <a:r>
              <a:rPr sz="1000" spc="75" dirty="0">
                <a:solidFill>
                  <a:srgbClr val="FFFFFF"/>
                </a:solidFill>
                <a:latin typeface="Calibri"/>
                <a:cs typeface="Calibri"/>
              </a:rPr>
              <a:t> </a:t>
            </a:r>
            <a:r>
              <a:rPr sz="1000" spc="-5" dirty="0">
                <a:solidFill>
                  <a:srgbClr val="FFFFFF"/>
                </a:solidFill>
                <a:latin typeface="Calibri"/>
                <a:cs typeface="Calibri"/>
              </a:rPr>
              <a:t>Bruxelles.</a:t>
            </a:r>
            <a:endParaRPr sz="1000" dirty="0">
              <a:latin typeface="Calibri"/>
              <a:cs typeface="Calibri"/>
            </a:endParaRPr>
          </a:p>
          <a:p>
            <a:pPr algn="ctr">
              <a:lnSpc>
                <a:spcPts val="1195"/>
              </a:lnSpc>
            </a:pPr>
            <a:r>
              <a:rPr sz="1000" i="1" spc="-5" dirty="0">
                <a:solidFill>
                  <a:srgbClr val="FFFFFF"/>
                </a:solidFill>
                <a:latin typeface="Calibri"/>
                <a:cs typeface="Calibri"/>
                <a:hlinkClick r:id="rId2"/>
              </a:rPr>
              <a:t>ZPZ.Montgomery.Management@police.belgium.eu</a:t>
            </a:r>
            <a:endParaRPr sz="1000" dirty="0">
              <a:latin typeface="Calibri"/>
              <a:cs typeface="Calibri"/>
            </a:endParaRPr>
          </a:p>
        </p:txBody>
      </p:sp>
      <p:sp>
        <p:nvSpPr>
          <p:cNvPr id="6" name="object 6"/>
          <p:cNvSpPr txBox="1"/>
          <p:nvPr/>
        </p:nvSpPr>
        <p:spPr>
          <a:xfrm>
            <a:off x="957478" y="5590133"/>
            <a:ext cx="110109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FFFFFF"/>
                </a:solidFill>
                <a:latin typeface="Calibri"/>
                <a:cs typeface="Calibri"/>
                <a:hlinkClick r:id="rId3"/>
              </a:rPr>
              <a:t>www.police.be/5343</a:t>
            </a:r>
            <a:endParaRPr sz="1000">
              <a:latin typeface="Calibri"/>
              <a:cs typeface="Calibri"/>
            </a:endParaRPr>
          </a:p>
        </p:txBody>
      </p:sp>
      <p:sp>
        <p:nvSpPr>
          <p:cNvPr id="7" name="object 7"/>
          <p:cNvSpPr txBox="1"/>
          <p:nvPr/>
        </p:nvSpPr>
        <p:spPr>
          <a:xfrm>
            <a:off x="1242466" y="5894933"/>
            <a:ext cx="102870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Calibri"/>
                <a:cs typeface="Calibri"/>
              </a:rPr>
              <a:t>@</a:t>
            </a:r>
            <a:r>
              <a:rPr sz="1000" spc="-45" dirty="0">
                <a:solidFill>
                  <a:srgbClr val="FFFFFF"/>
                </a:solidFill>
                <a:latin typeface="Calibri"/>
                <a:cs typeface="Calibri"/>
              </a:rPr>
              <a:t> </a:t>
            </a:r>
            <a:r>
              <a:rPr sz="1000" spc="-5" dirty="0">
                <a:solidFill>
                  <a:srgbClr val="FFFFFF"/>
                </a:solidFill>
                <a:latin typeface="Calibri"/>
                <a:cs typeface="Calibri"/>
              </a:rPr>
              <a:t>ZPZMontgomery</a:t>
            </a:r>
            <a:endParaRPr sz="1000" dirty="0">
              <a:latin typeface="Calibri"/>
              <a:cs typeface="Calibri"/>
            </a:endParaRPr>
          </a:p>
        </p:txBody>
      </p:sp>
      <p:sp>
        <p:nvSpPr>
          <p:cNvPr id="8" name="object 8"/>
          <p:cNvSpPr txBox="1"/>
          <p:nvPr/>
        </p:nvSpPr>
        <p:spPr>
          <a:xfrm>
            <a:off x="986434" y="6199733"/>
            <a:ext cx="11372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Calibri"/>
                <a:cs typeface="Calibri"/>
              </a:rPr>
              <a:t>E.R. Michaël</a:t>
            </a:r>
            <a:r>
              <a:rPr sz="1000" spc="-65" dirty="0">
                <a:solidFill>
                  <a:srgbClr val="FFFFFF"/>
                </a:solidFill>
                <a:latin typeface="Calibri"/>
                <a:cs typeface="Calibri"/>
              </a:rPr>
              <a:t> </a:t>
            </a:r>
            <a:r>
              <a:rPr sz="1000" spc="-5" dirty="0">
                <a:solidFill>
                  <a:srgbClr val="FFFFFF"/>
                </a:solidFill>
                <a:latin typeface="Calibri"/>
                <a:cs typeface="Calibri"/>
              </a:rPr>
              <a:t>Jonniaux</a:t>
            </a:r>
            <a:endParaRPr sz="1000">
              <a:latin typeface="Calibri"/>
              <a:cs typeface="Calibri"/>
            </a:endParaRPr>
          </a:p>
        </p:txBody>
      </p:sp>
      <p:sp>
        <p:nvSpPr>
          <p:cNvPr id="9" name="object 9"/>
          <p:cNvSpPr/>
          <p:nvPr/>
        </p:nvSpPr>
        <p:spPr>
          <a:xfrm>
            <a:off x="958596" y="5855208"/>
            <a:ext cx="222503" cy="222503"/>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688335" y="5731764"/>
            <a:ext cx="839724" cy="466344"/>
          </a:xfrm>
          <a:prstGeom prst="rect">
            <a:avLst/>
          </a:prstGeom>
          <a:blipFill>
            <a:blip r:embed="rId5" cstate="print"/>
            <a:stretch>
              <a:fillRect/>
            </a:stretch>
          </a:blipFill>
        </p:spPr>
        <p:txBody>
          <a:bodyPr wrap="square" lIns="0" tIns="0" rIns="0" bIns="0" rtlCol="0"/>
          <a:lstStyle/>
          <a:p>
            <a:endParaRPr/>
          </a:p>
        </p:txBody>
      </p:sp>
      <p:pic>
        <p:nvPicPr>
          <p:cNvPr id="16" name="Picture 15" descr="Logo&#10;&#10;Description automatically generated">
            <a:extLst>
              <a:ext uri="{FF2B5EF4-FFF2-40B4-BE49-F238E27FC236}">
                <a16:creationId xmlns:a16="http://schemas.microsoft.com/office/drawing/2014/main" id="{B2656D13-4659-4860-9D46-F5A2D814A7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5076" y="2064190"/>
            <a:ext cx="1500500" cy="1931744"/>
          </a:xfrm>
          <a:prstGeom prst="rect">
            <a:avLst/>
          </a:prstGeom>
        </p:spPr>
      </p:pic>
      <p:pic>
        <p:nvPicPr>
          <p:cNvPr id="10" name="Picture 9">
            <a:extLst>
              <a:ext uri="{FF2B5EF4-FFF2-40B4-BE49-F238E27FC236}">
                <a16:creationId xmlns:a16="http://schemas.microsoft.com/office/drawing/2014/main" id="{F574C764-D37A-4202-B538-B8FAEABAA76E}"/>
              </a:ext>
            </a:extLst>
          </p:cNvPr>
          <p:cNvPicPr>
            <a:picLocks noChangeAspect="1"/>
          </p:cNvPicPr>
          <p:nvPr/>
        </p:nvPicPr>
        <p:blipFill rotWithShape="1">
          <a:blip r:embed="rId7" cstate="print">
            <a:alphaModFix amt="70000"/>
            <a:extLst>
              <a:ext uri="{28A0092B-C50C-407E-A947-70E740481C1C}">
                <a14:useLocalDpi xmlns:a14="http://schemas.microsoft.com/office/drawing/2010/main" val="0"/>
              </a:ext>
            </a:extLst>
          </a:blip>
          <a:srcRect l="20295" r="36216"/>
          <a:stretch/>
        </p:blipFill>
        <p:spPr>
          <a:xfrm>
            <a:off x="4562669" y="0"/>
            <a:ext cx="4581331" cy="6858000"/>
          </a:xfrm>
          <a:prstGeom prst="rect">
            <a:avLst/>
          </a:prstGeom>
          <a:effectLst/>
        </p:spPr>
      </p:pic>
      <p:pic>
        <p:nvPicPr>
          <p:cNvPr id="17" name="Picture 16" descr="Logo&#10;&#10;Description automatically generated">
            <a:extLst>
              <a:ext uri="{FF2B5EF4-FFF2-40B4-BE49-F238E27FC236}">
                <a16:creationId xmlns:a16="http://schemas.microsoft.com/office/drawing/2014/main" id="{2F15FA75-C4A4-4F52-A631-5284EE4FB5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2105" y="6031272"/>
            <a:ext cx="626340" cy="806350"/>
          </a:xfrm>
          <a:prstGeom prst="rect">
            <a:avLst/>
          </a:prstGeom>
        </p:spPr>
      </p:pic>
      <p:sp>
        <p:nvSpPr>
          <p:cNvPr id="3" name="Rectangle 2">
            <a:extLst>
              <a:ext uri="{FF2B5EF4-FFF2-40B4-BE49-F238E27FC236}">
                <a16:creationId xmlns:a16="http://schemas.microsoft.com/office/drawing/2014/main" id="{D2B9CAE6-2294-2D46-1564-2CD4391AECF8}"/>
              </a:ext>
            </a:extLst>
          </p:cNvPr>
          <p:cNvSpPr/>
          <p:nvPr/>
        </p:nvSpPr>
        <p:spPr>
          <a:xfrm>
            <a:off x="5029200" y="532468"/>
            <a:ext cx="3733800" cy="3182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extBox 1">
            <a:extLst>
              <a:ext uri="{FF2B5EF4-FFF2-40B4-BE49-F238E27FC236}">
                <a16:creationId xmlns:a16="http://schemas.microsoft.com/office/drawing/2014/main" id="{A9294599-55BD-4F28-8833-2C2022CE5700}"/>
              </a:ext>
            </a:extLst>
          </p:cNvPr>
          <p:cNvSpPr txBox="1"/>
          <p:nvPr/>
        </p:nvSpPr>
        <p:spPr>
          <a:xfrm>
            <a:off x="5029200" y="460745"/>
            <a:ext cx="3733800" cy="461665"/>
          </a:xfrm>
          <a:prstGeom prst="rect">
            <a:avLst/>
          </a:prstGeom>
          <a:noFill/>
        </p:spPr>
        <p:txBody>
          <a:bodyPr wrap="square" rtlCol="0">
            <a:spAutoFit/>
          </a:bodyPr>
          <a:lstStyle/>
          <a:p>
            <a:r>
              <a:rPr lang="fr-BE" sz="2400" b="1" spc="-10" dirty="0">
                <a:solidFill>
                  <a:srgbClr val="214080"/>
                </a:solidFill>
              </a:rPr>
              <a:t>Zone </a:t>
            </a:r>
            <a:r>
              <a:rPr lang="fr-BE" sz="2400" b="1" dirty="0">
                <a:solidFill>
                  <a:srgbClr val="214080"/>
                </a:solidFill>
              </a:rPr>
              <a:t>de police</a:t>
            </a:r>
            <a:r>
              <a:rPr lang="fr-BE" sz="2400" b="1" spc="-50" dirty="0">
                <a:solidFill>
                  <a:srgbClr val="214080"/>
                </a:solidFill>
              </a:rPr>
              <a:t> </a:t>
            </a:r>
            <a:r>
              <a:rPr lang="fr-BE" sz="2400" b="1" spc="-10" dirty="0">
                <a:solidFill>
                  <a:srgbClr val="214080"/>
                </a:solidFill>
              </a:rPr>
              <a:t>Montgomery</a:t>
            </a:r>
            <a:endParaRPr lang="fr-BE" sz="2400" b="1" dirty="0">
              <a:solidFill>
                <a:srgbClr val="214080"/>
              </a:solidFill>
            </a:endParaRPr>
          </a:p>
        </p:txBody>
      </p:sp>
      <p:sp>
        <p:nvSpPr>
          <p:cNvPr id="15" name="Rectangle 14">
            <a:extLst>
              <a:ext uri="{FF2B5EF4-FFF2-40B4-BE49-F238E27FC236}">
                <a16:creationId xmlns:a16="http://schemas.microsoft.com/office/drawing/2014/main" id="{0BB31659-1A7E-6073-B253-AE44FF5BEC0F}"/>
              </a:ext>
            </a:extLst>
          </p:cNvPr>
          <p:cNvSpPr/>
          <p:nvPr/>
        </p:nvSpPr>
        <p:spPr>
          <a:xfrm>
            <a:off x="4974741" y="5576712"/>
            <a:ext cx="3733800" cy="3182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1" name="object 11"/>
          <p:cNvSpPr txBox="1"/>
          <p:nvPr/>
        </p:nvSpPr>
        <p:spPr>
          <a:xfrm>
            <a:off x="5308445" y="5540365"/>
            <a:ext cx="3468823" cy="382797"/>
          </a:xfrm>
          <a:prstGeom prst="rect">
            <a:avLst/>
          </a:prstGeom>
        </p:spPr>
        <p:txBody>
          <a:bodyPr vert="horz" wrap="square" lIns="0" tIns="13335" rIns="0" bIns="0" rtlCol="0">
            <a:spAutoFit/>
          </a:bodyPr>
          <a:lstStyle/>
          <a:p>
            <a:pPr marL="12700">
              <a:lnSpc>
                <a:spcPct val="100000"/>
              </a:lnSpc>
              <a:spcBef>
                <a:spcPts val="105"/>
              </a:spcBef>
            </a:pPr>
            <a:r>
              <a:rPr sz="2400" b="1" dirty="0">
                <a:solidFill>
                  <a:srgbClr val="214080"/>
                </a:solidFill>
              </a:rPr>
              <a:t>Rapport</a:t>
            </a:r>
            <a:r>
              <a:rPr lang="fr-FR" sz="2400" b="1" dirty="0">
                <a:solidFill>
                  <a:srgbClr val="214080"/>
                </a:solidFill>
              </a:rPr>
              <a:t> </a:t>
            </a:r>
            <a:r>
              <a:rPr sz="2400" b="1" dirty="0" err="1">
                <a:solidFill>
                  <a:srgbClr val="214080"/>
                </a:solidFill>
              </a:rPr>
              <a:t>d’activités</a:t>
            </a:r>
            <a:r>
              <a:rPr lang="fr-FR" sz="2400" b="1" dirty="0">
                <a:solidFill>
                  <a:srgbClr val="214080"/>
                </a:solidFill>
              </a:rPr>
              <a:t> 2022</a:t>
            </a:r>
            <a:endParaRPr sz="2400" b="1" dirty="0">
              <a:solidFill>
                <a:srgbClr val="21408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62D614AD-61BB-27C0-F68B-C547FBF88B81}"/>
              </a:ext>
            </a:extLst>
          </p:cNvPr>
          <p:cNvSpPr/>
          <p:nvPr/>
        </p:nvSpPr>
        <p:spPr>
          <a:xfrm>
            <a:off x="0" y="0"/>
            <a:ext cx="4572000" cy="6858000"/>
          </a:xfrm>
          <a:custGeom>
            <a:avLst/>
            <a:gdLst/>
            <a:ahLst/>
            <a:cxnLst/>
            <a:rect l="l" t="t" r="r" b="b"/>
            <a:pathLst>
              <a:path w="4495800" h="6858000">
                <a:moveTo>
                  <a:pt x="4495799" y="0"/>
                </a:moveTo>
                <a:lnTo>
                  <a:pt x="0" y="0"/>
                </a:lnTo>
                <a:lnTo>
                  <a:pt x="0" y="6857996"/>
                </a:lnTo>
                <a:lnTo>
                  <a:pt x="4495799" y="6857996"/>
                </a:lnTo>
                <a:lnTo>
                  <a:pt x="4495799" y="0"/>
                </a:lnTo>
                <a:close/>
              </a:path>
            </a:pathLst>
          </a:custGeom>
          <a:solidFill>
            <a:srgbClr val="C5D9F0"/>
          </a:solidFill>
        </p:spPr>
        <p:txBody>
          <a:bodyPr wrap="square" lIns="0" tIns="0" rIns="0" bIns="0" rtlCol="0"/>
          <a:lstStyle/>
          <a:p>
            <a:endParaRPr/>
          </a:p>
        </p:txBody>
      </p:sp>
      <p:sp>
        <p:nvSpPr>
          <p:cNvPr id="6" name="object 8">
            <a:extLst>
              <a:ext uri="{FF2B5EF4-FFF2-40B4-BE49-F238E27FC236}">
                <a16:creationId xmlns:a16="http://schemas.microsoft.com/office/drawing/2014/main" id="{77407C9C-C267-A83E-7B76-9460CC6EB60F}"/>
              </a:ext>
            </a:extLst>
          </p:cNvPr>
          <p:cNvSpPr/>
          <p:nvPr/>
        </p:nvSpPr>
        <p:spPr>
          <a:xfrm>
            <a:off x="386590" y="3136259"/>
            <a:ext cx="1992137" cy="1212199"/>
          </a:xfrm>
          <a:prstGeom prst="rect">
            <a:avLst/>
          </a:prstGeom>
          <a:blipFill>
            <a:blip r:embed="rId2" cstate="print"/>
            <a:stretch>
              <a:fillRect/>
            </a:stretch>
          </a:blipFill>
        </p:spPr>
        <p:txBody>
          <a:bodyPr wrap="square" lIns="0" tIns="0" rIns="0" bIns="0" rtlCol="0"/>
          <a:lstStyle/>
          <a:p>
            <a:endParaRPr/>
          </a:p>
        </p:txBody>
      </p:sp>
      <p:sp>
        <p:nvSpPr>
          <p:cNvPr id="14" name="object 13">
            <a:extLst>
              <a:ext uri="{FF2B5EF4-FFF2-40B4-BE49-F238E27FC236}">
                <a16:creationId xmlns:a16="http://schemas.microsoft.com/office/drawing/2014/main" id="{20CF3B3D-2D87-58EA-62E6-D36FFA4EBF1C}"/>
              </a:ext>
            </a:extLst>
          </p:cNvPr>
          <p:cNvSpPr/>
          <p:nvPr/>
        </p:nvSpPr>
        <p:spPr>
          <a:xfrm>
            <a:off x="399723" y="127817"/>
            <a:ext cx="3772919" cy="339055"/>
          </a:xfrm>
          <a:custGeom>
            <a:avLst/>
            <a:gdLst/>
            <a:ahLst/>
            <a:cxnLst/>
            <a:rect l="l" t="t" r="r" b="b"/>
            <a:pathLst>
              <a:path w="4334509" h="338455">
                <a:moveTo>
                  <a:pt x="4334256" y="0"/>
                </a:moveTo>
                <a:lnTo>
                  <a:pt x="0" y="0"/>
                </a:lnTo>
                <a:lnTo>
                  <a:pt x="0" y="338327"/>
                </a:lnTo>
                <a:lnTo>
                  <a:pt x="4334256" y="338327"/>
                </a:lnTo>
                <a:lnTo>
                  <a:pt x="4334256" y="0"/>
                </a:lnTo>
                <a:close/>
              </a:path>
            </a:pathLst>
          </a:custGeom>
          <a:solidFill>
            <a:srgbClr val="548ED4"/>
          </a:solidFill>
        </p:spPr>
        <p:txBody>
          <a:bodyPr wrap="square" lIns="0" tIns="0" rIns="0" bIns="0" rtlCol="0"/>
          <a:lstStyle/>
          <a:p>
            <a:endParaRPr/>
          </a:p>
        </p:txBody>
      </p:sp>
      <p:sp>
        <p:nvSpPr>
          <p:cNvPr id="16" name="object 19">
            <a:extLst>
              <a:ext uri="{FF2B5EF4-FFF2-40B4-BE49-F238E27FC236}">
                <a16:creationId xmlns:a16="http://schemas.microsoft.com/office/drawing/2014/main" id="{DAF909AF-6FA3-E3EE-AE0B-D211C288B97A}"/>
              </a:ext>
            </a:extLst>
          </p:cNvPr>
          <p:cNvSpPr txBox="1"/>
          <p:nvPr/>
        </p:nvSpPr>
        <p:spPr>
          <a:xfrm>
            <a:off x="1538434" y="176275"/>
            <a:ext cx="168084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Calibri"/>
                <a:cs typeface="Calibri"/>
              </a:rPr>
              <a:t>Le </a:t>
            </a:r>
            <a:r>
              <a:rPr sz="1600" b="1" spc="-10" dirty="0">
                <a:solidFill>
                  <a:srgbClr val="FFFFFF"/>
                </a:solidFill>
                <a:latin typeface="Calibri"/>
                <a:cs typeface="Calibri"/>
              </a:rPr>
              <a:t>Collège </a:t>
            </a:r>
            <a:r>
              <a:rPr sz="1600" b="1" spc="-5" dirty="0">
                <a:solidFill>
                  <a:srgbClr val="FFFFFF"/>
                </a:solidFill>
                <a:latin typeface="Calibri"/>
                <a:cs typeface="Calibri"/>
              </a:rPr>
              <a:t>de</a:t>
            </a:r>
            <a:r>
              <a:rPr sz="1600" b="1" spc="-40" dirty="0">
                <a:solidFill>
                  <a:srgbClr val="FFFFFF"/>
                </a:solidFill>
                <a:latin typeface="Calibri"/>
                <a:cs typeface="Calibri"/>
              </a:rPr>
              <a:t> </a:t>
            </a:r>
            <a:r>
              <a:rPr sz="1600" b="1" spc="-5" dirty="0">
                <a:solidFill>
                  <a:srgbClr val="FFFFFF"/>
                </a:solidFill>
                <a:latin typeface="Calibri"/>
                <a:cs typeface="Calibri"/>
              </a:rPr>
              <a:t>police</a:t>
            </a:r>
            <a:endParaRPr sz="1600" dirty="0">
              <a:latin typeface="Calibri"/>
              <a:cs typeface="Calibri"/>
            </a:endParaRPr>
          </a:p>
        </p:txBody>
      </p:sp>
      <p:sp>
        <p:nvSpPr>
          <p:cNvPr id="17" name="object 5">
            <a:extLst>
              <a:ext uri="{FF2B5EF4-FFF2-40B4-BE49-F238E27FC236}">
                <a16:creationId xmlns:a16="http://schemas.microsoft.com/office/drawing/2014/main" id="{AD6716EF-5920-C484-2579-1EA0D27D2543}"/>
              </a:ext>
            </a:extLst>
          </p:cNvPr>
          <p:cNvSpPr txBox="1"/>
          <p:nvPr/>
        </p:nvSpPr>
        <p:spPr>
          <a:xfrm>
            <a:off x="403813" y="515261"/>
            <a:ext cx="3769817" cy="473848"/>
          </a:xfrm>
          <a:prstGeom prst="rect">
            <a:avLst/>
          </a:prstGeom>
        </p:spPr>
        <p:txBody>
          <a:bodyPr vert="horz" wrap="square" lIns="0" tIns="12065" rIns="0" bIns="0" rtlCol="0">
            <a:spAutoFit/>
          </a:bodyPr>
          <a:lstStyle/>
          <a:p>
            <a:pPr marR="5080"/>
            <a:r>
              <a:rPr lang="fr-FR" sz="1000" spc="-5" dirty="0">
                <a:solidFill>
                  <a:srgbClr val="17375E"/>
                </a:solidFill>
                <a:latin typeface="Calibri"/>
                <a:cs typeface="Calibri"/>
              </a:rPr>
              <a:t>Il se compose des trois bourgmestres, du chef de corps , du secrétaire zonal et de la comptable spéciale.</a:t>
            </a:r>
            <a:endParaRPr lang="fr-FR" sz="1000" dirty="0">
              <a:latin typeface="Calibri"/>
              <a:cs typeface="Calibri"/>
            </a:endParaRPr>
          </a:p>
          <a:p>
            <a:pPr marR="5080">
              <a:lnSpc>
                <a:spcPct val="100000"/>
              </a:lnSpc>
            </a:pPr>
            <a:r>
              <a:rPr sz="1000" spc="-5" dirty="0">
                <a:solidFill>
                  <a:srgbClr val="17375E"/>
                </a:solidFill>
                <a:latin typeface="Calibri"/>
                <a:cs typeface="Calibri"/>
              </a:rPr>
              <a:t>En 20</a:t>
            </a:r>
            <a:r>
              <a:rPr lang="fr-FR" sz="1000" spc="-5" dirty="0">
                <a:solidFill>
                  <a:srgbClr val="17375E"/>
                </a:solidFill>
                <a:latin typeface="Calibri"/>
                <a:cs typeface="Calibri"/>
              </a:rPr>
              <a:t>22</a:t>
            </a:r>
            <a:r>
              <a:rPr sz="1000" spc="-5" dirty="0">
                <a:solidFill>
                  <a:srgbClr val="17375E"/>
                </a:solidFill>
                <a:latin typeface="Calibri"/>
                <a:cs typeface="Calibri"/>
              </a:rPr>
              <a:t>, il a </a:t>
            </a:r>
            <a:r>
              <a:rPr sz="1000" spc="-5" dirty="0" err="1">
                <a:solidFill>
                  <a:srgbClr val="17375E"/>
                </a:solidFill>
                <a:latin typeface="Calibri"/>
                <a:cs typeface="Calibri"/>
              </a:rPr>
              <a:t>tenu</a:t>
            </a:r>
            <a:r>
              <a:rPr sz="1000" spc="-5" dirty="0">
                <a:solidFill>
                  <a:srgbClr val="17375E"/>
                </a:solidFill>
                <a:latin typeface="Calibri"/>
                <a:cs typeface="Calibri"/>
              </a:rPr>
              <a:t> 2</a:t>
            </a:r>
            <a:r>
              <a:rPr lang="fr-FR" sz="1000" spc="-5" dirty="0">
                <a:solidFill>
                  <a:srgbClr val="17375E"/>
                </a:solidFill>
                <a:latin typeface="Calibri"/>
                <a:cs typeface="Calibri"/>
              </a:rPr>
              <a:t>7</a:t>
            </a:r>
            <a:r>
              <a:rPr sz="1000" spc="-5" dirty="0">
                <a:solidFill>
                  <a:srgbClr val="17375E"/>
                </a:solidFill>
                <a:latin typeface="Calibri"/>
                <a:cs typeface="Calibri"/>
              </a:rPr>
              <a:t> séances ordinaires et 1</a:t>
            </a:r>
            <a:r>
              <a:rPr lang="fr-FR" sz="1000" spc="-5" dirty="0">
                <a:solidFill>
                  <a:srgbClr val="17375E"/>
                </a:solidFill>
                <a:latin typeface="Calibri"/>
                <a:cs typeface="Calibri"/>
              </a:rPr>
              <a:t>2</a:t>
            </a:r>
            <a:r>
              <a:rPr sz="1000" spc="-5" dirty="0">
                <a:solidFill>
                  <a:srgbClr val="17375E"/>
                </a:solidFill>
                <a:latin typeface="Calibri"/>
                <a:cs typeface="Calibri"/>
              </a:rPr>
              <a:t> séances </a:t>
            </a:r>
            <a:r>
              <a:rPr sz="1000" spc="-5" dirty="0" err="1">
                <a:solidFill>
                  <a:srgbClr val="17375E"/>
                </a:solidFill>
                <a:latin typeface="Calibri"/>
                <a:cs typeface="Calibri"/>
              </a:rPr>
              <a:t>disciplinaire</a:t>
            </a:r>
            <a:r>
              <a:rPr lang="fr-FR" sz="1000" spc="-5" dirty="0">
                <a:solidFill>
                  <a:srgbClr val="17375E"/>
                </a:solidFill>
                <a:latin typeface="Calibri"/>
                <a:cs typeface="Calibri"/>
              </a:rPr>
              <a:t>s.</a:t>
            </a:r>
          </a:p>
        </p:txBody>
      </p:sp>
      <p:grpSp>
        <p:nvGrpSpPr>
          <p:cNvPr id="38" name="Groupe 37">
            <a:extLst>
              <a:ext uri="{FF2B5EF4-FFF2-40B4-BE49-F238E27FC236}">
                <a16:creationId xmlns:a16="http://schemas.microsoft.com/office/drawing/2014/main" id="{83B2E5B9-BDBA-3C68-148E-5E496340870C}"/>
              </a:ext>
            </a:extLst>
          </p:cNvPr>
          <p:cNvGrpSpPr/>
          <p:nvPr/>
        </p:nvGrpSpPr>
        <p:grpSpPr>
          <a:xfrm>
            <a:off x="396572" y="2713916"/>
            <a:ext cx="3775295" cy="338455"/>
            <a:chOff x="396574" y="2895600"/>
            <a:chExt cx="3775295" cy="338455"/>
          </a:xfrm>
        </p:grpSpPr>
        <p:sp>
          <p:nvSpPr>
            <p:cNvPr id="23" name="object 20">
              <a:extLst>
                <a:ext uri="{FF2B5EF4-FFF2-40B4-BE49-F238E27FC236}">
                  <a16:creationId xmlns:a16="http://schemas.microsoft.com/office/drawing/2014/main" id="{52B2C786-CA68-8830-7679-2E1F8D34D43F}"/>
                </a:ext>
              </a:extLst>
            </p:cNvPr>
            <p:cNvSpPr/>
            <p:nvPr/>
          </p:nvSpPr>
          <p:spPr>
            <a:xfrm>
              <a:off x="396574" y="2895600"/>
              <a:ext cx="3775295" cy="338455"/>
            </a:xfrm>
            <a:custGeom>
              <a:avLst/>
              <a:gdLst/>
              <a:ahLst/>
              <a:cxnLst/>
              <a:rect l="l" t="t" r="r" b="b"/>
              <a:pathLst>
                <a:path w="4288790" h="338454">
                  <a:moveTo>
                    <a:pt x="4288536" y="0"/>
                  </a:moveTo>
                  <a:lnTo>
                    <a:pt x="0" y="0"/>
                  </a:lnTo>
                  <a:lnTo>
                    <a:pt x="0" y="338327"/>
                  </a:lnTo>
                  <a:lnTo>
                    <a:pt x="4288536" y="338327"/>
                  </a:lnTo>
                  <a:lnTo>
                    <a:pt x="4288536" y="0"/>
                  </a:lnTo>
                  <a:close/>
                </a:path>
              </a:pathLst>
            </a:custGeom>
            <a:solidFill>
              <a:srgbClr val="548ED4"/>
            </a:solidFill>
          </p:spPr>
          <p:txBody>
            <a:bodyPr wrap="square" lIns="0" tIns="0" rIns="0" bIns="0" rtlCol="0"/>
            <a:lstStyle/>
            <a:p>
              <a:endParaRPr/>
            </a:p>
          </p:txBody>
        </p:sp>
        <p:sp>
          <p:nvSpPr>
            <p:cNvPr id="24" name="object 21">
              <a:extLst>
                <a:ext uri="{FF2B5EF4-FFF2-40B4-BE49-F238E27FC236}">
                  <a16:creationId xmlns:a16="http://schemas.microsoft.com/office/drawing/2014/main" id="{1AA9DA11-3EAC-ECD0-8FFB-396A23C78E16}"/>
                </a:ext>
              </a:extLst>
            </p:cNvPr>
            <p:cNvSpPr txBox="1"/>
            <p:nvPr/>
          </p:nvSpPr>
          <p:spPr>
            <a:xfrm>
              <a:off x="1541482" y="2910897"/>
              <a:ext cx="167449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Calibri"/>
                  <a:cs typeface="Calibri"/>
                </a:rPr>
                <a:t>Le Conseil </a:t>
              </a:r>
              <a:r>
                <a:rPr sz="1600" b="1" spc="-10" dirty="0">
                  <a:solidFill>
                    <a:srgbClr val="FFFFFF"/>
                  </a:solidFill>
                  <a:latin typeface="Calibri"/>
                  <a:cs typeface="Calibri"/>
                </a:rPr>
                <a:t>de</a:t>
              </a:r>
              <a:r>
                <a:rPr sz="1600" b="1" spc="-45" dirty="0">
                  <a:solidFill>
                    <a:srgbClr val="FFFFFF"/>
                  </a:solidFill>
                  <a:latin typeface="Calibri"/>
                  <a:cs typeface="Calibri"/>
                </a:rPr>
                <a:t> </a:t>
              </a:r>
              <a:r>
                <a:rPr sz="1600" b="1" spc="-5" dirty="0">
                  <a:solidFill>
                    <a:srgbClr val="FFFFFF"/>
                  </a:solidFill>
                  <a:latin typeface="Calibri"/>
                  <a:cs typeface="Calibri"/>
                </a:rPr>
                <a:t>police</a:t>
              </a:r>
              <a:endParaRPr sz="1600" dirty="0">
                <a:latin typeface="Calibri"/>
                <a:cs typeface="Calibri"/>
              </a:endParaRPr>
            </a:p>
          </p:txBody>
        </p:sp>
      </p:grpSp>
      <p:sp>
        <p:nvSpPr>
          <p:cNvPr id="25" name="object 6">
            <a:extLst>
              <a:ext uri="{FF2B5EF4-FFF2-40B4-BE49-F238E27FC236}">
                <a16:creationId xmlns:a16="http://schemas.microsoft.com/office/drawing/2014/main" id="{57995D02-B9DB-C89B-927A-6C823ECCBCE6}"/>
              </a:ext>
            </a:extLst>
          </p:cNvPr>
          <p:cNvSpPr txBox="1"/>
          <p:nvPr/>
        </p:nvSpPr>
        <p:spPr>
          <a:xfrm>
            <a:off x="2457382" y="3114822"/>
            <a:ext cx="1771718" cy="1256113"/>
          </a:xfrm>
          <a:prstGeom prst="rect">
            <a:avLst/>
          </a:prstGeom>
        </p:spPr>
        <p:txBody>
          <a:bodyPr vert="horz" wrap="square" lIns="0" tIns="12065" rIns="0" bIns="0" rtlCol="0">
            <a:spAutoFit/>
          </a:bodyPr>
          <a:lstStyle/>
          <a:p>
            <a:pPr marL="12700" marR="5080">
              <a:lnSpc>
                <a:spcPct val="100000"/>
              </a:lnSpc>
              <a:spcBef>
                <a:spcPts val="95"/>
              </a:spcBef>
            </a:pPr>
            <a:r>
              <a:rPr sz="1000" spc="-5" dirty="0">
                <a:solidFill>
                  <a:srgbClr val="17375E"/>
                </a:solidFill>
                <a:latin typeface="Calibri"/>
                <a:cs typeface="Calibri"/>
              </a:rPr>
              <a:t>Le conseil de police est </a:t>
            </a:r>
            <a:r>
              <a:rPr sz="1000" spc="-5" dirty="0" err="1">
                <a:solidFill>
                  <a:srgbClr val="17375E"/>
                </a:solidFill>
                <a:latin typeface="Calibri"/>
                <a:cs typeface="Calibri"/>
              </a:rPr>
              <a:t>constitué</a:t>
            </a:r>
            <a:r>
              <a:rPr sz="1000" spc="-5" dirty="0">
                <a:solidFill>
                  <a:srgbClr val="17375E"/>
                </a:solidFill>
                <a:latin typeface="Calibri"/>
                <a:cs typeface="Calibri"/>
              </a:rPr>
              <a:t> des</a:t>
            </a:r>
            <a:r>
              <a:rPr lang="fr-FR" sz="1000" spc="-5" dirty="0">
                <a:solidFill>
                  <a:srgbClr val="17375E"/>
                </a:solidFill>
                <a:latin typeface="Calibri"/>
                <a:cs typeface="Calibri"/>
              </a:rPr>
              <a:t> 3 </a:t>
            </a:r>
            <a:r>
              <a:rPr sz="1000" spc="-5" dirty="0" err="1">
                <a:solidFill>
                  <a:srgbClr val="17375E"/>
                </a:solidFill>
                <a:latin typeface="Calibri"/>
                <a:cs typeface="Calibri"/>
              </a:rPr>
              <a:t>bourgmestres</a:t>
            </a:r>
            <a:r>
              <a:rPr lang="fr-FR" sz="1000" spc="-5" dirty="0">
                <a:solidFill>
                  <a:srgbClr val="17375E"/>
                </a:solidFill>
                <a:latin typeface="Calibri"/>
                <a:cs typeface="Calibri"/>
              </a:rPr>
              <a:t>, qui président celui-ci en alternance et pour une</a:t>
            </a:r>
            <a:r>
              <a:rPr lang="fr-FR" sz="1000" spc="70" dirty="0">
                <a:solidFill>
                  <a:srgbClr val="17375E"/>
                </a:solidFill>
                <a:latin typeface="Calibri"/>
                <a:cs typeface="Calibri"/>
              </a:rPr>
              <a:t> </a:t>
            </a:r>
            <a:r>
              <a:rPr lang="fr-FR" sz="1000" spc="-5" dirty="0">
                <a:solidFill>
                  <a:srgbClr val="17375E"/>
                </a:solidFill>
                <a:latin typeface="Calibri"/>
                <a:cs typeface="Calibri"/>
              </a:rPr>
              <a:t>année, ainsi que </a:t>
            </a:r>
            <a:r>
              <a:rPr sz="1000" spc="-5" dirty="0">
                <a:solidFill>
                  <a:srgbClr val="17375E"/>
                </a:solidFill>
                <a:latin typeface="Calibri"/>
                <a:cs typeface="Calibri"/>
              </a:rPr>
              <a:t>des </a:t>
            </a:r>
            <a:r>
              <a:rPr sz="1000" spc="-5" dirty="0" err="1">
                <a:solidFill>
                  <a:srgbClr val="17375E"/>
                </a:solidFill>
                <a:latin typeface="Calibri"/>
                <a:cs typeface="Calibri"/>
              </a:rPr>
              <a:t>membres</a:t>
            </a:r>
            <a:r>
              <a:rPr sz="1000" spc="-5" dirty="0">
                <a:solidFill>
                  <a:srgbClr val="17375E"/>
                </a:solidFill>
                <a:latin typeface="Calibri"/>
                <a:cs typeface="Calibri"/>
              </a:rPr>
              <a:t> </a:t>
            </a:r>
            <a:r>
              <a:rPr sz="1000" spc="-5" dirty="0" err="1">
                <a:solidFill>
                  <a:srgbClr val="17375E"/>
                </a:solidFill>
                <a:latin typeface="Calibri"/>
                <a:cs typeface="Calibri"/>
              </a:rPr>
              <a:t>élus</a:t>
            </a:r>
            <a:r>
              <a:rPr sz="1000" spc="-5" dirty="0">
                <a:solidFill>
                  <a:srgbClr val="17375E"/>
                </a:solidFill>
                <a:latin typeface="Calibri"/>
                <a:cs typeface="Calibri"/>
              </a:rPr>
              <a:t> </a:t>
            </a:r>
            <a:r>
              <a:rPr sz="1000" dirty="0">
                <a:solidFill>
                  <a:srgbClr val="17375E"/>
                </a:solidFill>
                <a:latin typeface="Calibri"/>
                <a:cs typeface="Calibri"/>
              </a:rPr>
              <a:t>au </a:t>
            </a:r>
            <a:r>
              <a:rPr sz="1000" spc="-10" dirty="0">
                <a:solidFill>
                  <a:srgbClr val="17375E"/>
                </a:solidFill>
                <a:latin typeface="Calibri"/>
                <a:cs typeface="Calibri"/>
              </a:rPr>
              <a:t>sein </a:t>
            </a:r>
            <a:r>
              <a:rPr sz="1000" spc="-5" dirty="0">
                <a:solidFill>
                  <a:srgbClr val="17375E"/>
                </a:solidFill>
                <a:latin typeface="Calibri"/>
                <a:cs typeface="Calibri"/>
              </a:rPr>
              <a:t>des conseils </a:t>
            </a:r>
            <a:r>
              <a:rPr sz="1000" spc="-5" dirty="0" err="1">
                <a:solidFill>
                  <a:srgbClr val="17375E"/>
                </a:solidFill>
                <a:latin typeface="Calibri"/>
                <a:cs typeface="Calibri"/>
              </a:rPr>
              <a:t>commu</a:t>
            </a:r>
            <a:r>
              <a:rPr lang="fr-FR" sz="1000" spc="-5" dirty="0">
                <a:solidFill>
                  <a:srgbClr val="17375E"/>
                </a:solidFill>
                <a:latin typeface="Calibri"/>
                <a:cs typeface="Calibri"/>
              </a:rPr>
              <a:t>-</a:t>
            </a:r>
            <a:r>
              <a:rPr sz="1000" spc="-5" dirty="0" err="1">
                <a:solidFill>
                  <a:srgbClr val="17375E"/>
                </a:solidFill>
                <a:latin typeface="Calibri"/>
                <a:cs typeface="Calibri"/>
              </a:rPr>
              <a:t>naux</a:t>
            </a:r>
            <a:r>
              <a:rPr sz="1000" spc="-5" dirty="0">
                <a:solidFill>
                  <a:srgbClr val="17375E"/>
                </a:solidFill>
                <a:latin typeface="Calibri"/>
                <a:cs typeface="Calibri"/>
              </a:rPr>
              <a:t>  d’Etterbeek, </a:t>
            </a:r>
            <a:r>
              <a:rPr sz="1000" spc="-5" dirty="0" err="1">
                <a:solidFill>
                  <a:srgbClr val="17375E"/>
                </a:solidFill>
                <a:latin typeface="Calibri"/>
                <a:cs typeface="Calibri"/>
              </a:rPr>
              <a:t>Woluwe</a:t>
            </a:r>
            <a:r>
              <a:rPr lang="fr-FR" sz="1000" spc="-5" dirty="0">
                <a:solidFill>
                  <a:srgbClr val="17375E"/>
                </a:solidFill>
                <a:latin typeface="Calibri"/>
                <a:cs typeface="Calibri"/>
              </a:rPr>
              <a:t>-</a:t>
            </a:r>
            <a:r>
              <a:rPr sz="1000" spc="-5" dirty="0">
                <a:solidFill>
                  <a:srgbClr val="17375E"/>
                </a:solidFill>
                <a:latin typeface="Calibri"/>
                <a:cs typeface="Calibri"/>
              </a:rPr>
              <a:t>Sain</a:t>
            </a:r>
            <a:r>
              <a:rPr lang="fr-FR" sz="1000" spc="-5" dirty="0">
                <a:solidFill>
                  <a:srgbClr val="17375E"/>
                </a:solidFill>
                <a:latin typeface="Calibri"/>
                <a:cs typeface="Calibri"/>
              </a:rPr>
              <a:t>t-</a:t>
            </a:r>
            <a:r>
              <a:rPr sz="1000" spc="-5" dirty="0">
                <a:solidFill>
                  <a:srgbClr val="17375E"/>
                </a:solidFill>
                <a:latin typeface="Calibri"/>
                <a:cs typeface="Calibri"/>
              </a:rPr>
              <a:t>Lambert  et</a:t>
            </a:r>
            <a:r>
              <a:rPr sz="1000" spc="10" dirty="0">
                <a:solidFill>
                  <a:srgbClr val="17375E"/>
                </a:solidFill>
                <a:latin typeface="Calibri"/>
                <a:cs typeface="Calibri"/>
              </a:rPr>
              <a:t> </a:t>
            </a:r>
            <a:r>
              <a:rPr sz="1000" spc="-5" dirty="0" err="1">
                <a:solidFill>
                  <a:srgbClr val="17375E"/>
                </a:solidFill>
                <a:latin typeface="Calibri"/>
                <a:cs typeface="Calibri"/>
              </a:rPr>
              <a:t>Woluwe</a:t>
            </a:r>
            <a:r>
              <a:rPr sz="1000" spc="-5" dirty="0">
                <a:solidFill>
                  <a:srgbClr val="17375E"/>
                </a:solidFill>
                <a:latin typeface="Calibri"/>
                <a:cs typeface="Calibri"/>
              </a:rPr>
              <a:t>-Saint-Pierre.</a:t>
            </a:r>
            <a:endParaRPr lang="fr-FR" sz="1000" spc="-5" dirty="0">
              <a:solidFill>
                <a:srgbClr val="17375E"/>
              </a:solidFill>
              <a:latin typeface="Calibri"/>
              <a:cs typeface="Calibri"/>
            </a:endParaRPr>
          </a:p>
          <a:p>
            <a:pPr marL="12700" marR="5080">
              <a:lnSpc>
                <a:spcPct val="100000"/>
              </a:lnSpc>
              <a:spcBef>
                <a:spcPts val="95"/>
              </a:spcBef>
            </a:pPr>
            <a:r>
              <a:rPr lang="fr-BE" sz="1000" spc="-5" dirty="0">
                <a:solidFill>
                  <a:srgbClr val="17375E"/>
                </a:solidFill>
                <a:latin typeface="Calibri"/>
                <a:cs typeface="Calibri"/>
              </a:rPr>
              <a:t>Il s’est réuni 5 fois en 2022.</a:t>
            </a:r>
            <a:endParaRPr sz="1000" dirty="0">
              <a:latin typeface="Calibri"/>
              <a:cs typeface="Calibri"/>
            </a:endParaRPr>
          </a:p>
        </p:txBody>
      </p:sp>
      <p:grpSp>
        <p:nvGrpSpPr>
          <p:cNvPr id="37" name="Groupe 36">
            <a:extLst>
              <a:ext uri="{FF2B5EF4-FFF2-40B4-BE49-F238E27FC236}">
                <a16:creationId xmlns:a16="http://schemas.microsoft.com/office/drawing/2014/main" id="{07C67BB5-6A12-FA24-3CB7-4B88C1341B96}"/>
              </a:ext>
            </a:extLst>
          </p:cNvPr>
          <p:cNvGrpSpPr/>
          <p:nvPr/>
        </p:nvGrpSpPr>
        <p:grpSpPr>
          <a:xfrm>
            <a:off x="476629" y="1105262"/>
            <a:ext cx="3866771" cy="1469660"/>
            <a:chOff x="476629" y="1349740"/>
            <a:chExt cx="3866771" cy="1469660"/>
          </a:xfrm>
        </p:grpSpPr>
        <p:sp>
          <p:nvSpPr>
            <p:cNvPr id="8" name="object 9">
              <a:extLst>
                <a:ext uri="{FF2B5EF4-FFF2-40B4-BE49-F238E27FC236}">
                  <a16:creationId xmlns:a16="http://schemas.microsoft.com/office/drawing/2014/main" id="{7D48A2E6-0BDC-A67A-B898-3744A0FC5C4E}"/>
                </a:ext>
              </a:extLst>
            </p:cNvPr>
            <p:cNvSpPr/>
            <p:nvPr/>
          </p:nvSpPr>
          <p:spPr>
            <a:xfrm>
              <a:off x="476629" y="1349740"/>
              <a:ext cx="800092" cy="977486"/>
            </a:xfrm>
            <a:prstGeom prst="rect">
              <a:avLst/>
            </a:prstGeom>
            <a:blipFill>
              <a:blip r:embed="rId3" cstate="print"/>
              <a:stretch>
                <a:fillRect/>
              </a:stretch>
            </a:blipFill>
          </p:spPr>
          <p:txBody>
            <a:bodyPr wrap="square" lIns="0" tIns="0" rIns="0" bIns="0" rtlCol="0"/>
            <a:lstStyle/>
            <a:p>
              <a:endParaRPr/>
            </a:p>
          </p:txBody>
        </p:sp>
        <p:sp>
          <p:nvSpPr>
            <p:cNvPr id="9" name="object 10">
              <a:extLst>
                <a:ext uri="{FF2B5EF4-FFF2-40B4-BE49-F238E27FC236}">
                  <a16:creationId xmlns:a16="http://schemas.microsoft.com/office/drawing/2014/main" id="{1F4B1AB1-07AB-8BA4-28D9-AE1377F1E451}"/>
                </a:ext>
              </a:extLst>
            </p:cNvPr>
            <p:cNvSpPr/>
            <p:nvPr/>
          </p:nvSpPr>
          <p:spPr>
            <a:xfrm>
              <a:off x="1455945" y="1349963"/>
              <a:ext cx="772182" cy="97726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725EFCD8-60FA-8323-3DB4-6B4C18A03AE0}"/>
                </a:ext>
              </a:extLst>
            </p:cNvPr>
            <p:cNvSpPr/>
            <p:nvPr/>
          </p:nvSpPr>
          <p:spPr>
            <a:xfrm>
              <a:off x="2411272" y="1349740"/>
              <a:ext cx="773705" cy="974232"/>
            </a:xfrm>
            <a:prstGeom prst="rect">
              <a:avLst/>
            </a:prstGeom>
            <a:blipFill>
              <a:blip r:embed="rId5" cstate="print"/>
              <a:stretch>
                <a:fillRect/>
              </a:stretch>
            </a:blipFill>
          </p:spPr>
          <p:txBody>
            <a:bodyPr wrap="square" lIns="0" tIns="0" rIns="0" bIns="0" rtlCol="0"/>
            <a:lstStyle/>
            <a:p>
              <a:endParaRPr/>
            </a:p>
          </p:txBody>
        </p:sp>
        <p:sp>
          <p:nvSpPr>
            <p:cNvPr id="18" name="object 18">
              <a:extLst>
                <a:ext uri="{FF2B5EF4-FFF2-40B4-BE49-F238E27FC236}">
                  <a16:creationId xmlns:a16="http://schemas.microsoft.com/office/drawing/2014/main" id="{C8BF3632-F3C5-0D9A-A6F3-78B670F7B5E2}"/>
                </a:ext>
              </a:extLst>
            </p:cNvPr>
            <p:cNvSpPr txBox="1"/>
            <p:nvPr/>
          </p:nvSpPr>
          <p:spPr>
            <a:xfrm>
              <a:off x="3239135" y="2549525"/>
              <a:ext cx="1104265" cy="259686"/>
            </a:xfrm>
            <a:prstGeom prst="rect">
              <a:avLst/>
            </a:prstGeom>
          </p:spPr>
          <p:txBody>
            <a:bodyPr vert="horz" wrap="square" lIns="0" tIns="13335" rIns="0" bIns="0" rtlCol="0">
              <a:spAutoFit/>
            </a:bodyPr>
            <a:lstStyle/>
            <a:p>
              <a:pPr marL="269875" marR="5080" indent="-257810">
                <a:lnSpc>
                  <a:spcPct val="100000"/>
                </a:lnSpc>
                <a:spcBef>
                  <a:spcPts val="105"/>
                </a:spcBef>
              </a:pPr>
              <a:r>
                <a:rPr sz="800" spc="-5" dirty="0">
                  <a:solidFill>
                    <a:srgbClr val="17375E"/>
                  </a:solidFill>
                  <a:latin typeface="Calibri"/>
                  <a:cs typeface="Calibri"/>
                </a:rPr>
                <a:t>Commissaire</a:t>
              </a:r>
              <a:r>
                <a:rPr lang="fr-BE" sz="800" spc="-5" dirty="0">
                  <a:solidFill>
                    <a:srgbClr val="17375E"/>
                  </a:solidFill>
                  <a:latin typeface="Calibri"/>
                  <a:cs typeface="Calibri"/>
                </a:rPr>
                <a:t> </a:t>
              </a:r>
              <a:r>
                <a:rPr sz="800" spc="-5" dirty="0" err="1">
                  <a:solidFill>
                    <a:srgbClr val="17375E"/>
                  </a:solidFill>
                  <a:latin typeface="Calibri"/>
                  <a:cs typeface="Calibri"/>
                </a:rPr>
                <a:t>divisionnaire</a:t>
              </a:r>
              <a:r>
                <a:rPr sz="800" spc="-5" dirty="0">
                  <a:solidFill>
                    <a:srgbClr val="17375E"/>
                  </a:solidFill>
                  <a:latin typeface="Calibri"/>
                  <a:cs typeface="Calibri"/>
                </a:rPr>
                <a:t>  </a:t>
              </a:r>
              <a:br>
                <a:rPr lang="fr-FR" sz="800" spc="-5" dirty="0">
                  <a:solidFill>
                    <a:srgbClr val="17375E"/>
                  </a:solidFill>
                  <a:latin typeface="Calibri"/>
                  <a:cs typeface="Calibri"/>
                </a:rPr>
              </a:br>
              <a:r>
                <a:rPr sz="800" spc="-5" dirty="0">
                  <a:solidFill>
                    <a:srgbClr val="17375E"/>
                  </a:solidFill>
                  <a:latin typeface="Calibri"/>
                  <a:cs typeface="Calibri"/>
                </a:rPr>
                <a:t>Chef de</a:t>
              </a:r>
              <a:r>
                <a:rPr sz="800" spc="-15" dirty="0">
                  <a:solidFill>
                    <a:srgbClr val="17375E"/>
                  </a:solidFill>
                  <a:latin typeface="Calibri"/>
                  <a:cs typeface="Calibri"/>
                </a:rPr>
                <a:t> </a:t>
              </a:r>
              <a:r>
                <a:rPr sz="800" spc="-5" dirty="0">
                  <a:solidFill>
                    <a:srgbClr val="17375E"/>
                  </a:solidFill>
                  <a:latin typeface="Calibri"/>
                  <a:cs typeface="Calibri"/>
                </a:rPr>
                <a:t>corps</a:t>
              </a:r>
              <a:endParaRPr sz="800" dirty="0">
                <a:latin typeface="Calibri"/>
                <a:cs typeface="Calibri"/>
              </a:endParaRPr>
            </a:p>
          </p:txBody>
        </p:sp>
        <p:sp>
          <p:nvSpPr>
            <p:cNvPr id="19" name="object 14">
              <a:extLst>
                <a:ext uri="{FF2B5EF4-FFF2-40B4-BE49-F238E27FC236}">
                  <a16:creationId xmlns:a16="http://schemas.microsoft.com/office/drawing/2014/main" id="{68792C68-8F58-D7EE-C31B-EF96DEE2F908}"/>
                </a:ext>
              </a:extLst>
            </p:cNvPr>
            <p:cNvSpPr txBox="1"/>
            <p:nvPr/>
          </p:nvSpPr>
          <p:spPr>
            <a:xfrm>
              <a:off x="2476500" y="2549525"/>
              <a:ext cx="762635" cy="269875"/>
            </a:xfrm>
            <a:prstGeom prst="rect">
              <a:avLst/>
            </a:prstGeom>
          </p:spPr>
          <p:txBody>
            <a:bodyPr vert="horz" wrap="square" lIns="0" tIns="13335" rIns="0" bIns="0" rtlCol="0">
              <a:spAutoFit/>
            </a:bodyPr>
            <a:lstStyle/>
            <a:p>
              <a:pPr marL="12700" marR="5080" indent="88265">
                <a:lnSpc>
                  <a:spcPct val="100000"/>
                </a:lnSpc>
                <a:spcBef>
                  <a:spcPts val="105"/>
                </a:spcBef>
              </a:pPr>
              <a:r>
                <a:rPr sz="800" spc="-5" dirty="0">
                  <a:solidFill>
                    <a:srgbClr val="17375E"/>
                  </a:solidFill>
                  <a:latin typeface="Calibri"/>
                  <a:cs typeface="Calibri"/>
                </a:rPr>
                <a:t>Bourgmestre  </a:t>
              </a:r>
              <a:r>
                <a:rPr sz="800" spc="5" dirty="0">
                  <a:solidFill>
                    <a:srgbClr val="17375E"/>
                  </a:solidFill>
                  <a:latin typeface="Calibri"/>
                  <a:cs typeface="Calibri"/>
                </a:rPr>
                <a:t>W</a:t>
              </a:r>
              <a:r>
                <a:rPr sz="800" spc="-5" dirty="0">
                  <a:solidFill>
                    <a:srgbClr val="17375E"/>
                  </a:solidFill>
                  <a:latin typeface="Calibri"/>
                  <a:cs typeface="Calibri"/>
                </a:rPr>
                <a:t>oluwe</a:t>
              </a:r>
              <a:r>
                <a:rPr sz="800" spc="5" dirty="0">
                  <a:solidFill>
                    <a:srgbClr val="17375E"/>
                  </a:solidFill>
                  <a:latin typeface="Calibri"/>
                  <a:cs typeface="Calibri"/>
                </a:rPr>
                <a:t>-</a:t>
              </a:r>
              <a:r>
                <a:rPr sz="800" dirty="0">
                  <a:solidFill>
                    <a:srgbClr val="17375E"/>
                  </a:solidFill>
                  <a:latin typeface="Calibri"/>
                  <a:cs typeface="Calibri"/>
                </a:rPr>
                <a:t>S</a:t>
              </a:r>
              <a:r>
                <a:rPr sz="800" spc="-10" dirty="0">
                  <a:solidFill>
                    <a:srgbClr val="17375E"/>
                  </a:solidFill>
                  <a:latin typeface="Calibri"/>
                  <a:cs typeface="Calibri"/>
                </a:rPr>
                <a:t>t</a:t>
              </a:r>
              <a:r>
                <a:rPr sz="800" spc="5" dirty="0">
                  <a:solidFill>
                    <a:srgbClr val="17375E"/>
                  </a:solidFill>
                  <a:latin typeface="Calibri"/>
                  <a:cs typeface="Calibri"/>
                </a:rPr>
                <a:t>-</a:t>
              </a:r>
              <a:r>
                <a:rPr sz="800" dirty="0">
                  <a:solidFill>
                    <a:srgbClr val="17375E"/>
                  </a:solidFill>
                  <a:latin typeface="Calibri"/>
                  <a:cs typeface="Calibri"/>
                </a:rPr>
                <a:t>P</a:t>
              </a:r>
              <a:r>
                <a:rPr sz="800" spc="-5" dirty="0">
                  <a:solidFill>
                    <a:srgbClr val="17375E"/>
                  </a:solidFill>
                  <a:latin typeface="Calibri"/>
                  <a:cs typeface="Calibri"/>
                </a:rPr>
                <a:t>ierr</a:t>
              </a:r>
              <a:r>
                <a:rPr sz="800" dirty="0">
                  <a:solidFill>
                    <a:srgbClr val="17375E"/>
                  </a:solidFill>
                  <a:latin typeface="Calibri"/>
                  <a:cs typeface="Calibri"/>
                </a:rPr>
                <a:t>e</a:t>
              </a:r>
              <a:endParaRPr sz="800" dirty="0">
                <a:latin typeface="Calibri"/>
                <a:cs typeface="Calibri"/>
              </a:endParaRPr>
            </a:p>
          </p:txBody>
        </p:sp>
        <p:sp>
          <p:nvSpPr>
            <p:cNvPr id="20" name="object 15">
              <a:extLst>
                <a:ext uri="{FF2B5EF4-FFF2-40B4-BE49-F238E27FC236}">
                  <a16:creationId xmlns:a16="http://schemas.microsoft.com/office/drawing/2014/main" id="{AC2E7F8E-D495-4E10-CFFE-912EDDD13304}"/>
                </a:ext>
              </a:extLst>
            </p:cNvPr>
            <p:cNvSpPr txBox="1"/>
            <p:nvPr/>
          </p:nvSpPr>
          <p:spPr>
            <a:xfrm>
              <a:off x="1427662" y="2425656"/>
              <a:ext cx="861060" cy="391795"/>
            </a:xfrm>
            <a:prstGeom prst="rect">
              <a:avLst/>
            </a:prstGeom>
          </p:spPr>
          <p:txBody>
            <a:bodyPr vert="horz" wrap="square" lIns="0" tIns="13335" rIns="0" bIns="0" rtlCol="0">
              <a:spAutoFit/>
            </a:bodyPr>
            <a:lstStyle/>
            <a:p>
              <a:pPr marL="12700" marR="5080" indent="-22860" algn="ctr">
                <a:lnSpc>
                  <a:spcPct val="100000"/>
                </a:lnSpc>
                <a:spcBef>
                  <a:spcPts val="105"/>
                </a:spcBef>
              </a:pPr>
              <a:r>
                <a:rPr sz="800" b="1" spc="-5" dirty="0">
                  <a:solidFill>
                    <a:srgbClr val="17375E"/>
                  </a:solidFill>
                  <a:latin typeface="Calibri"/>
                  <a:cs typeface="Calibri"/>
                </a:rPr>
                <a:t>Olivier </a:t>
              </a:r>
              <a:r>
                <a:rPr sz="800" b="1" dirty="0">
                  <a:solidFill>
                    <a:srgbClr val="17375E"/>
                  </a:solidFill>
                  <a:latin typeface="Calibri"/>
                  <a:cs typeface="Calibri"/>
                </a:rPr>
                <a:t>MAINGAIN  </a:t>
              </a:r>
              <a:r>
                <a:rPr sz="800" spc="-5" dirty="0">
                  <a:solidFill>
                    <a:srgbClr val="17375E"/>
                  </a:solidFill>
                  <a:latin typeface="Calibri"/>
                  <a:cs typeface="Calibri"/>
                </a:rPr>
                <a:t>Bourgmestre  </a:t>
              </a:r>
              <a:r>
                <a:rPr sz="800" dirty="0">
                  <a:solidFill>
                    <a:srgbClr val="17375E"/>
                  </a:solidFill>
                  <a:latin typeface="Calibri"/>
                  <a:cs typeface="Calibri"/>
                </a:rPr>
                <a:t>W</a:t>
              </a:r>
              <a:r>
                <a:rPr sz="800" spc="-5" dirty="0">
                  <a:solidFill>
                    <a:srgbClr val="17375E"/>
                  </a:solidFill>
                  <a:latin typeface="Calibri"/>
                  <a:cs typeface="Calibri"/>
                </a:rPr>
                <a:t>oluwe</a:t>
              </a:r>
              <a:r>
                <a:rPr sz="800" spc="5" dirty="0">
                  <a:solidFill>
                    <a:srgbClr val="17375E"/>
                  </a:solidFill>
                  <a:latin typeface="Calibri"/>
                  <a:cs typeface="Calibri"/>
                </a:rPr>
                <a:t>-</a:t>
              </a:r>
              <a:r>
                <a:rPr sz="800" dirty="0">
                  <a:solidFill>
                    <a:srgbClr val="17375E"/>
                  </a:solidFill>
                  <a:latin typeface="Calibri"/>
                  <a:cs typeface="Calibri"/>
                </a:rPr>
                <a:t>S</a:t>
              </a:r>
              <a:r>
                <a:rPr sz="800" spc="-10" dirty="0">
                  <a:solidFill>
                    <a:srgbClr val="17375E"/>
                  </a:solidFill>
                  <a:latin typeface="Calibri"/>
                  <a:cs typeface="Calibri"/>
                </a:rPr>
                <a:t>t</a:t>
              </a:r>
              <a:r>
                <a:rPr sz="800" spc="5" dirty="0">
                  <a:solidFill>
                    <a:srgbClr val="17375E"/>
                  </a:solidFill>
                  <a:latin typeface="Calibri"/>
                  <a:cs typeface="Calibri"/>
                </a:rPr>
                <a:t>-</a:t>
              </a:r>
              <a:r>
                <a:rPr sz="800" spc="-5" dirty="0">
                  <a:solidFill>
                    <a:srgbClr val="17375E"/>
                  </a:solidFill>
                  <a:latin typeface="Calibri"/>
                  <a:cs typeface="Calibri"/>
                </a:rPr>
                <a:t>La</a:t>
              </a:r>
              <a:r>
                <a:rPr sz="800" spc="5" dirty="0">
                  <a:solidFill>
                    <a:srgbClr val="17375E"/>
                  </a:solidFill>
                  <a:latin typeface="Calibri"/>
                  <a:cs typeface="Calibri"/>
                </a:rPr>
                <a:t>m</a:t>
              </a:r>
              <a:r>
                <a:rPr sz="800" spc="-5" dirty="0">
                  <a:solidFill>
                    <a:srgbClr val="17375E"/>
                  </a:solidFill>
                  <a:latin typeface="Calibri"/>
                  <a:cs typeface="Calibri"/>
                </a:rPr>
                <a:t>b</a:t>
              </a:r>
              <a:r>
                <a:rPr sz="800" spc="-10" dirty="0">
                  <a:solidFill>
                    <a:srgbClr val="17375E"/>
                  </a:solidFill>
                  <a:latin typeface="Calibri"/>
                  <a:cs typeface="Calibri"/>
                </a:rPr>
                <a:t>e</a:t>
              </a:r>
              <a:r>
                <a:rPr sz="800" spc="-5" dirty="0">
                  <a:solidFill>
                    <a:srgbClr val="17375E"/>
                  </a:solidFill>
                  <a:latin typeface="Calibri"/>
                  <a:cs typeface="Calibri"/>
                </a:rPr>
                <a:t>r</a:t>
              </a:r>
              <a:r>
                <a:rPr sz="800" dirty="0">
                  <a:solidFill>
                    <a:srgbClr val="17375E"/>
                  </a:solidFill>
                  <a:latin typeface="Calibri"/>
                  <a:cs typeface="Calibri"/>
                </a:rPr>
                <a:t>t</a:t>
              </a:r>
              <a:endParaRPr sz="800" dirty="0">
                <a:latin typeface="Calibri"/>
                <a:cs typeface="Calibri"/>
              </a:endParaRPr>
            </a:p>
          </p:txBody>
        </p:sp>
        <p:sp>
          <p:nvSpPr>
            <p:cNvPr id="21" name="object 16">
              <a:extLst>
                <a:ext uri="{FF2B5EF4-FFF2-40B4-BE49-F238E27FC236}">
                  <a16:creationId xmlns:a16="http://schemas.microsoft.com/office/drawing/2014/main" id="{66399541-DD1C-1E70-CA1D-3DD225B9A2DD}"/>
                </a:ext>
              </a:extLst>
            </p:cNvPr>
            <p:cNvSpPr txBox="1"/>
            <p:nvPr/>
          </p:nvSpPr>
          <p:spPr>
            <a:xfrm>
              <a:off x="494811" y="2420862"/>
              <a:ext cx="756920" cy="391795"/>
            </a:xfrm>
            <a:prstGeom prst="rect">
              <a:avLst/>
            </a:prstGeom>
          </p:spPr>
          <p:txBody>
            <a:bodyPr vert="horz" wrap="square" lIns="0" tIns="13335" rIns="0" bIns="0" rtlCol="0">
              <a:spAutoFit/>
            </a:bodyPr>
            <a:lstStyle/>
            <a:p>
              <a:pPr marL="12700" marR="5080" algn="ctr">
                <a:lnSpc>
                  <a:spcPct val="100000"/>
                </a:lnSpc>
                <a:spcBef>
                  <a:spcPts val="105"/>
                </a:spcBef>
              </a:pPr>
              <a:r>
                <a:rPr sz="800" b="1" dirty="0">
                  <a:solidFill>
                    <a:srgbClr val="17375E"/>
                  </a:solidFill>
                  <a:latin typeface="Calibri"/>
                  <a:cs typeface="Calibri"/>
                </a:rPr>
                <a:t>Vincent </a:t>
              </a:r>
              <a:r>
                <a:rPr sz="800" b="1" spc="-5" dirty="0">
                  <a:solidFill>
                    <a:srgbClr val="17375E"/>
                  </a:solidFill>
                  <a:latin typeface="Calibri"/>
                  <a:cs typeface="Calibri"/>
                </a:rPr>
                <a:t>DE</a:t>
              </a:r>
              <a:r>
                <a:rPr sz="800" b="1" spc="-125" dirty="0">
                  <a:solidFill>
                    <a:srgbClr val="17375E"/>
                  </a:solidFill>
                  <a:latin typeface="Calibri"/>
                  <a:cs typeface="Calibri"/>
                </a:rPr>
                <a:t> </a:t>
              </a:r>
              <a:r>
                <a:rPr sz="800" b="1" dirty="0">
                  <a:solidFill>
                    <a:srgbClr val="17375E"/>
                  </a:solidFill>
                  <a:latin typeface="Calibri"/>
                  <a:cs typeface="Calibri"/>
                </a:rPr>
                <a:t>WOLF  </a:t>
              </a:r>
              <a:r>
                <a:rPr sz="800" spc="-5" dirty="0" err="1">
                  <a:solidFill>
                    <a:srgbClr val="17375E"/>
                  </a:solidFill>
                  <a:latin typeface="Calibri"/>
                  <a:cs typeface="Calibri"/>
                </a:rPr>
                <a:t>Bourgmestre</a:t>
              </a:r>
              <a:r>
                <a:rPr sz="800" spc="-5" dirty="0">
                  <a:solidFill>
                    <a:srgbClr val="17375E"/>
                  </a:solidFill>
                  <a:latin typeface="Calibri"/>
                  <a:cs typeface="Calibri"/>
                </a:rPr>
                <a:t>  Et</a:t>
              </a:r>
              <a:r>
                <a:rPr lang="fr-BE" sz="800" spc="-5" dirty="0">
                  <a:solidFill>
                    <a:srgbClr val="17375E"/>
                  </a:solidFill>
                  <a:latin typeface="Calibri"/>
                  <a:cs typeface="Calibri"/>
                </a:rPr>
                <a:t>t</a:t>
              </a:r>
              <a:r>
                <a:rPr sz="800" spc="-5" dirty="0" err="1">
                  <a:solidFill>
                    <a:srgbClr val="17375E"/>
                  </a:solidFill>
                  <a:latin typeface="Calibri"/>
                  <a:cs typeface="Calibri"/>
                </a:rPr>
                <a:t>erbee</a:t>
              </a:r>
              <a:r>
                <a:rPr sz="800" spc="-5" dirty="0" err="1">
                  <a:solidFill>
                    <a:srgbClr val="0F243E"/>
                  </a:solidFill>
                  <a:latin typeface="Calibri"/>
                  <a:cs typeface="Calibri"/>
                </a:rPr>
                <a:t>k</a:t>
              </a:r>
              <a:endParaRPr sz="800" dirty="0">
                <a:latin typeface="Calibri"/>
                <a:cs typeface="Calibri"/>
              </a:endParaRPr>
            </a:p>
          </p:txBody>
        </p:sp>
        <p:sp>
          <p:nvSpPr>
            <p:cNvPr id="22" name="object 17">
              <a:extLst>
                <a:ext uri="{FF2B5EF4-FFF2-40B4-BE49-F238E27FC236}">
                  <a16:creationId xmlns:a16="http://schemas.microsoft.com/office/drawing/2014/main" id="{523AE993-A744-328B-F577-0F5355E81AF4}"/>
                </a:ext>
              </a:extLst>
            </p:cNvPr>
            <p:cNvSpPr txBox="1"/>
            <p:nvPr/>
          </p:nvSpPr>
          <p:spPr>
            <a:xfrm>
              <a:off x="2464653" y="2417884"/>
              <a:ext cx="1798955" cy="136576"/>
            </a:xfrm>
            <a:prstGeom prst="rect">
              <a:avLst/>
            </a:prstGeom>
          </p:spPr>
          <p:txBody>
            <a:bodyPr vert="horz" wrap="square" lIns="0" tIns="13335" rIns="0" bIns="0" rtlCol="0">
              <a:spAutoFit/>
            </a:bodyPr>
            <a:lstStyle/>
            <a:p>
              <a:pPr marL="12700">
                <a:lnSpc>
                  <a:spcPct val="100000"/>
                </a:lnSpc>
                <a:spcBef>
                  <a:spcPts val="105"/>
                </a:spcBef>
                <a:tabLst>
                  <a:tab pos="976630" algn="l"/>
                </a:tabLst>
              </a:pPr>
              <a:r>
                <a:rPr sz="800" b="1" dirty="0">
                  <a:solidFill>
                    <a:srgbClr val="17375E"/>
                  </a:solidFill>
                  <a:latin typeface="Calibri"/>
                  <a:cs typeface="Calibri"/>
                </a:rPr>
                <a:t>Benoît</a:t>
              </a:r>
              <a:r>
                <a:rPr sz="800" b="1" spc="-30" dirty="0">
                  <a:solidFill>
                    <a:srgbClr val="17375E"/>
                  </a:solidFill>
                  <a:latin typeface="Calibri"/>
                  <a:cs typeface="Calibri"/>
                </a:rPr>
                <a:t> </a:t>
              </a:r>
              <a:r>
                <a:rPr sz="800" b="1" dirty="0">
                  <a:solidFill>
                    <a:srgbClr val="17375E"/>
                  </a:solidFill>
                  <a:latin typeface="Calibri"/>
                  <a:cs typeface="Calibri"/>
                </a:rPr>
                <a:t>CEREXHE</a:t>
              </a:r>
              <a:r>
                <a:rPr lang="fr-FR" sz="800" b="1" dirty="0">
                  <a:solidFill>
                    <a:srgbClr val="17375E"/>
                  </a:solidFill>
                  <a:latin typeface="Calibri"/>
                  <a:cs typeface="Calibri"/>
                </a:rPr>
                <a:t>        </a:t>
              </a:r>
              <a:r>
                <a:rPr sz="1200" b="1" spc="-7" baseline="3472" dirty="0">
                  <a:solidFill>
                    <a:srgbClr val="17375E"/>
                  </a:solidFill>
                  <a:latin typeface="Calibri"/>
                  <a:cs typeface="Calibri"/>
                </a:rPr>
                <a:t>Michaël</a:t>
              </a:r>
              <a:r>
                <a:rPr sz="1200" b="1" spc="-89" baseline="3472" dirty="0">
                  <a:solidFill>
                    <a:srgbClr val="17375E"/>
                  </a:solidFill>
                  <a:latin typeface="Calibri"/>
                  <a:cs typeface="Calibri"/>
                </a:rPr>
                <a:t> </a:t>
              </a:r>
              <a:r>
                <a:rPr sz="1200" b="1" baseline="3472" dirty="0">
                  <a:solidFill>
                    <a:srgbClr val="17375E"/>
                  </a:solidFill>
                  <a:latin typeface="Calibri"/>
                  <a:cs typeface="Calibri"/>
                </a:rPr>
                <a:t>JONNIAUX</a:t>
              </a:r>
              <a:endParaRPr sz="1200" baseline="3472" dirty="0">
                <a:latin typeface="Calibri"/>
                <a:cs typeface="Calibri"/>
              </a:endParaRPr>
            </a:p>
          </p:txBody>
        </p:sp>
        <p:pic>
          <p:nvPicPr>
            <p:cNvPr id="7" name="Image 6" descr="Une image contenant habits, personne, Représentant, arbre&#10;&#10;Description générée automatiquement">
              <a:extLst>
                <a:ext uri="{FF2B5EF4-FFF2-40B4-BE49-F238E27FC236}">
                  <a16:creationId xmlns:a16="http://schemas.microsoft.com/office/drawing/2014/main" id="{AF479350-7691-0CB1-94A3-27A9A681335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204" t="21861" r="10716" b="2982"/>
            <a:stretch/>
          </p:blipFill>
          <p:spPr>
            <a:xfrm>
              <a:off x="3352800" y="1349962"/>
              <a:ext cx="736694" cy="974008"/>
            </a:xfrm>
            <a:prstGeom prst="rect">
              <a:avLst/>
            </a:prstGeom>
          </p:spPr>
        </p:pic>
      </p:grpSp>
      <p:grpSp>
        <p:nvGrpSpPr>
          <p:cNvPr id="39" name="Groupe 38">
            <a:extLst>
              <a:ext uri="{FF2B5EF4-FFF2-40B4-BE49-F238E27FC236}">
                <a16:creationId xmlns:a16="http://schemas.microsoft.com/office/drawing/2014/main" id="{964E87E7-06A7-063F-F001-39C86549A430}"/>
              </a:ext>
            </a:extLst>
          </p:cNvPr>
          <p:cNvGrpSpPr/>
          <p:nvPr/>
        </p:nvGrpSpPr>
        <p:grpSpPr>
          <a:xfrm>
            <a:off x="386590" y="4418245"/>
            <a:ext cx="3775295" cy="338455"/>
            <a:chOff x="396574" y="2895600"/>
            <a:chExt cx="3775295" cy="338455"/>
          </a:xfrm>
        </p:grpSpPr>
        <p:sp>
          <p:nvSpPr>
            <p:cNvPr id="40" name="object 20">
              <a:extLst>
                <a:ext uri="{FF2B5EF4-FFF2-40B4-BE49-F238E27FC236}">
                  <a16:creationId xmlns:a16="http://schemas.microsoft.com/office/drawing/2014/main" id="{856C91A4-FD7A-5B0D-4BB8-C2808C182797}"/>
                </a:ext>
              </a:extLst>
            </p:cNvPr>
            <p:cNvSpPr/>
            <p:nvPr/>
          </p:nvSpPr>
          <p:spPr>
            <a:xfrm>
              <a:off x="396574" y="2895600"/>
              <a:ext cx="3775295" cy="338455"/>
            </a:xfrm>
            <a:custGeom>
              <a:avLst/>
              <a:gdLst/>
              <a:ahLst/>
              <a:cxnLst/>
              <a:rect l="l" t="t" r="r" b="b"/>
              <a:pathLst>
                <a:path w="4288790" h="338454">
                  <a:moveTo>
                    <a:pt x="4288536" y="0"/>
                  </a:moveTo>
                  <a:lnTo>
                    <a:pt x="0" y="0"/>
                  </a:lnTo>
                  <a:lnTo>
                    <a:pt x="0" y="338327"/>
                  </a:lnTo>
                  <a:lnTo>
                    <a:pt x="4288536" y="338327"/>
                  </a:lnTo>
                  <a:lnTo>
                    <a:pt x="4288536" y="0"/>
                  </a:lnTo>
                  <a:close/>
                </a:path>
              </a:pathLst>
            </a:custGeom>
            <a:solidFill>
              <a:srgbClr val="548ED4"/>
            </a:solidFill>
          </p:spPr>
          <p:txBody>
            <a:bodyPr wrap="square" lIns="0" tIns="0" rIns="0" bIns="0" rtlCol="0"/>
            <a:lstStyle/>
            <a:p>
              <a:endParaRPr/>
            </a:p>
          </p:txBody>
        </p:sp>
        <p:sp>
          <p:nvSpPr>
            <p:cNvPr id="41" name="object 21">
              <a:extLst>
                <a:ext uri="{FF2B5EF4-FFF2-40B4-BE49-F238E27FC236}">
                  <a16:creationId xmlns:a16="http://schemas.microsoft.com/office/drawing/2014/main" id="{82263C04-0CC7-6EAF-8A05-F6035EB343B2}"/>
                </a:ext>
              </a:extLst>
            </p:cNvPr>
            <p:cNvSpPr txBox="1"/>
            <p:nvPr/>
          </p:nvSpPr>
          <p:spPr>
            <a:xfrm>
              <a:off x="1205715" y="2931101"/>
              <a:ext cx="2549024"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Calibri"/>
                  <a:cs typeface="Calibri"/>
                </a:rPr>
                <a:t>Le </a:t>
              </a:r>
              <a:r>
                <a:rPr lang="fr-FR" sz="1600" b="1" spc="-5" dirty="0">
                  <a:solidFill>
                    <a:srgbClr val="FFFFFF"/>
                  </a:solidFill>
                  <a:latin typeface="Calibri"/>
                  <a:cs typeface="Calibri"/>
                </a:rPr>
                <a:t>Moniteur de sécurité 2021</a:t>
              </a:r>
              <a:endParaRPr sz="1600" dirty="0">
                <a:latin typeface="Calibri"/>
                <a:cs typeface="Calibri"/>
              </a:endParaRPr>
            </a:p>
          </p:txBody>
        </p:sp>
      </p:grpSp>
      <p:sp>
        <p:nvSpPr>
          <p:cNvPr id="42" name="object 5">
            <a:extLst>
              <a:ext uri="{FF2B5EF4-FFF2-40B4-BE49-F238E27FC236}">
                <a16:creationId xmlns:a16="http://schemas.microsoft.com/office/drawing/2014/main" id="{7293C833-AE58-B441-4B54-0444DAAC0F45}"/>
              </a:ext>
            </a:extLst>
          </p:cNvPr>
          <p:cNvSpPr txBox="1"/>
          <p:nvPr/>
        </p:nvSpPr>
        <p:spPr>
          <a:xfrm>
            <a:off x="392068" y="4785367"/>
            <a:ext cx="3769817" cy="781624"/>
          </a:xfrm>
          <a:prstGeom prst="rect">
            <a:avLst/>
          </a:prstGeom>
        </p:spPr>
        <p:txBody>
          <a:bodyPr vert="horz" wrap="square" lIns="0" tIns="12065" rIns="0" bIns="0" rtlCol="0">
            <a:spAutoFit/>
          </a:bodyPr>
          <a:lstStyle/>
          <a:p>
            <a:pPr marR="5080" algn="just"/>
            <a:r>
              <a:rPr lang="fr-FR" sz="1000" dirty="0">
                <a:solidFill>
                  <a:srgbClr val="002060"/>
                </a:solidFill>
                <a:cs typeface="Gisha"/>
              </a:rPr>
              <a:t>Grâce à une enquête menée auprès de la population belge, les citoyens ont eu la possibilité d'exprimer leur opinion en matière de sécurité. Cet outil précieux permet à la police locale d’ajuster ses actions et de travailler au plus près des besoins et attentes des citoyens.</a:t>
            </a:r>
          </a:p>
          <a:p>
            <a:pPr marR="5080" algn="just"/>
            <a:endParaRPr lang="fr-FR" sz="1000" spc="-5" dirty="0">
              <a:solidFill>
                <a:srgbClr val="17375E"/>
              </a:solidFill>
              <a:latin typeface="Calibri"/>
              <a:cs typeface="Calibri"/>
            </a:endParaRPr>
          </a:p>
        </p:txBody>
      </p:sp>
      <p:sp>
        <p:nvSpPr>
          <p:cNvPr id="43" name="object 22">
            <a:extLst>
              <a:ext uri="{FF2B5EF4-FFF2-40B4-BE49-F238E27FC236}">
                <a16:creationId xmlns:a16="http://schemas.microsoft.com/office/drawing/2014/main" id="{F4F9F127-D333-D87D-EC26-B151963885C6}"/>
              </a:ext>
            </a:extLst>
          </p:cNvPr>
          <p:cNvSpPr txBox="1">
            <a:spLocks noGrp="1"/>
          </p:cNvSpPr>
          <p:nvPr>
            <p:ph type="title"/>
          </p:nvPr>
        </p:nvSpPr>
        <p:spPr>
          <a:xfrm>
            <a:off x="4985802" y="147829"/>
            <a:ext cx="3775644" cy="280205"/>
          </a:xfrm>
          <a:prstGeom prst="rect">
            <a:avLst/>
          </a:prstGeom>
          <a:solidFill>
            <a:srgbClr val="548ED4"/>
          </a:solidFill>
        </p:spPr>
        <p:txBody>
          <a:bodyPr vert="horz" wrap="square" lIns="0" tIns="33655" rIns="0" bIns="0" rtlCol="0">
            <a:spAutoFit/>
          </a:bodyPr>
          <a:lstStyle/>
          <a:p>
            <a:pPr algn="ctr">
              <a:lnSpc>
                <a:spcPct val="100000"/>
              </a:lnSpc>
              <a:spcBef>
                <a:spcPts val="265"/>
              </a:spcBef>
            </a:pPr>
            <a:r>
              <a:rPr sz="1600" spc="-10" dirty="0"/>
              <a:t>Budget</a:t>
            </a:r>
            <a:endParaRPr sz="1600" dirty="0"/>
          </a:p>
        </p:txBody>
      </p:sp>
      <p:graphicFrame>
        <p:nvGraphicFramePr>
          <p:cNvPr id="44" name="object 24">
            <a:extLst>
              <a:ext uri="{FF2B5EF4-FFF2-40B4-BE49-F238E27FC236}">
                <a16:creationId xmlns:a16="http://schemas.microsoft.com/office/drawing/2014/main" id="{6837D663-B981-DACE-CF5C-76F1D37A046F}"/>
              </a:ext>
            </a:extLst>
          </p:cNvPr>
          <p:cNvGraphicFramePr>
            <a:graphicFrameLocks noGrp="1"/>
          </p:cNvGraphicFramePr>
          <p:nvPr>
            <p:extLst>
              <p:ext uri="{D42A27DB-BD31-4B8C-83A1-F6EECF244321}">
                <p14:modId xmlns:p14="http://schemas.microsoft.com/office/powerpoint/2010/main" val="2358444977"/>
              </p:ext>
            </p:extLst>
          </p:nvPr>
        </p:nvGraphicFramePr>
        <p:xfrm>
          <a:off x="4992232" y="929623"/>
          <a:ext cx="3777197" cy="1957575"/>
        </p:xfrm>
        <a:graphic>
          <a:graphicData uri="http://schemas.openxmlformats.org/drawingml/2006/table">
            <a:tbl>
              <a:tblPr firstRow="1" bandRow="1">
                <a:tableStyleId>{2D5ABB26-0587-4C30-8999-92F81FD0307C}</a:tableStyleId>
              </a:tblPr>
              <a:tblGrid>
                <a:gridCol w="1777604">
                  <a:extLst>
                    <a:ext uri="{9D8B030D-6E8A-4147-A177-3AD203B41FA5}">
                      <a16:colId xmlns:a16="http://schemas.microsoft.com/office/drawing/2014/main" val="20000"/>
                    </a:ext>
                  </a:extLst>
                </a:gridCol>
                <a:gridCol w="1999593">
                  <a:extLst>
                    <a:ext uri="{9D8B030D-6E8A-4147-A177-3AD203B41FA5}">
                      <a16:colId xmlns:a16="http://schemas.microsoft.com/office/drawing/2014/main" val="20002"/>
                    </a:ext>
                  </a:extLst>
                </a:gridCol>
              </a:tblGrid>
              <a:tr h="377189">
                <a:tc>
                  <a:txBody>
                    <a:bodyPr/>
                    <a:lstStyle/>
                    <a:p>
                      <a:pPr>
                        <a:lnSpc>
                          <a:spcPct val="100000"/>
                        </a:lnSpc>
                      </a:pPr>
                      <a:endParaRPr sz="10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gn="ctr">
                        <a:lnSpc>
                          <a:spcPct val="100000"/>
                        </a:lnSpc>
                        <a:spcBef>
                          <a:spcPts val="290"/>
                        </a:spcBef>
                      </a:pPr>
                      <a:r>
                        <a:rPr sz="1200" b="1" dirty="0">
                          <a:solidFill>
                            <a:srgbClr val="FFFFFF"/>
                          </a:solidFill>
                          <a:latin typeface="Calibri"/>
                          <a:cs typeface="Calibri"/>
                        </a:rPr>
                        <a:t>202</a:t>
                      </a:r>
                      <a:r>
                        <a:rPr lang="fr-FR" sz="1200" b="1" dirty="0">
                          <a:solidFill>
                            <a:srgbClr val="FFFFFF"/>
                          </a:solidFill>
                          <a:latin typeface="Calibri"/>
                          <a:cs typeface="Calibri"/>
                        </a:rPr>
                        <a:t>2</a:t>
                      </a:r>
                      <a:endParaRPr sz="1200" dirty="0">
                        <a:latin typeface="Calibri"/>
                        <a:cs typeface="Calibri"/>
                      </a:endParaRPr>
                    </a:p>
                  </a:txBody>
                  <a:tcPr marL="0" marR="0" marT="3683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303657">
                <a:tc>
                  <a:txBody>
                    <a:bodyPr/>
                    <a:lstStyle/>
                    <a:p>
                      <a:pPr marL="90805">
                        <a:lnSpc>
                          <a:spcPct val="100000"/>
                        </a:lnSpc>
                        <a:spcBef>
                          <a:spcPts val="295"/>
                        </a:spcBef>
                      </a:pPr>
                      <a:r>
                        <a:rPr sz="1000" spc="-5" dirty="0">
                          <a:solidFill>
                            <a:srgbClr val="17375E"/>
                          </a:solidFill>
                          <a:latin typeface="Calibri"/>
                          <a:cs typeface="Calibri"/>
                        </a:rPr>
                        <a:t>Budget </a:t>
                      </a:r>
                      <a:r>
                        <a:rPr lang="fr-FR" sz="1000" spc="-5" dirty="0">
                          <a:solidFill>
                            <a:srgbClr val="17375E"/>
                          </a:solidFill>
                          <a:latin typeface="Calibri"/>
                          <a:cs typeface="Calibri"/>
                        </a:rPr>
                        <a:t>total en euros</a:t>
                      </a:r>
                      <a:endParaRPr sz="1000" dirty="0">
                        <a:latin typeface="Calibri"/>
                        <a:cs typeface="Calibri"/>
                      </a:endParaRP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91440" algn="ctr">
                        <a:lnSpc>
                          <a:spcPct val="100000"/>
                        </a:lnSpc>
                        <a:spcBef>
                          <a:spcPts val="295"/>
                        </a:spcBef>
                      </a:pPr>
                      <a:r>
                        <a:rPr lang="fr-FR" sz="1000" b="1" spc="-5" dirty="0">
                          <a:solidFill>
                            <a:srgbClr val="17375E"/>
                          </a:solidFill>
                          <a:latin typeface="Calibri"/>
                          <a:ea typeface="+mn-ea"/>
                          <a:cs typeface="Calibri"/>
                        </a:rPr>
                        <a:t>62.685.877,49</a:t>
                      </a:r>
                      <a:endParaRPr sz="1000" b="1" spc="-5" dirty="0">
                        <a:solidFill>
                          <a:srgbClr val="17375E"/>
                        </a:solidFill>
                        <a:latin typeface="Calibri"/>
                        <a:ea typeface="+mn-ea"/>
                        <a:cs typeface="Calibri"/>
                      </a:endParaRP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1"/>
                  </a:ext>
                </a:extLst>
              </a:tr>
              <a:tr h="303657">
                <a:tc gridSpan="2">
                  <a:txBody>
                    <a:bodyPr/>
                    <a:lstStyle/>
                    <a:p>
                      <a:pPr marL="1208405" marR="0" lvl="0" indent="0" algn="l" defTabSz="914400" eaLnBrk="1" fontAlgn="auto" latinLnBrk="0" hangingPunct="1">
                        <a:lnSpc>
                          <a:spcPct val="100000"/>
                        </a:lnSpc>
                        <a:spcBef>
                          <a:spcPts val="290"/>
                        </a:spcBef>
                        <a:spcAft>
                          <a:spcPts val="0"/>
                        </a:spcAft>
                        <a:buClrTx/>
                        <a:buSzTx/>
                        <a:buFontTx/>
                        <a:buNone/>
                        <a:tabLst/>
                        <a:defRPr/>
                      </a:pPr>
                      <a:r>
                        <a:rPr lang="fr-BE" sz="1200" b="1" dirty="0">
                          <a:solidFill>
                            <a:srgbClr val="17375E"/>
                          </a:solidFill>
                          <a:latin typeface="+mn-lt"/>
                          <a:cs typeface="Calibri"/>
                        </a:rPr>
                        <a:t>Contributions </a:t>
                      </a:r>
                      <a:r>
                        <a:rPr lang="fr-BE" sz="1200" b="1" spc="-5" dirty="0">
                          <a:solidFill>
                            <a:srgbClr val="17375E"/>
                          </a:solidFill>
                          <a:latin typeface="+mn-lt"/>
                          <a:cs typeface="Calibri"/>
                        </a:rPr>
                        <a:t>des</a:t>
                      </a:r>
                      <a:r>
                        <a:rPr lang="fr-BE" sz="1200" b="1" spc="-15" dirty="0">
                          <a:solidFill>
                            <a:srgbClr val="17375E"/>
                          </a:solidFill>
                          <a:latin typeface="+mn-lt"/>
                          <a:cs typeface="Calibri"/>
                        </a:rPr>
                        <a:t> </a:t>
                      </a:r>
                      <a:r>
                        <a:rPr lang="fr-BE" sz="1200" b="1" spc="-5" dirty="0">
                          <a:solidFill>
                            <a:srgbClr val="17375E"/>
                          </a:solidFill>
                          <a:latin typeface="+mn-lt"/>
                          <a:cs typeface="Calibri"/>
                        </a:rPr>
                        <a:t>communes </a:t>
                      </a:r>
                      <a:endParaRPr lang="fr-BE" sz="1200" dirty="0">
                        <a:latin typeface="+mn-lt"/>
                        <a:cs typeface="Calibri"/>
                      </a:endParaRPr>
                    </a:p>
                  </a:txBody>
                  <a:tcPr marL="0" marR="0" marT="3683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hMerge="1">
                  <a:txBody>
                    <a:bodyPr/>
                    <a:lstStyle/>
                    <a:p>
                      <a:endParaRPr/>
                    </a:p>
                  </a:txBody>
                  <a:tcPr marL="0" marR="0" marT="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4"/>
                  </a:ext>
                </a:extLst>
              </a:tr>
              <a:tr h="303656">
                <a:tc>
                  <a:txBody>
                    <a:bodyPr/>
                    <a:lstStyle/>
                    <a:p>
                      <a:pPr marL="90805">
                        <a:lnSpc>
                          <a:spcPct val="100000"/>
                        </a:lnSpc>
                        <a:spcBef>
                          <a:spcPts val="300"/>
                        </a:spcBef>
                      </a:pPr>
                      <a:r>
                        <a:rPr lang="fr-BE" sz="1000" spc="-5" dirty="0">
                          <a:solidFill>
                            <a:srgbClr val="17375E"/>
                          </a:solidFill>
                          <a:latin typeface="+mn-lt"/>
                          <a:cs typeface="Calibri"/>
                        </a:rPr>
                        <a:t>Woluwe-Saint-Lambert</a:t>
                      </a:r>
                      <a:endParaRPr lang="fr-BE" sz="1000" dirty="0">
                        <a:latin typeface="+mn-lt"/>
                        <a:cs typeface="Calibri"/>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91440" algn="ctr">
                        <a:lnSpc>
                          <a:spcPct val="100000"/>
                        </a:lnSpc>
                        <a:spcBef>
                          <a:spcPts val="300"/>
                        </a:spcBef>
                      </a:pPr>
                      <a:r>
                        <a:rPr lang="fr-BE" sz="1000" spc="-5" dirty="0">
                          <a:solidFill>
                            <a:srgbClr val="17375E"/>
                          </a:solidFill>
                          <a:latin typeface="+mn-lt"/>
                          <a:ea typeface="+mn-ea"/>
                          <a:cs typeface="Calibri"/>
                        </a:rPr>
                        <a:t>13.361.776,52</a:t>
                      </a:r>
                      <a:endParaRPr sz="1000" spc="-5" dirty="0">
                        <a:solidFill>
                          <a:srgbClr val="17375E"/>
                        </a:solidFill>
                        <a:latin typeface="+mn-lt"/>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5"/>
                  </a:ext>
                </a:extLst>
              </a:tr>
              <a:tr h="303657">
                <a:tc>
                  <a:txBody>
                    <a:bodyPr/>
                    <a:lstStyle/>
                    <a:p>
                      <a:pPr marL="90805">
                        <a:lnSpc>
                          <a:spcPct val="100000"/>
                        </a:lnSpc>
                        <a:spcBef>
                          <a:spcPts val="300"/>
                        </a:spcBef>
                      </a:pPr>
                      <a:r>
                        <a:rPr lang="fr-FR" sz="1000" spc="-5" dirty="0">
                          <a:solidFill>
                            <a:srgbClr val="17375E"/>
                          </a:solidFill>
                          <a:latin typeface="+mn-lt"/>
                          <a:ea typeface="+mn-ea"/>
                          <a:cs typeface="Calibri"/>
                        </a:rPr>
                        <a:t>Etterbeek</a:t>
                      </a:r>
                      <a:endParaRPr sz="1000" spc="-5" dirty="0">
                        <a:solidFill>
                          <a:srgbClr val="17375E"/>
                        </a:solidFill>
                        <a:latin typeface="+mn-lt"/>
                        <a:ea typeface="+mn-ea"/>
                        <a:cs typeface="Calibri"/>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91440" marR="0" lvl="0" indent="0" algn="ctr" defTabSz="914400" eaLnBrk="1" fontAlgn="auto" latinLnBrk="0" hangingPunct="1">
                        <a:lnSpc>
                          <a:spcPct val="100000"/>
                        </a:lnSpc>
                        <a:spcBef>
                          <a:spcPts val="300"/>
                        </a:spcBef>
                        <a:spcAft>
                          <a:spcPts val="0"/>
                        </a:spcAft>
                        <a:buClrTx/>
                        <a:buSzTx/>
                        <a:buFontTx/>
                        <a:buNone/>
                        <a:tabLst/>
                        <a:defRPr/>
                      </a:pPr>
                      <a:r>
                        <a:rPr lang="fr-FR" sz="1000" spc="-5" dirty="0">
                          <a:solidFill>
                            <a:srgbClr val="17375E"/>
                          </a:solidFill>
                          <a:latin typeface="+mn-lt"/>
                          <a:ea typeface="+mn-ea"/>
                          <a:cs typeface="Calibri"/>
                        </a:rPr>
                        <a:t>11.085.307,77</a:t>
                      </a: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6"/>
                  </a:ext>
                </a:extLst>
              </a:tr>
              <a:tr h="365759">
                <a:tc>
                  <a:txBody>
                    <a:bodyPr/>
                    <a:lstStyle/>
                    <a:p>
                      <a:pPr marL="90805">
                        <a:lnSpc>
                          <a:spcPct val="100000"/>
                        </a:lnSpc>
                        <a:spcBef>
                          <a:spcPts val="300"/>
                        </a:spcBef>
                      </a:pPr>
                      <a:r>
                        <a:rPr sz="1000" spc="-5" dirty="0">
                          <a:solidFill>
                            <a:srgbClr val="17375E"/>
                          </a:solidFill>
                          <a:latin typeface="Calibri"/>
                          <a:cs typeface="Calibri"/>
                        </a:rPr>
                        <a:t>Woluwe-Saint-Pierre</a:t>
                      </a:r>
                      <a:endParaRPr sz="1000">
                        <a:latin typeface="Calibri"/>
                        <a:cs typeface="Calibri"/>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91440" algn="ctr">
                        <a:lnSpc>
                          <a:spcPct val="100000"/>
                        </a:lnSpc>
                        <a:spcBef>
                          <a:spcPts val="300"/>
                        </a:spcBef>
                      </a:pPr>
                      <a:r>
                        <a:rPr lang="fr-FR" sz="1000" spc="-5" dirty="0">
                          <a:solidFill>
                            <a:srgbClr val="17375E"/>
                          </a:solidFill>
                          <a:latin typeface="Calibri"/>
                          <a:ea typeface="+mn-ea"/>
                          <a:cs typeface="Calibri"/>
                        </a:rPr>
                        <a:t>9.655.783,75</a:t>
                      </a:r>
                      <a:endParaRPr sz="1000" spc="-5"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extLst>
                  <a:ext uri="{0D108BD9-81ED-4DB2-BD59-A6C34878D82A}">
                    <a16:rowId xmlns:a16="http://schemas.microsoft.com/office/drawing/2014/main" val="10007"/>
                  </a:ext>
                </a:extLst>
              </a:tr>
            </a:tbl>
          </a:graphicData>
        </a:graphic>
      </p:graphicFrame>
      <p:sp>
        <p:nvSpPr>
          <p:cNvPr id="45" name="object 23">
            <a:extLst>
              <a:ext uri="{FF2B5EF4-FFF2-40B4-BE49-F238E27FC236}">
                <a16:creationId xmlns:a16="http://schemas.microsoft.com/office/drawing/2014/main" id="{991E7A96-B245-4E4A-6ECD-CF1A5F55A0C0}"/>
              </a:ext>
            </a:extLst>
          </p:cNvPr>
          <p:cNvSpPr txBox="1"/>
          <p:nvPr/>
        </p:nvSpPr>
        <p:spPr>
          <a:xfrm>
            <a:off x="4992232" y="3462795"/>
            <a:ext cx="3776843" cy="279564"/>
          </a:xfrm>
          <a:prstGeom prst="rect">
            <a:avLst/>
          </a:prstGeom>
          <a:solidFill>
            <a:srgbClr val="548ED4"/>
          </a:solidFill>
        </p:spPr>
        <p:txBody>
          <a:bodyPr vert="horz" wrap="square" lIns="0" tIns="33020" rIns="0" bIns="0" rtlCol="0">
            <a:spAutoFit/>
          </a:bodyPr>
          <a:lstStyle/>
          <a:p>
            <a:pPr algn="ctr">
              <a:lnSpc>
                <a:spcPct val="100000"/>
              </a:lnSpc>
              <a:spcBef>
                <a:spcPts val="260"/>
              </a:spcBef>
            </a:pPr>
            <a:r>
              <a:rPr sz="1600" b="1" spc="-15" dirty="0">
                <a:solidFill>
                  <a:srgbClr val="FFFFFF"/>
                </a:solidFill>
                <a:latin typeface="Calibri"/>
                <a:cs typeface="Calibri"/>
              </a:rPr>
              <a:t>Personnel</a:t>
            </a:r>
            <a:endParaRPr sz="1600" dirty="0">
              <a:latin typeface="Calibri"/>
              <a:cs typeface="Calibri"/>
            </a:endParaRPr>
          </a:p>
        </p:txBody>
      </p:sp>
      <p:sp>
        <p:nvSpPr>
          <p:cNvPr id="46" name="ZoneTexte 20">
            <a:extLst>
              <a:ext uri="{FF2B5EF4-FFF2-40B4-BE49-F238E27FC236}">
                <a16:creationId xmlns:a16="http://schemas.microsoft.com/office/drawing/2014/main" id="{7826723A-6C0B-E406-67AB-7F46B7D22E89}"/>
              </a:ext>
            </a:extLst>
          </p:cNvPr>
          <p:cNvSpPr txBox="1"/>
          <p:nvPr/>
        </p:nvSpPr>
        <p:spPr>
          <a:xfrm>
            <a:off x="4953000" y="3952246"/>
            <a:ext cx="1447800" cy="215444"/>
          </a:xfrm>
          <a:prstGeom prst="rect">
            <a:avLst/>
          </a:prstGeom>
          <a:noFill/>
        </p:spPr>
        <p:txBody>
          <a:bodyPr wrap="square" rtlCol="0">
            <a:spAutoFit/>
          </a:bodyPr>
          <a:lstStyle/>
          <a:p>
            <a:pPr algn="ctr"/>
            <a:r>
              <a:rPr lang="fr-BE" sz="800" b="1" dirty="0">
                <a:solidFill>
                  <a:schemeClr val="bg1"/>
                </a:solidFill>
              </a:rPr>
              <a:t>CADRE OPERATIONNEL : 470 </a:t>
            </a:r>
            <a:r>
              <a:rPr lang="fr-BE" sz="800" b="1" dirty="0">
                <a:solidFill>
                  <a:srgbClr val="FFFFFF"/>
                </a:solidFill>
                <a:latin typeface="Wingdings 2"/>
                <a:cs typeface="Wingdings 2"/>
              </a:rPr>
              <a:t></a:t>
            </a:r>
            <a:endParaRPr lang="fr-BE" sz="800" b="1" dirty="0">
              <a:solidFill>
                <a:schemeClr val="bg1"/>
              </a:solidFill>
            </a:endParaRPr>
          </a:p>
        </p:txBody>
      </p:sp>
      <p:sp>
        <p:nvSpPr>
          <p:cNvPr id="47" name="ZoneTexte 21">
            <a:extLst>
              <a:ext uri="{FF2B5EF4-FFF2-40B4-BE49-F238E27FC236}">
                <a16:creationId xmlns:a16="http://schemas.microsoft.com/office/drawing/2014/main" id="{945710E5-470A-E5F9-D21E-14365AE47916}"/>
              </a:ext>
            </a:extLst>
          </p:cNvPr>
          <p:cNvSpPr txBox="1"/>
          <p:nvPr/>
        </p:nvSpPr>
        <p:spPr>
          <a:xfrm>
            <a:off x="6248400" y="3952479"/>
            <a:ext cx="2057400" cy="215444"/>
          </a:xfrm>
          <a:prstGeom prst="rect">
            <a:avLst/>
          </a:prstGeom>
          <a:noFill/>
        </p:spPr>
        <p:txBody>
          <a:bodyPr wrap="square" rtlCol="0">
            <a:spAutoFit/>
          </a:bodyPr>
          <a:lstStyle/>
          <a:p>
            <a:pPr algn="ctr"/>
            <a:r>
              <a:rPr lang="fr-BE" sz="800" b="1" dirty="0">
                <a:solidFill>
                  <a:schemeClr val="bg1"/>
                </a:solidFill>
              </a:rPr>
              <a:t>CADRE ADMINITRATIF ET LOGISTIQUE : 93 </a:t>
            </a:r>
            <a:r>
              <a:rPr lang="fr-BE" sz="800" b="1" dirty="0">
                <a:solidFill>
                  <a:srgbClr val="FFFFFF"/>
                </a:solidFill>
                <a:latin typeface="Wingdings 2"/>
                <a:cs typeface="Wingdings 2"/>
              </a:rPr>
              <a:t></a:t>
            </a:r>
            <a:endParaRPr lang="fr-BE" sz="800" b="1" dirty="0">
              <a:solidFill>
                <a:schemeClr val="bg1"/>
              </a:solidFill>
            </a:endParaRPr>
          </a:p>
        </p:txBody>
      </p:sp>
      <p:sp>
        <p:nvSpPr>
          <p:cNvPr id="48" name="ZoneTexte 20">
            <a:extLst>
              <a:ext uri="{FF2B5EF4-FFF2-40B4-BE49-F238E27FC236}">
                <a16:creationId xmlns:a16="http://schemas.microsoft.com/office/drawing/2014/main" id="{2D2024C5-B4B6-7C79-7F60-9BA01A208136}"/>
              </a:ext>
            </a:extLst>
          </p:cNvPr>
          <p:cNvSpPr txBox="1"/>
          <p:nvPr/>
        </p:nvSpPr>
        <p:spPr>
          <a:xfrm>
            <a:off x="8153400" y="3952712"/>
            <a:ext cx="762000" cy="215444"/>
          </a:xfrm>
          <a:prstGeom prst="rect">
            <a:avLst/>
          </a:prstGeom>
          <a:noFill/>
        </p:spPr>
        <p:txBody>
          <a:bodyPr wrap="square" rtlCol="0">
            <a:spAutoFit/>
          </a:bodyPr>
          <a:lstStyle/>
          <a:p>
            <a:pPr algn="ctr"/>
            <a:r>
              <a:rPr lang="fr-BE" sz="800" b="1" dirty="0">
                <a:solidFill>
                  <a:schemeClr val="bg1"/>
                </a:solidFill>
              </a:rPr>
              <a:t>TOTAL: 563*</a:t>
            </a:r>
          </a:p>
        </p:txBody>
      </p:sp>
      <p:sp>
        <p:nvSpPr>
          <p:cNvPr id="49" name="object 28">
            <a:extLst>
              <a:ext uri="{FF2B5EF4-FFF2-40B4-BE49-F238E27FC236}">
                <a16:creationId xmlns:a16="http://schemas.microsoft.com/office/drawing/2014/main" id="{2810D011-0081-16FA-7846-EA1901BC82F7}"/>
              </a:ext>
            </a:extLst>
          </p:cNvPr>
          <p:cNvSpPr txBox="1"/>
          <p:nvPr/>
        </p:nvSpPr>
        <p:spPr>
          <a:xfrm>
            <a:off x="4876800" y="4313596"/>
            <a:ext cx="435609" cy="258404"/>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FFFFFF"/>
                </a:solidFill>
                <a:latin typeface="Calibri"/>
                <a:cs typeface="Calibri"/>
              </a:rPr>
              <a:t>202</a:t>
            </a:r>
            <a:r>
              <a:rPr lang="fr-FR" sz="1600" spc="-10" dirty="0">
                <a:solidFill>
                  <a:srgbClr val="FFFFFF"/>
                </a:solidFill>
                <a:latin typeface="Calibri"/>
                <a:cs typeface="Calibri"/>
              </a:rPr>
              <a:t>2</a:t>
            </a:r>
            <a:endParaRPr sz="1600" dirty="0">
              <a:latin typeface="Calibri"/>
              <a:cs typeface="Calibri"/>
            </a:endParaRPr>
          </a:p>
        </p:txBody>
      </p:sp>
      <p:graphicFrame>
        <p:nvGraphicFramePr>
          <p:cNvPr id="50" name="object 25">
            <a:extLst>
              <a:ext uri="{FF2B5EF4-FFF2-40B4-BE49-F238E27FC236}">
                <a16:creationId xmlns:a16="http://schemas.microsoft.com/office/drawing/2014/main" id="{7117FFB4-F27A-F075-0D0D-43590234B535}"/>
              </a:ext>
            </a:extLst>
          </p:cNvPr>
          <p:cNvGraphicFramePr>
            <a:graphicFrameLocks noGrp="1"/>
          </p:cNvGraphicFramePr>
          <p:nvPr>
            <p:extLst>
              <p:ext uri="{D42A27DB-BD31-4B8C-83A1-F6EECF244321}">
                <p14:modId xmlns:p14="http://schemas.microsoft.com/office/powerpoint/2010/main" val="3985235374"/>
              </p:ext>
            </p:extLst>
          </p:nvPr>
        </p:nvGraphicFramePr>
        <p:xfrm>
          <a:off x="5486402" y="4194722"/>
          <a:ext cx="3311089" cy="453478"/>
        </p:xfrm>
        <a:graphic>
          <a:graphicData uri="http://schemas.openxmlformats.org/drawingml/2006/table">
            <a:tbl>
              <a:tblPr firstRow="1" bandRow="1">
                <a:tableStyleId>{2D5ABB26-0587-4C30-8999-92F81FD0307C}</a:tableStyleId>
              </a:tblPr>
              <a:tblGrid>
                <a:gridCol w="684771">
                  <a:extLst>
                    <a:ext uri="{9D8B030D-6E8A-4147-A177-3AD203B41FA5}">
                      <a16:colId xmlns:a16="http://schemas.microsoft.com/office/drawing/2014/main" val="20000"/>
                    </a:ext>
                  </a:extLst>
                </a:gridCol>
                <a:gridCol w="640043">
                  <a:extLst>
                    <a:ext uri="{9D8B030D-6E8A-4147-A177-3AD203B41FA5}">
                      <a16:colId xmlns:a16="http://schemas.microsoft.com/office/drawing/2014/main" val="20001"/>
                    </a:ext>
                  </a:extLst>
                </a:gridCol>
                <a:gridCol w="662091">
                  <a:extLst>
                    <a:ext uri="{9D8B030D-6E8A-4147-A177-3AD203B41FA5}">
                      <a16:colId xmlns:a16="http://schemas.microsoft.com/office/drawing/2014/main" val="20002"/>
                    </a:ext>
                  </a:extLst>
                </a:gridCol>
                <a:gridCol w="662092">
                  <a:extLst>
                    <a:ext uri="{9D8B030D-6E8A-4147-A177-3AD203B41FA5}">
                      <a16:colId xmlns:a16="http://schemas.microsoft.com/office/drawing/2014/main" val="20003"/>
                    </a:ext>
                  </a:extLst>
                </a:gridCol>
                <a:gridCol w="662092">
                  <a:extLst>
                    <a:ext uri="{9D8B030D-6E8A-4147-A177-3AD203B41FA5}">
                      <a16:colId xmlns:a16="http://schemas.microsoft.com/office/drawing/2014/main" val="20004"/>
                    </a:ext>
                  </a:extLst>
                </a:gridCol>
              </a:tblGrid>
              <a:tr h="453478">
                <a:tc>
                  <a:txBody>
                    <a:bodyPr/>
                    <a:lstStyle/>
                    <a:p>
                      <a:pPr algn="ctr">
                        <a:lnSpc>
                          <a:spcPct val="100000"/>
                        </a:lnSpc>
                        <a:spcBef>
                          <a:spcPts val="300"/>
                        </a:spcBef>
                      </a:pPr>
                      <a:r>
                        <a:rPr sz="1100" b="1" dirty="0">
                          <a:solidFill>
                            <a:srgbClr val="1F487C"/>
                          </a:solidFill>
                          <a:latin typeface="Calibri"/>
                          <a:cs typeface="Calibri"/>
                        </a:rPr>
                        <a:t>&lt; 30</a:t>
                      </a:r>
                      <a:r>
                        <a:rPr sz="1100" b="1" spc="-40" dirty="0">
                          <a:solidFill>
                            <a:srgbClr val="1F487C"/>
                          </a:solidFill>
                          <a:latin typeface="Calibri"/>
                          <a:cs typeface="Calibri"/>
                        </a:rPr>
                        <a:t> </a:t>
                      </a:r>
                      <a:r>
                        <a:rPr sz="1100" b="1" spc="-5" dirty="0">
                          <a:solidFill>
                            <a:srgbClr val="1F487C"/>
                          </a:solidFill>
                          <a:latin typeface="Calibri"/>
                          <a:cs typeface="Calibri"/>
                        </a:rPr>
                        <a:t>ans</a:t>
                      </a:r>
                      <a:endParaRPr sz="1100" dirty="0">
                        <a:latin typeface="Calibri"/>
                        <a:cs typeface="Calibri"/>
                      </a:endParaRPr>
                    </a:p>
                    <a:p>
                      <a:pPr marL="0" algn="ctr">
                        <a:lnSpc>
                          <a:spcPct val="100000"/>
                        </a:lnSpc>
                      </a:pPr>
                      <a:r>
                        <a:rPr lang="fr-FR" sz="1100" b="1" dirty="0">
                          <a:solidFill>
                            <a:srgbClr val="1F487C"/>
                          </a:solidFill>
                          <a:latin typeface="Calibri"/>
                          <a:ea typeface="+mn-ea"/>
                          <a:cs typeface="Calibri"/>
                        </a:rPr>
                        <a:t>73</a:t>
                      </a:r>
                      <a:endParaRPr sz="1100" b="1" dirty="0">
                        <a:solidFill>
                          <a:srgbClr val="1F487C"/>
                        </a:solidFill>
                        <a:latin typeface="Calibri"/>
                        <a:ea typeface="+mn-ea"/>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DEBE0"/>
                    </a:solidFill>
                  </a:tcPr>
                </a:tc>
                <a:tc>
                  <a:txBody>
                    <a:bodyPr/>
                    <a:lstStyle/>
                    <a:p>
                      <a:pPr marL="156845">
                        <a:lnSpc>
                          <a:spcPct val="100000"/>
                        </a:lnSpc>
                        <a:spcBef>
                          <a:spcPts val="300"/>
                        </a:spcBef>
                      </a:pPr>
                      <a:r>
                        <a:rPr sz="1100" b="1" dirty="0">
                          <a:solidFill>
                            <a:schemeClr val="bg1"/>
                          </a:solidFill>
                          <a:latin typeface="Calibri"/>
                          <a:cs typeface="Calibri"/>
                        </a:rPr>
                        <a:t>30-40</a:t>
                      </a:r>
                      <a:endParaRPr sz="1100" dirty="0">
                        <a:solidFill>
                          <a:schemeClr val="bg1"/>
                        </a:solidFill>
                        <a:latin typeface="Calibri"/>
                        <a:cs typeface="Calibri"/>
                      </a:endParaRPr>
                    </a:p>
                    <a:p>
                      <a:pPr marL="214629">
                        <a:lnSpc>
                          <a:spcPct val="100000"/>
                        </a:lnSpc>
                      </a:pPr>
                      <a:r>
                        <a:rPr lang="fr-FR" sz="1100" dirty="0">
                          <a:solidFill>
                            <a:schemeClr val="bg1"/>
                          </a:solidFill>
                          <a:latin typeface="Calibri"/>
                          <a:cs typeface="Calibri"/>
                        </a:rPr>
                        <a:t>171</a:t>
                      </a:r>
                      <a:endParaRPr sz="1100" dirty="0">
                        <a:solidFill>
                          <a:schemeClr val="bg1"/>
                        </a:solidFill>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270" algn="ctr">
                        <a:lnSpc>
                          <a:spcPct val="100000"/>
                        </a:lnSpc>
                        <a:spcBef>
                          <a:spcPts val="300"/>
                        </a:spcBef>
                      </a:pPr>
                      <a:r>
                        <a:rPr sz="1100" b="1" dirty="0">
                          <a:solidFill>
                            <a:schemeClr val="bg1"/>
                          </a:solidFill>
                          <a:latin typeface="Calibri"/>
                          <a:cs typeface="Calibri"/>
                        </a:rPr>
                        <a:t>40-50</a:t>
                      </a:r>
                      <a:endParaRPr sz="1100" dirty="0">
                        <a:solidFill>
                          <a:schemeClr val="bg1"/>
                        </a:solidFill>
                        <a:latin typeface="Calibri"/>
                        <a:cs typeface="Calibri"/>
                      </a:endParaRPr>
                    </a:p>
                    <a:p>
                      <a:pPr algn="ctr">
                        <a:lnSpc>
                          <a:spcPct val="100000"/>
                        </a:lnSpc>
                      </a:pPr>
                      <a:r>
                        <a:rPr lang="fr-FR" sz="1100" dirty="0">
                          <a:solidFill>
                            <a:schemeClr val="bg1"/>
                          </a:solidFill>
                          <a:latin typeface="Calibri"/>
                          <a:cs typeface="Calibri"/>
                        </a:rPr>
                        <a:t>165</a:t>
                      </a:r>
                      <a:endParaRPr sz="1100" dirty="0">
                        <a:solidFill>
                          <a:schemeClr val="bg1"/>
                        </a:solidFill>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1270" algn="ctr">
                        <a:lnSpc>
                          <a:spcPct val="100000"/>
                        </a:lnSpc>
                        <a:spcBef>
                          <a:spcPts val="300"/>
                        </a:spcBef>
                      </a:pPr>
                      <a:r>
                        <a:rPr sz="1100" b="1" dirty="0">
                          <a:solidFill>
                            <a:schemeClr val="bg1"/>
                          </a:solidFill>
                          <a:latin typeface="Calibri"/>
                          <a:cs typeface="Calibri"/>
                        </a:rPr>
                        <a:t>50-60</a:t>
                      </a:r>
                      <a:endParaRPr sz="1100" dirty="0">
                        <a:solidFill>
                          <a:schemeClr val="bg1"/>
                        </a:solidFill>
                        <a:latin typeface="Calibri"/>
                        <a:cs typeface="Calibri"/>
                      </a:endParaRPr>
                    </a:p>
                    <a:p>
                      <a:pPr algn="ctr">
                        <a:lnSpc>
                          <a:spcPct val="100000"/>
                        </a:lnSpc>
                      </a:pPr>
                      <a:r>
                        <a:rPr lang="fr-FR" sz="1100" dirty="0">
                          <a:solidFill>
                            <a:schemeClr val="bg1"/>
                          </a:solidFill>
                          <a:latin typeface="Calibri"/>
                          <a:cs typeface="Calibri"/>
                        </a:rPr>
                        <a:t>144</a:t>
                      </a:r>
                      <a:endParaRPr sz="1100" dirty="0">
                        <a:solidFill>
                          <a:schemeClr val="bg1"/>
                        </a:solidFill>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tc>
                  <a:txBody>
                    <a:bodyPr/>
                    <a:lstStyle/>
                    <a:p>
                      <a:pPr marL="1905" algn="ctr">
                        <a:lnSpc>
                          <a:spcPct val="100000"/>
                        </a:lnSpc>
                        <a:spcBef>
                          <a:spcPts val="300"/>
                        </a:spcBef>
                      </a:pPr>
                      <a:r>
                        <a:rPr sz="1100" b="1" dirty="0">
                          <a:solidFill>
                            <a:schemeClr val="bg1"/>
                          </a:solidFill>
                          <a:latin typeface="Calibri"/>
                          <a:cs typeface="Calibri"/>
                        </a:rPr>
                        <a:t>60+</a:t>
                      </a:r>
                      <a:endParaRPr sz="1100" dirty="0">
                        <a:solidFill>
                          <a:schemeClr val="bg1"/>
                        </a:solidFill>
                        <a:latin typeface="Calibri"/>
                        <a:cs typeface="Calibri"/>
                      </a:endParaRPr>
                    </a:p>
                    <a:p>
                      <a:pPr marL="1270" algn="ctr">
                        <a:lnSpc>
                          <a:spcPct val="100000"/>
                        </a:lnSpc>
                      </a:pPr>
                      <a:r>
                        <a:rPr lang="fr-FR" sz="1100" dirty="0">
                          <a:solidFill>
                            <a:schemeClr val="bg1"/>
                          </a:solidFill>
                          <a:latin typeface="Calibri"/>
                          <a:cs typeface="Calibri"/>
                        </a:rPr>
                        <a:t>10</a:t>
                      </a:r>
                      <a:endParaRPr sz="1100" dirty="0">
                        <a:solidFill>
                          <a:schemeClr val="bg1"/>
                        </a:solidFill>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extLst>
                  <a:ext uri="{0D108BD9-81ED-4DB2-BD59-A6C34878D82A}">
                    <a16:rowId xmlns:a16="http://schemas.microsoft.com/office/drawing/2014/main" val="10000"/>
                  </a:ext>
                </a:extLst>
              </a:tr>
            </a:tbl>
          </a:graphicData>
        </a:graphic>
      </p:graphicFrame>
      <p:sp>
        <p:nvSpPr>
          <p:cNvPr id="51" name="object 31">
            <a:extLst>
              <a:ext uri="{FF2B5EF4-FFF2-40B4-BE49-F238E27FC236}">
                <a16:creationId xmlns:a16="http://schemas.microsoft.com/office/drawing/2014/main" id="{8ED9F91A-F371-AA79-6ED7-3842307EC59E}"/>
              </a:ext>
            </a:extLst>
          </p:cNvPr>
          <p:cNvSpPr txBox="1"/>
          <p:nvPr/>
        </p:nvSpPr>
        <p:spPr>
          <a:xfrm>
            <a:off x="7675245" y="6280810"/>
            <a:ext cx="1163955" cy="319959"/>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Calibri"/>
                <a:cs typeface="Calibri"/>
              </a:rPr>
              <a:t>* </a:t>
            </a:r>
            <a:r>
              <a:rPr lang="fr-FR" sz="1000" spc="-5" dirty="0">
                <a:solidFill>
                  <a:srgbClr val="FFFFFF"/>
                </a:solidFill>
                <a:latin typeface="Calibri"/>
                <a:cs typeface="Calibri"/>
              </a:rPr>
              <a:t>Cadre réel a</a:t>
            </a:r>
            <a:r>
              <a:rPr sz="1000" spc="-5" dirty="0">
                <a:solidFill>
                  <a:srgbClr val="FFFFFF"/>
                </a:solidFill>
                <a:latin typeface="Calibri"/>
                <a:cs typeface="Calibri"/>
              </a:rPr>
              <a:t>u 31/12 de</a:t>
            </a:r>
            <a:r>
              <a:rPr sz="1000" dirty="0">
                <a:solidFill>
                  <a:srgbClr val="FFFFFF"/>
                </a:solidFill>
                <a:latin typeface="Calibri"/>
                <a:cs typeface="Calibri"/>
              </a:rPr>
              <a:t> </a:t>
            </a:r>
            <a:r>
              <a:rPr sz="1000" spc="-5" dirty="0" err="1">
                <a:solidFill>
                  <a:srgbClr val="FFFFFF"/>
                </a:solidFill>
                <a:latin typeface="Calibri"/>
                <a:cs typeface="Calibri"/>
              </a:rPr>
              <a:t>l’année</a:t>
            </a:r>
            <a:r>
              <a:rPr lang="fr-FR" sz="1000" spc="-5" dirty="0">
                <a:solidFill>
                  <a:srgbClr val="FFFFFF"/>
                </a:solidFill>
                <a:latin typeface="Calibri"/>
                <a:cs typeface="Calibri"/>
              </a:rPr>
              <a:t> 2022</a:t>
            </a:r>
            <a:endParaRPr sz="1000" dirty="0">
              <a:latin typeface="Calibri"/>
              <a:cs typeface="Calibri"/>
            </a:endParaRPr>
          </a:p>
        </p:txBody>
      </p:sp>
      <p:sp>
        <p:nvSpPr>
          <p:cNvPr id="52" name="ZoneTexte 1">
            <a:extLst>
              <a:ext uri="{FF2B5EF4-FFF2-40B4-BE49-F238E27FC236}">
                <a16:creationId xmlns:a16="http://schemas.microsoft.com/office/drawing/2014/main" id="{3D2792C1-2767-6008-0D1F-A6032EEE28C7}"/>
              </a:ext>
            </a:extLst>
          </p:cNvPr>
          <p:cNvSpPr txBox="1"/>
          <p:nvPr/>
        </p:nvSpPr>
        <p:spPr>
          <a:xfrm>
            <a:off x="4985802" y="4876799"/>
            <a:ext cx="3781008" cy="246221"/>
          </a:xfrm>
          <a:prstGeom prst="rect">
            <a:avLst/>
          </a:prstGeom>
          <a:solidFill>
            <a:schemeClr val="accent1">
              <a:lumMod val="20000"/>
              <a:lumOff val="80000"/>
            </a:schemeClr>
          </a:solidFill>
        </p:spPr>
        <p:txBody>
          <a:bodyPr wrap="square" rtlCol="0">
            <a:spAutoFit/>
          </a:bodyPr>
          <a:lstStyle/>
          <a:p>
            <a:r>
              <a:rPr lang="fr-BE" sz="1000" b="1" dirty="0">
                <a:solidFill>
                  <a:srgbClr val="002060"/>
                </a:solidFill>
              </a:rPr>
              <a:t>Domicile des membres du personnel</a:t>
            </a:r>
            <a:endParaRPr lang="fr-FR" sz="1000" dirty="0">
              <a:solidFill>
                <a:srgbClr val="002060"/>
              </a:solidFill>
            </a:endParaRPr>
          </a:p>
        </p:txBody>
      </p:sp>
      <p:graphicFrame>
        <p:nvGraphicFramePr>
          <p:cNvPr id="53" name="Tableau 18">
            <a:extLst>
              <a:ext uri="{FF2B5EF4-FFF2-40B4-BE49-F238E27FC236}">
                <a16:creationId xmlns:a16="http://schemas.microsoft.com/office/drawing/2014/main" id="{8A776F77-F8F8-913A-1924-F7781C6A15F3}"/>
              </a:ext>
            </a:extLst>
          </p:cNvPr>
          <p:cNvGraphicFramePr>
            <a:graphicFrameLocks noGrp="1"/>
          </p:cNvGraphicFramePr>
          <p:nvPr>
            <p:extLst>
              <p:ext uri="{D42A27DB-BD31-4B8C-83A1-F6EECF244321}">
                <p14:modId xmlns:p14="http://schemas.microsoft.com/office/powerpoint/2010/main" val="1289978484"/>
              </p:ext>
            </p:extLst>
          </p:nvPr>
        </p:nvGraphicFramePr>
        <p:xfrm>
          <a:off x="4992232" y="5105400"/>
          <a:ext cx="3769214" cy="1104900"/>
        </p:xfrm>
        <a:graphic>
          <a:graphicData uri="http://schemas.openxmlformats.org/drawingml/2006/table">
            <a:tbl>
              <a:tblPr firstRow="1" bandRow="1"/>
              <a:tblGrid>
                <a:gridCol w="2108422">
                  <a:extLst>
                    <a:ext uri="{9D8B030D-6E8A-4147-A177-3AD203B41FA5}">
                      <a16:colId xmlns:a16="http://schemas.microsoft.com/office/drawing/2014/main" val="2103703977"/>
                    </a:ext>
                  </a:extLst>
                </a:gridCol>
                <a:gridCol w="1660792">
                  <a:extLst>
                    <a:ext uri="{9D8B030D-6E8A-4147-A177-3AD203B41FA5}">
                      <a16:colId xmlns:a16="http://schemas.microsoft.com/office/drawing/2014/main" val="2206989455"/>
                    </a:ext>
                  </a:extLst>
                </a:gridCol>
              </a:tblGrid>
              <a:tr h="741900">
                <a:tc>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marL="450850" marR="0" lvl="0" indent="-450850" algn="l" defTabSz="914400" rtl="0" eaLnBrk="1" fontAlgn="auto" latinLnBrk="0" hangingPunct="1">
                        <a:lnSpc>
                          <a:spcPct val="100000"/>
                        </a:lnSpc>
                        <a:spcBef>
                          <a:spcPts val="0"/>
                        </a:spcBef>
                        <a:spcAft>
                          <a:spcPts val="0"/>
                        </a:spcAft>
                        <a:buClrTx/>
                        <a:buSzTx/>
                        <a:buFontTx/>
                        <a:buNone/>
                        <a:tabLst/>
                        <a:defRPr/>
                      </a:pPr>
                      <a:r>
                        <a:rPr lang="fr-BE" sz="1100" b="1" dirty="0">
                          <a:solidFill>
                            <a:schemeClr val="bg1"/>
                          </a:solidFill>
                        </a:rPr>
                        <a:t>29%</a:t>
                      </a:r>
                      <a:r>
                        <a:rPr lang="fr-BE" sz="1100" dirty="0">
                          <a:solidFill>
                            <a:schemeClr val="bg1"/>
                          </a:solidFill>
                        </a:rPr>
                        <a:t>      Agglomération bruxelloise (8% sur la zone)</a:t>
                      </a:r>
                      <a:endParaRPr lang="fr-BE" sz="1100" dirty="0">
                        <a:solidFill>
                          <a:schemeClr val="bg1"/>
                        </a:solidFill>
                        <a:cs typeface="Calibri"/>
                      </a:endParaRPr>
                    </a:p>
                    <a:p>
                      <a:r>
                        <a:rPr lang="fr-BE" sz="1100" b="1" dirty="0">
                          <a:solidFill>
                            <a:schemeClr val="bg1"/>
                          </a:solidFill>
                        </a:rPr>
                        <a:t>26%</a:t>
                      </a:r>
                      <a:r>
                        <a:rPr lang="fr-BE" sz="1100" dirty="0">
                          <a:solidFill>
                            <a:schemeClr val="bg1"/>
                          </a:solidFill>
                        </a:rPr>
                        <a:t>      Brabant flamand</a:t>
                      </a:r>
                    </a:p>
                    <a:p>
                      <a:r>
                        <a:rPr lang="fr-BE" sz="1100" b="1" dirty="0">
                          <a:solidFill>
                            <a:schemeClr val="bg1"/>
                          </a:solidFill>
                        </a:rPr>
                        <a:t>22%</a:t>
                      </a:r>
                      <a:r>
                        <a:rPr lang="fr-BE" sz="1100" dirty="0">
                          <a:solidFill>
                            <a:schemeClr val="bg1"/>
                          </a:solidFill>
                        </a:rPr>
                        <a:t>      Brabant wallon</a:t>
                      </a:r>
                      <a:endParaRPr lang="fr-BE" sz="1100" dirty="0">
                        <a:solidFill>
                          <a:schemeClr val="bg1"/>
                        </a:solidFill>
                        <a:cs typeface="Calibri"/>
                      </a:endParaRPr>
                    </a:p>
                    <a:p>
                      <a:r>
                        <a:rPr lang="fr-BE" sz="1100" b="1" dirty="0">
                          <a:solidFill>
                            <a:schemeClr val="bg1"/>
                          </a:solidFill>
                        </a:rPr>
                        <a:t>7%</a:t>
                      </a:r>
                      <a:r>
                        <a:rPr lang="fr-BE" sz="1100" dirty="0">
                          <a:solidFill>
                            <a:schemeClr val="bg1"/>
                          </a:solidFill>
                        </a:rPr>
                        <a:t>        Liège</a:t>
                      </a:r>
                    </a:p>
                  </a:txBody>
                  <a:tcPr marT="49530" marB="4953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marL="0" algn="l" defTabSz="914400" rtl="0" eaLnBrk="1" latinLnBrk="0" hangingPunct="1"/>
                      <a:r>
                        <a:rPr lang="fr-BE" sz="1100" b="1" kern="1200" dirty="0">
                          <a:solidFill>
                            <a:schemeClr val="bg1"/>
                          </a:solidFill>
                          <a:latin typeface="+mn-lt"/>
                          <a:ea typeface="+mn-ea"/>
                          <a:cs typeface="+mn-cs"/>
                        </a:rPr>
                        <a:t>6%     Hainaut</a:t>
                      </a:r>
                    </a:p>
                    <a:p>
                      <a:pPr marL="0" algn="l" defTabSz="914400" rtl="0" eaLnBrk="1" latinLnBrk="0" hangingPunct="1"/>
                      <a:r>
                        <a:rPr lang="fr-BE" sz="1100" b="1" kern="1200" dirty="0">
                          <a:solidFill>
                            <a:schemeClr val="bg1"/>
                          </a:solidFill>
                          <a:latin typeface="+mn-lt"/>
                          <a:ea typeface="+mn-ea"/>
                          <a:cs typeface="+mn-cs"/>
                        </a:rPr>
                        <a:t>6%     Namur</a:t>
                      </a:r>
                    </a:p>
                    <a:p>
                      <a:pPr marL="0" algn="l" defTabSz="914400" rtl="0" eaLnBrk="1" latinLnBrk="0" hangingPunct="1"/>
                      <a:r>
                        <a:rPr lang="fr-BE" sz="1100" b="1" kern="1200" dirty="0">
                          <a:solidFill>
                            <a:schemeClr val="bg1"/>
                          </a:solidFill>
                          <a:latin typeface="+mn-lt"/>
                          <a:ea typeface="+mn-ea"/>
                          <a:cs typeface="+mn-cs"/>
                        </a:rPr>
                        <a:t>1%     Limbourg</a:t>
                      </a:r>
                    </a:p>
                    <a:p>
                      <a:pPr marL="0" algn="l" defTabSz="914400" rtl="0" eaLnBrk="1" latinLnBrk="0" hangingPunct="1"/>
                      <a:r>
                        <a:rPr lang="fr-BE" sz="1100" b="1" kern="1200" dirty="0">
                          <a:solidFill>
                            <a:schemeClr val="bg1"/>
                          </a:solidFill>
                          <a:latin typeface="+mn-lt"/>
                          <a:ea typeface="+mn-ea"/>
                          <a:cs typeface="+mn-cs"/>
                        </a:rPr>
                        <a:t>1%     Anvers</a:t>
                      </a:r>
                    </a:p>
                    <a:p>
                      <a:pPr marL="0" algn="l" defTabSz="914400" rtl="0" eaLnBrk="1" latinLnBrk="0" hangingPunct="1"/>
                      <a:r>
                        <a:rPr lang="fr-BE" sz="1100" b="1" kern="1200" dirty="0">
                          <a:solidFill>
                            <a:schemeClr val="bg1"/>
                          </a:solidFill>
                          <a:latin typeface="+mn-lt"/>
                          <a:ea typeface="+mn-ea"/>
                          <a:cs typeface="+mn-cs"/>
                        </a:rPr>
                        <a:t>2%     Flandre orientale</a:t>
                      </a:r>
                    </a:p>
                  </a:txBody>
                  <a:tcPr marT="49530" marB="4953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666515012"/>
                  </a:ext>
                </a:extLst>
              </a:tr>
            </a:tbl>
          </a:graphicData>
        </a:graphic>
      </p:graphicFrame>
      <p:sp>
        <p:nvSpPr>
          <p:cNvPr id="3" name="object 37">
            <a:extLst>
              <a:ext uri="{FF2B5EF4-FFF2-40B4-BE49-F238E27FC236}">
                <a16:creationId xmlns:a16="http://schemas.microsoft.com/office/drawing/2014/main" id="{63A9C3F9-2939-D43F-8697-50821C801610}"/>
              </a:ext>
            </a:extLst>
          </p:cNvPr>
          <p:cNvSpPr txBox="1"/>
          <p:nvPr/>
        </p:nvSpPr>
        <p:spPr>
          <a:xfrm>
            <a:off x="78739" y="6705600"/>
            <a:ext cx="45719" cy="130036"/>
          </a:xfrm>
          <a:prstGeom prst="rect">
            <a:avLst/>
          </a:prstGeom>
        </p:spPr>
        <p:txBody>
          <a:bodyPr vert="horz" wrap="square" lIns="0" tIns="0" rIns="0" bIns="0" rtlCol="0">
            <a:spAutoFit/>
          </a:bodyPr>
          <a:lstStyle/>
          <a:p>
            <a:pPr marL="12700">
              <a:lnSpc>
                <a:spcPts val="1045"/>
              </a:lnSpc>
            </a:pPr>
            <a:r>
              <a:rPr lang="fr-BE" sz="1000" spc="-5" dirty="0">
                <a:solidFill>
                  <a:srgbClr val="002060"/>
                </a:solidFill>
                <a:latin typeface="Calibri"/>
                <a:cs typeface="Calibri"/>
              </a:rPr>
              <a:t>1</a:t>
            </a:r>
            <a:endParaRPr sz="1000" dirty="0">
              <a:solidFill>
                <a:srgbClr val="002060"/>
              </a:solidFill>
              <a:latin typeface="Calibri"/>
              <a:cs typeface="Calibri"/>
            </a:endParaRPr>
          </a:p>
        </p:txBody>
      </p:sp>
      <p:sp>
        <p:nvSpPr>
          <p:cNvPr id="4" name="object 38">
            <a:extLst>
              <a:ext uri="{FF2B5EF4-FFF2-40B4-BE49-F238E27FC236}">
                <a16:creationId xmlns:a16="http://schemas.microsoft.com/office/drawing/2014/main" id="{0451E1BC-79CB-287D-3357-4E7C14990BDB}"/>
              </a:ext>
            </a:extLst>
          </p:cNvPr>
          <p:cNvSpPr txBox="1"/>
          <p:nvPr/>
        </p:nvSpPr>
        <p:spPr>
          <a:xfrm>
            <a:off x="9011231" y="6705600"/>
            <a:ext cx="45719" cy="129299"/>
          </a:xfrm>
          <a:prstGeom prst="rect">
            <a:avLst/>
          </a:prstGeom>
        </p:spPr>
        <p:txBody>
          <a:bodyPr vert="horz" wrap="square" lIns="0" tIns="0" rIns="0" bIns="0" rtlCol="0">
            <a:spAutoFit/>
          </a:bodyPr>
          <a:lstStyle/>
          <a:p>
            <a:pPr marL="12700">
              <a:lnSpc>
                <a:spcPts val="1045"/>
              </a:lnSpc>
            </a:pPr>
            <a:r>
              <a:rPr lang="fr-BE" sz="1000" spc="-5" dirty="0">
                <a:solidFill>
                  <a:schemeClr val="bg1"/>
                </a:solidFill>
                <a:latin typeface="Calibri"/>
                <a:cs typeface="Calibri"/>
              </a:rPr>
              <a:t>2</a:t>
            </a:r>
            <a:endParaRPr sz="1000" dirty="0">
              <a:solidFill>
                <a:schemeClr val="bg1"/>
              </a:solidFill>
              <a:latin typeface="Calibri"/>
              <a:cs typeface="Calibri"/>
            </a:endParaRPr>
          </a:p>
        </p:txBody>
      </p:sp>
      <p:graphicFrame>
        <p:nvGraphicFramePr>
          <p:cNvPr id="10" name="object 24">
            <a:extLst>
              <a:ext uri="{FF2B5EF4-FFF2-40B4-BE49-F238E27FC236}">
                <a16:creationId xmlns:a16="http://schemas.microsoft.com/office/drawing/2014/main" id="{B4E3DEBA-CD8C-7268-3BA2-BFA96A26FFA9}"/>
              </a:ext>
            </a:extLst>
          </p:cNvPr>
          <p:cNvGraphicFramePr>
            <a:graphicFrameLocks noGrp="1"/>
          </p:cNvGraphicFramePr>
          <p:nvPr>
            <p:extLst>
              <p:ext uri="{D42A27DB-BD31-4B8C-83A1-F6EECF244321}">
                <p14:modId xmlns:p14="http://schemas.microsoft.com/office/powerpoint/2010/main" val="3294233755"/>
              </p:ext>
            </p:extLst>
          </p:nvPr>
        </p:nvGraphicFramePr>
        <p:xfrm>
          <a:off x="964871" y="5457604"/>
          <a:ext cx="2336199" cy="1270977"/>
        </p:xfrm>
        <a:graphic>
          <a:graphicData uri="http://schemas.openxmlformats.org/drawingml/2006/table">
            <a:tbl>
              <a:tblPr firstRow="1" bandRow="1">
                <a:tableStyleId>{2D5ABB26-0587-4C30-8999-92F81FD0307C}</a:tableStyleId>
              </a:tblPr>
              <a:tblGrid>
                <a:gridCol w="887013">
                  <a:extLst>
                    <a:ext uri="{9D8B030D-6E8A-4147-A177-3AD203B41FA5}">
                      <a16:colId xmlns:a16="http://schemas.microsoft.com/office/drawing/2014/main" val="20000"/>
                    </a:ext>
                  </a:extLst>
                </a:gridCol>
                <a:gridCol w="483262">
                  <a:extLst>
                    <a:ext uri="{9D8B030D-6E8A-4147-A177-3AD203B41FA5}">
                      <a16:colId xmlns:a16="http://schemas.microsoft.com/office/drawing/2014/main" val="20002"/>
                    </a:ext>
                  </a:extLst>
                </a:gridCol>
                <a:gridCol w="432503">
                  <a:extLst>
                    <a:ext uri="{9D8B030D-6E8A-4147-A177-3AD203B41FA5}">
                      <a16:colId xmlns:a16="http://schemas.microsoft.com/office/drawing/2014/main" val="2604801190"/>
                    </a:ext>
                  </a:extLst>
                </a:gridCol>
                <a:gridCol w="533421">
                  <a:extLst>
                    <a:ext uri="{9D8B030D-6E8A-4147-A177-3AD203B41FA5}">
                      <a16:colId xmlns:a16="http://schemas.microsoft.com/office/drawing/2014/main" val="1101432515"/>
                    </a:ext>
                  </a:extLst>
                </a:gridCol>
              </a:tblGrid>
              <a:tr h="242277">
                <a:tc>
                  <a:txBody>
                    <a:bodyPr/>
                    <a:lstStyle/>
                    <a:p>
                      <a:pPr algn="ctr">
                        <a:spcBef>
                          <a:spcPts val="95"/>
                        </a:spcBef>
                      </a:pPr>
                      <a:r>
                        <a:rPr lang="fr-FR" sz="400" b="1" kern="1200" dirty="0">
                          <a:solidFill>
                            <a:srgbClr val="002060"/>
                          </a:solidFill>
                          <a:latin typeface="+mn-lt"/>
                          <a:ea typeface="+mn-ea"/>
                          <a:cs typeface="Gisha"/>
                        </a:rPr>
                        <a:t>1050 personnes sondées</a:t>
                      </a:r>
                    </a:p>
                    <a:p>
                      <a:pPr algn="ctr"/>
                      <a:r>
                        <a:rPr lang="fr-FR" sz="400" b="1" kern="1200" dirty="0">
                          <a:solidFill>
                            <a:srgbClr val="002060"/>
                          </a:solidFill>
                          <a:latin typeface="+mn-lt"/>
                          <a:ea typeface="+mn-ea"/>
                          <a:cs typeface="Gisha"/>
                        </a:rPr>
                        <a:t>Taux de réponses: 86 % </a:t>
                      </a:r>
                    </a:p>
                    <a:p>
                      <a:pPr algn="ctr"/>
                      <a:r>
                        <a:rPr lang="fr-FR" sz="400" b="1" kern="1200" dirty="0">
                          <a:solidFill>
                            <a:srgbClr val="002060"/>
                          </a:solidFill>
                          <a:latin typeface="+mn-lt"/>
                          <a:ea typeface="+mn-ea"/>
                          <a:cs typeface="Gisha"/>
                        </a:rPr>
                        <a:t>soit 911 personnes</a:t>
                      </a:r>
                      <a:endParaRPr sz="300" kern="1200" dirty="0">
                        <a:solidFill>
                          <a:srgbClr val="002060"/>
                        </a:solidFill>
                        <a:latin typeface="+mn-lt"/>
                        <a:ea typeface="+mn-ea"/>
                        <a:cs typeface="Gisha"/>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rgbClr val="C5D9F0"/>
                    </a:solidFill>
                  </a:tcPr>
                </a:tc>
                <a:tc>
                  <a:txBody>
                    <a:bodyPr/>
                    <a:lstStyle/>
                    <a:p>
                      <a:pPr algn="ctr"/>
                      <a:r>
                        <a:rPr lang="fr-BE" sz="400" b="1" kern="1200" dirty="0">
                          <a:solidFill>
                            <a:srgbClr val="002060"/>
                          </a:solidFill>
                          <a:latin typeface="+mn-lt"/>
                          <a:ea typeface="+mn-ea"/>
                          <a:cs typeface="Gisha"/>
                        </a:rPr>
                        <a:t>SATISFAIT(1)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C5D9F0"/>
                    </a:solidFill>
                  </a:tcPr>
                </a:tc>
                <a:tc>
                  <a:txBody>
                    <a:bodyPr/>
                    <a:lstStyle/>
                    <a:p>
                      <a:pPr algn="ctr"/>
                      <a:r>
                        <a:rPr lang="fr-BE" sz="400" b="1" kern="1200" dirty="0">
                          <a:solidFill>
                            <a:srgbClr val="002060"/>
                          </a:solidFill>
                          <a:latin typeface="+mn-lt"/>
                          <a:ea typeface="+mn-ea"/>
                          <a:cs typeface="Gisha"/>
                        </a:rPr>
                        <a:t>NEUTRE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C5D9F0"/>
                    </a:solidFill>
                  </a:tcPr>
                </a:tc>
                <a:tc>
                  <a:txBody>
                    <a:bodyPr/>
                    <a:lstStyle/>
                    <a:p>
                      <a:pPr algn="ctr"/>
                      <a:r>
                        <a:rPr lang="fr-BE" sz="400" b="1" kern="1200" dirty="0">
                          <a:solidFill>
                            <a:srgbClr val="002060"/>
                          </a:solidFill>
                          <a:latin typeface="+mn-lt"/>
                          <a:ea typeface="+mn-ea"/>
                          <a:cs typeface="Gisha"/>
                        </a:rPr>
                        <a:t>INSATISFAIT(2)</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C5D9F0"/>
                    </a:solidFill>
                  </a:tcPr>
                </a:tc>
                <a:extLst>
                  <a:ext uri="{0D108BD9-81ED-4DB2-BD59-A6C34878D82A}">
                    <a16:rowId xmlns:a16="http://schemas.microsoft.com/office/drawing/2014/main" val="10000"/>
                  </a:ext>
                </a:extLst>
              </a:tr>
              <a:tr h="139020">
                <a:tc>
                  <a:txBody>
                    <a:bodyPr/>
                    <a:lstStyle/>
                    <a:p>
                      <a:pPr algn="ctr"/>
                      <a:r>
                        <a:rPr lang="fr-FR" sz="400" kern="1200" dirty="0">
                          <a:solidFill>
                            <a:srgbClr val="002060"/>
                          </a:solidFill>
                          <a:latin typeface="+mn-lt"/>
                          <a:ea typeface="+mn-ea"/>
                          <a:cs typeface="Gisha"/>
                        </a:rPr>
                        <a:t>Qualité du travail policier en général</a:t>
                      </a:r>
                      <a:endParaRPr lang="fr-BE" sz="400" kern="1200" dirty="0">
                        <a:solidFill>
                          <a:srgbClr val="002060"/>
                        </a:solidFill>
                        <a:latin typeface="+mn-lt"/>
                        <a:ea typeface="+mn-ea"/>
                        <a:cs typeface="Gisha"/>
                      </a:endParaRP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CE6F1"/>
                    </a:solidFill>
                  </a:tcPr>
                </a:tc>
                <a:tc>
                  <a:txBody>
                    <a:bodyPr/>
                    <a:lstStyle/>
                    <a:p>
                      <a:pPr marL="0" algn="ctr"/>
                      <a:r>
                        <a:rPr lang="fr-BE" sz="400" b="1" kern="1200" dirty="0">
                          <a:solidFill>
                            <a:srgbClr val="002060"/>
                          </a:solidFill>
                          <a:latin typeface="+mn-lt"/>
                          <a:ea typeface="+mn-ea"/>
                          <a:cs typeface="Gisha"/>
                        </a:rPr>
                        <a:t>73%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fr-BE" sz="400" b="1" kern="1200" dirty="0">
                          <a:solidFill>
                            <a:srgbClr val="002060"/>
                          </a:solidFill>
                          <a:latin typeface="+mn-lt"/>
                          <a:ea typeface="+mn-ea"/>
                          <a:cs typeface="Gisha"/>
                        </a:rPr>
                        <a:t>24%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fr-BE" sz="400" b="1" kern="1200" dirty="0">
                          <a:solidFill>
                            <a:srgbClr val="002060"/>
                          </a:solidFill>
                          <a:latin typeface="+mn-lt"/>
                          <a:ea typeface="+mn-ea"/>
                          <a:cs typeface="Gisha"/>
                        </a:rPr>
                        <a:t>3%</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153728">
                <a:tc>
                  <a:txBody>
                    <a:bodyPr/>
                    <a:lstStyle/>
                    <a:p>
                      <a:pPr algn="ctr"/>
                      <a:r>
                        <a:rPr lang="fr-FR" sz="400" kern="1200" dirty="0">
                          <a:solidFill>
                            <a:srgbClr val="002060"/>
                          </a:solidFill>
                          <a:latin typeface="+mn-lt"/>
                          <a:ea typeface="+mn-ea"/>
                          <a:cs typeface="Gisha"/>
                        </a:rPr>
                        <a:t>L’attitude et le comportement à l’égard de la population</a:t>
                      </a:r>
                      <a:endParaRPr lang="fr-BE" sz="400" kern="1200" dirty="0">
                        <a:solidFill>
                          <a:srgbClr val="002060"/>
                        </a:solidFill>
                        <a:latin typeface="+mn-lt"/>
                        <a:ea typeface="+mn-ea"/>
                        <a:cs typeface="Gisha"/>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DCE6F1"/>
                    </a:solidFill>
                  </a:tcPr>
                </a:tc>
                <a:tc>
                  <a:txBody>
                    <a:bodyPr/>
                    <a:lstStyle/>
                    <a:p>
                      <a:pPr algn="ctr"/>
                      <a:r>
                        <a:rPr lang="fr-BE" sz="400" b="1" kern="1200" dirty="0">
                          <a:solidFill>
                            <a:srgbClr val="002060"/>
                          </a:solidFill>
                          <a:latin typeface="+mn-lt"/>
                          <a:ea typeface="+mn-ea"/>
                          <a:cs typeface="Gisha"/>
                        </a:rPr>
                        <a:t>72%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fr-BE" sz="400" b="1" kern="1200" dirty="0">
                          <a:solidFill>
                            <a:srgbClr val="002060"/>
                          </a:solidFill>
                          <a:latin typeface="+mn-lt"/>
                          <a:ea typeface="+mn-ea"/>
                          <a:cs typeface="Gisha"/>
                        </a:rPr>
                        <a:t>22%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fr-BE" sz="400" b="1" kern="1200" dirty="0">
                          <a:solidFill>
                            <a:srgbClr val="002060"/>
                          </a:solidFill>
                          <a:latin typeface="+mn-lt"/>
                          <a:ea typeface="+mn-ea"/>
                          <a:cs typeface="Gisha"/>
                        </a:rPr>
                        <a:t>6%</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46407">
                <a:tc>
                  <a:txBody>
                    <a:bodyPr/>
                    <a:lstStyle/>
                    <a:p>
                      <a:pPr algn="ctr"/>
                      <a:r>
                        <a:rPr lang="fr-FR" sz="400" kern="1200" dirty="0">
                          <a:solidFill>
                            <a:srgbClr val="002060"/>
                          </a:solidFill>
                          <a:latin typeface="+mn-lt"/>
                          <a:ea typeface="+mn-ea"/>
                          <a:cs typeface="Gisha"/>
                        </a:rPr>
                        <a:t>Qualité du dernier contact</a:t>
                      </a:r>
                      <a:endParaRPr lang="fr-BE" sz="400" kern="1200" dirty="0">
                        <a:solidFill>
                          <a:srgbClr val="002060"/>
                        </a:solidFill>
                        <a:latin typeface="+mn-lt"/>
                        <a:ea typeface="+mn-ea"/>
                        <a:cs typeface="Gisha"/>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CE6F1"/>
                    </a:solidFill>
                  </a:tcPr>
                </a:tc>
                <a:tc>
                  <a:txBody>
                    <a:bodyPr/>
                    <a:lstStyle/>
                    <a:p>
                      <a:pPr algn="ctr"/>
                      <a:r>
                        <a:rPr lang="fr-BE" sz="400" b="1" kern="1200" dirty="0">
                          <a:solidFill>
                            <a:srgbClr val="002060"/>
                          </a:solidFill>
                          <a:latin typeface="+mn-lt"/>
                          <a:ea typeface="+mn-ea"/>
                          <a:cs typeface="Gisha"/>
                        </a:rPr>
                        <a:t>71%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fr-BE" sz="400" b="1" kern="1200" dirty="0">
                          <a:solidFill>
                            <a:srgbClr val="002060"/>
                          </a:solidFill>
                          <a:latin typeface="+mn-lt"/>
                          <a:ea typeface="+mn-ea"/>
                          <a:cs typeface="Gisha"/>
                        </a:rPr>
                        <a:t>15%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fr-BE" sz="400" b="1" kern="1200" dirty="0">
                          <a:solidFill>
                            <a:srgbClr val="002060"/>
                          </a:solidFill>
                          <a:latin typeface="+mn-lt"/>
                          <a:ea typeface="+mn-ea"/>
                          <a:cs typeface="Gisha"/>
                        </a:rPr>
                        <a:t>14,50%</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146407">
                <a:tc>
                  <a:txBody>
                    <a:bodyPr/>
                    <a:lstStyle/>
                    <a:p>
                      <a:pPr algn="ctr"/>
                      <a:r>
                        <a:rPr lang="fr-FR" sz="400" kern="1200" dirty="0">
                          <a:solidFill>
                            <a:srgbClr val="002060"/>
                          </a:solidFill>
                          <a:latin typeface="+mn-lt"/>
                          <a:ea typeface="+mn-ea"/>
                          <a:cs typeface="Gisha"/>
                        </a:rPr>
                        <a:t>Traiter chacun sur un pied d’égalité </a:t>
                      </a:r>
                      <a:endParaRPr lang="fr-BE" sz="400" kern="1200" dirty="0">
                        <a:solidFill>
                          <a:srgbClr val="002060"/>
                        </a:solidFill>
                        <a:latin typeface="+mn-lt"/>
                        <a:ea typeface="+mn-ea"/>
                        <a:cs typeface="Gisha"/>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fr-BE" sz="400" b="1" kern="1200" dirty="0">
                          <a:solidFill>
                            <a:srgbClr val="002060"/>
                          </a:solidFill>
                          <a:latin typeface="+mn-lt"/>
                          <a:ea typeface="+mn-ea"/>
                          <a:cs typeface="Gisha"/>
                        </a:rPr>
                        <a:t>49%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fr-BE" sz="400" b="1" kern="1200" dirty="0">
                          <a:solidFill>
                            <a:srgbClr val="002060"/>
                          </a:solidFill>
                          <a:latin typeface="+mn-lt"/>
                          <a:ea typeface="+mn-ea"/>
                          <a:cs typeface="Gisha"/>
                        </a:rPr>
                        <a:t>40%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r>
                        <a:rPr lang="fr-BE" sz="400" b="1" kern="1200" dirty="0">
                          <a:solidFill>
                            <a:srgbClr val="002060"/>
                          </a:solidFill>
                          <a:latin typeface="+mn-lt"/>
                          <a:ea typeface="+mn-ea"/>
                          <a:cs typeface="Gisha"/>
                        </a:rPr>
                        <a:t>10%</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46407">
                <a:tc>
                  <a:txBody>
                    <a:bodyPr/>
                    <a:lstStyle/>
                    <a:p>
                      <a:pPr marL="90805" marR="0" lvl="0" indent="0" algn="ctr" defTabSz="914400" eaLnBrk="1" fontAlgn="auto" latinLnBrk="0" hangingPunct="1">
                        <a:lnSpc>
                          <a:spcPct val="100000"/>
                        </a:lnSpc>
                        <a:spcBef>
                          <a:spcPts val="300"/>
                        </a:spcBef>
                        <a:spcAft>
                          <a:spcPts val="0"/>
                        </a:spcAft>
                        <a:buClrTx/>
                        <a:buSzTx/>
                        <a:buFontTx/>
                        <a:buNone/>
                        <a:tabLst/>
                        <a:defRPr/>
                      </a:pPr>
                      <a:r>
                        <a:rPr lang="fr-FR" sz="400" kern="1200" dirty="0">
                          <a:solidFill>
                            <a:srgbClr val="002060"/>
                          </a:solidFill>
                          <a:latin typeface="+mn-lt"/>
                          <a:ea typeface="+mn-ea"/>
                          <a:cs typeface="Gisha"/>
                        </a:rPr>
                        <a:t>Présence en rue </a:t>
                      </a:r>
                      <a:endParaRPr lang="fr-BE" sz="400" kern="1200" dirty="0">
                        <a:solidFill>
                          <a:srgbClr val="002060"/>
                        </a:solidFill>
                        <a:latin typeface="+mn-lt"/>
                        <a:ea typeface="+mn-ea"/>
                        <a:cs typeface="Gisha"/>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fr-BE" sz="400" b="1" kern="1200" dirty="0">
                          <a:solidFill>
                            <a:srgbClr val="002060"/>
                          </a:solidFill>
                          <a:latin typeface="+mn-lt"/>
                          <a:ea typeface="+mn-ea"/>
                          <a:cs typeface="Gisha"/>
                        </a:rPr>
                        <a:t>45,50%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fr-BE" sz="400" b="1" kern="1200" dirty="0">
                          <a:solidFill>
                            <a:srgbClr val="002060"/>
                          </a:solidFill>
                          <a:latin typeface="+mn-lt"/>
                          <a:ea typeface="+mn-ea"/>
                          <a:cs typeface="Gisha"/>
                        </a:rPr>
                        <a:t>38%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fr-BE" sz="400" b="1" kern="1200" dirty="0">
                          <a:solidFill>
                            <a:srgbClr val="002060"/>
                          </a:solidFill>
                          <a:latin typeface="+mn-lt"/>
                          <a:ea typeface="+mn-ea"/>
                          <a:cs typeface="Gisha"/>
                        </a:rPr>
                        <a:t>16%</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796582998"/>
                  </a:ext>
                </a:extLst>
              </a:tr>
              <a:tr h="248892">
                <a:tc>
                  <a:txBody>
                    <a:bodyPr/>
                    <a:lstStyle/>
                    <a:p>
                      <a:pPr marL="90805" marR="0" lvl="0" indent="0" algn="ctr" defTabSz="914400" eaLnBrk="1" fontAlgn="auto" latinLnBrk="0" hangingPunct="1">
                        <a:lnSpc>
                          <a:spcPct val="100000"/>
                        </a:lnSpc>
                        <a:spcBef>
                          <a:spcPts val="300"/>
                        </a:spcBef>
                        <a:spcAft>
                          <a:spcPts val="0"/>
                        </a:spcAft>
                        <a:buClrTx/>
                        <a:buSzTx/>
                        <a:buFontTx/>
                        <a:buNone/>
                        <a:tabLst/>
                        <a:defRPr/>
                      </a:pPr>
                      <a:r>
                        <a:rPr lang="fr-FR" sz="400" kern="1200" dirty="0">
                          <a:solidFill>
                            <a:srgbClr val="002060"/>
                          </a:solidFill>
                          <a:latin typeface="+mn-lt"/>
                          <a:ea typeface="+mn-ea"/>
                          <a:cs typeface="Gisha"/>
                        </a:rPr>
                        <a:t>L’information à la population sur les activités de la Police </a:t>
                      </a:r>
                      <a:endParaRPr lang="fr-BE" sz="400" kern="1200" dirty="0">
                        <a:solidFill>
                          <a:srgbClr val="002060"/>
                        </a:solidFill>
                        <a:latin typeface="+mn-lt"/>
                        <a:ea typeface="+mn-ea"/>
                        <a:cs typeface="Gisha"/>
                      </a:endParaRPr>
                    </a:p>
                    <a:p>
                      <a:pPr marL="90805" marR="0" lvl="0" indent="0" algn="ctr" defTabSz="914400" eaLnBrk="1" fontAlgn="auto" latinLnBrk="0" hangingPunct="1">
                        <a:lnSpc>
                          <a:spcPct val="100000"/>
                        </a:lnSpc>
                        <a:spcBef>
                          <a:spcPts val="300"/>
                        </a:spcBef>
                        <a:spcAft>
                          <a:spcPts val="0"/>
                        </a:spcAft>
                        <a:buClrTx/>
                        <a:buSzTx/>
                        <a:buFontTx/>
                        <a:buNone/>
                        <a:tabLst/>
                        <a:defRPr/>
                      </a:pPr>
                      <a:endParaRPr lang="fr-BE" sz="400" kern="1200" dirty="0">
                        <a:solidFill>
                          <a:srgbClr val="002060"/>
                        </a:solidFill>
                        <a:latin typeface="+mn-lt"/>
                        <a:ea typeface="+mn-ea"/>
                        <a:cs typeface="Gisha"/>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fr-BE" sz="400" b="1" kern="1200" dirty="0">
                          <a:solidFill>
                            <a:srgbClr val="002060"/>
                          </a:solidFill>
                          <a:latin typeface="+mn-lt"/>
                          <a:ea typeface="+mn-ea"/>
                          <a:cs typeface="Gisha"/>
                        </a:rPr>
                        <a:t>39%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fr-BE" sz="400" b="1" kern="1200" dirty="0">
                          <a:solidFill>
                            <a:srgbClr val="002060"/>
                          </a:solidFill>
                          <a:latin typeface="+mn-lt"/>
                          <a:ea typeface="+mn-ea"/>
                          <a:cs typeface="Gisha"/>
                        </a:rPr>
                        <a:t>44%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marL="0" algn="ctr"/>
                      <a:r>
                        <a:rPr lang="fr-BE" sz="400" b="1" kern="1200" dirty="0">
                          <a:solidFill>
                            <a:srgbClr val="002060"/>
                          </a:solidFill>
                          <a:latin typeface="+mn-lt"/>
                          <a:ea typeface="+mn-ea"/>
                          <a:cs typeface="Gisha"/>
                        </a:rPr>
                        <a:t>16%</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50452473"/>
                  </a:ext>
                </a:extLst>
              </a:tr>
            </a:tbl>
          </a:graphicData>
        </a:graphic>
      </p:graphicFrame>
      <p:sp>
        <p:nvSpPr>
          <p:cNvPr id="13" name="ZoneTexte 12">
            <a:extLst>
              <a:ext uri="{FF2B5EF4-FFF2-40B4-BE49-F238E27FC236}">
                <a16:creationId xmlns:a16="http://schemas.microsoft.com/office/drawing/2014/main" id="{BB778F82-BFC7-AB7C-800A-0FF933A25FD3}"/>
              </a:ext>
            </a:extLst>
          </p:cNvPr>
          <p:cNvSpPr txBox="1"/>
          <p:nvPr/>
        </p:nvSpPr>
        <p:spPr>
          <a:xfrm>
            <a:off x="3375458" y="5790727"/>
            <a:ext cx="1681871" cy="169277"/>
          </a:xfrm>
          <a:prstGeom prst="rect">
            <a:avLst/>
          </a:prstGeom>
          <a:noFill/>
        </p:spPr>
        <p:txBody>
          <a:bodyPr wrap="square" rtlCol="0">
            <a:spAutoFit/>
          </a:bodyPr>
          <a:lstStyle/>
          <a:p>
            <a:r>
              <a:rPr lang="fr-FR" sz="500" dirty="0">
                <a:solidFill>
                  <a:schemeClr val="tx2"/>
                </a:solidFill>
              </a:rPr>
              <a:t>(1) satisfait et très satisfait</a:t>
            </a:r>
            <a:endParaRPr lang="fr-BE" sz="500" dirty="0">
              <a:solidFill>
                <a:schemeClr val="tx2"/>
              </a:solidFill>
            </a:endParaRPr>
          </a:p>
        </p:txBody>
      </p:sp>
      <p:sp>
        <p:nvSpPr>
          <p:cNvPr id="15" name="ZoneTexte 14">
            <a:extLst>
              <a:ext uri="{FF2B5EF4-FFF2-40B4-BE49-F238E27FC236}">
                <a16:creationId xmlns:a16="http://schemas.microsoft.com/office/drawing/2014/main" id="{D410C1F0-6ED3-06DC-5CED-540D05FFA72E}"/>
              </a:ext>
            </a:extLst>
          </p:cNvPr>
          <p:cNvSpPr txBox="1"/>
          <p:nvPr/>
        </p:nvSpPr>
        <p:spPr>
          <a:xfrm>
            <a:off x="5186569" y="6685441"/>
            <a:ext cx="1492716" cy="215444"/>
          </a:xfrm>
          <a:prstGeom prst="rect">
            <a:avLst/>
          </a:prstGeom>
          <a:noFill/>
        </p:spPr>
        <p:txBody>
          <a:bodyPr wrap="none" rtlCol="0">
            <a:spAutoFit/>
          </a:bodyPr>
          <a:lstStyle/>
          <a:p>
            <a:r>
              <a:rPr lang="fr-FR" sz="800" dirty="0">
                <a:solidFill>
                  <a:schemeClr val="tx2"/>
                </a:solidFill>
              </a:rPr>
              <a:t>(2) insatisfait et très insatisfait</a:t>
            </a:r>
            <a:endParaRPr lang="fr-BE" sz="800" dirty="0">
              <a:solidFill>
                <a:schemeClr val="tx2"/>
              </a:solidFill>
            </a:endParaRPr>
          </a:p>
        </p:txBody>
      </p:sp>
      <p:sp>
        <p:nvSpPr>
          <p:cNvPr id="27" name="ZoneTexte 26">
            <a:extLst>
              <a:ext uri="{FF2B5EF4-FFF2-40B4-BE49-F238E27FC236}">
                <a16:creationId xmlns:a16="http://schemas.microsoft.com/office/drawing/2014/main" id="{29E390B7-DCF4-3B58-1AF4-18A68480724F}"/>
              </a:ext>
            </a:extLst>
          </p:cNvPr>
          <p:cNvSpPr txBox="1"/>
          <p:nvPr/>
        </p:nvSpPr>
        <p:spPr>
          <a:xfrm>
            <a:off x="3376469" y="5960004"/>
            <a:ext cx="966931" cy="169277"/>
          </a:xfrm>
          <a:prstGeom prst="rect">
            <a:avLst/>
          </a:prstGeom>
          <a:noFill/>
        </p:spPr>
        <p:txBody>
          <a:bodyPr wrap="none" rtlCol="0">
            <a:spAutoFit/>
          </a:bodyPr>
          <a:lstStyle/>
          <a:p>
            <a:r>
              <a:rPr lang="fr-FR" sz="500" dirty="0">
                <a:solidFill>
                  <a:schemeClr val="tx2"/>
                </a:solidFill>
              </a:rPr>
              <a:t>(2) insatisfait et très insatisfait</a:t>
            </a:r>
            <a:endParaRPr lang="fr-BE" sz="500" dirty="0">
              <a:solidFill>
                <a:schemeClr val="tx2"/>
              </a:solidFill>
            </a:endParaRPr>
          </a:p>
        </p:txBody>
      </p:sp>
    </p:spTree>
    <p:extLst>
      <p:ext uri="{BB962C8B-B14F-4D97-AF65-F5344CB8AC3E}">
        <p14:creationId xmlns:p14="http://schemas.microsoft.com/office/powerpoint/2010/main" val="165545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02742" y="936752"/>
            <a:ext cx="3919220" cy="312265"/>
          </a:xfrm>
          <a:prstGeom prst="rect">
            <a:avLst/>
          </a:prstGeom>
        </p:spPr>
        <p:txBody>
          <a:bodyPr vert="horz" wrap="square" lIns="0" tIns="12065" rIns="0" bIns="0" rtlCol="0">
            <a:spAutoFit/>
          </a:bodyPr>
          <a:lstStyle/>
          <a:p>
            <a:pPr>
              <a:lnSpc>
                <a:spcPct val="100000"/>
              </a:lnSpc>
            </a:pPr>
            <a:endParaRPr sz="1000" dirty="0">
              <a:latin typeface="Calibri"/>
              <a:cs typeface="Calibri"/>
            </a:endParaRPr>
          </a:p>
          <a:p>
            <a:pPr>
              <a:lnSpc>
                <a:spcPct val="100000"/>
              </a:lnSpc>
              <a:spcBef>
                <a:spcPts val="20"/>
              </a:spcBef>
            </a:pPr>
            <a:endParaRPr sz="950" dirty="0">
              <a:latin typeface="Calibri"/>
              <a:cs typeface="Calibri"/>
            </a:endParaRPr>
          </a:p>
        </p:txBody>
      </p:sp>
      <p:sp>
        <p:nvSpPr>
          <p:cNvPr id="11" name="object 5">
            <a:extLst>
              <a:ext uri="{FF2B5EF4-FFF2-40B4-BE49-F238E27FC236}">
                <a16:creationId xmlns:a16="http://schemas.microsoft.com/office/drawing/2014/main" id="{A4809D89-413A-4D92-B38F-143D68293518}"/>
              </a:ext>
            </a:extLst>
          </p:cNvPr>
          <p:cNvSpPr txBox="1"/>
          <p:nvPr/>
        </p:nvSpPr>
        <p:spPr>
          <a:xfrm>
            <a:off x="435938" y="533400"/>
            <a:ext cx="3771040" cy="5868914"/>
          </a:xfrm>
          <a:prstGeom prst="rect">
            <a:avLst/>
          </a:prstGeom>
        </p:spPr>
        <p:txBody>
          <a:bodyPr vert="horz" wrap="square" lIns="0" tIns="13335" rIns="0" bIns="0" rtlCol="0">
            <a:spAutoFit/>
          </a:bodyPr>
          <a:lstStyle/>
          <a:p>
            <a:pPr marL="184150" marR="5080" indent="-171450" algn="just">
              <a:lnSpc>
                <a:spcPct val="100000"/>
              </a:lnSpc>
              <a:spcBef>
                <a:spcPts val="105"/>
              </a:spcBef>
              <a:buFont typeface="Wingdings" panose="05000000000000000000" pitchFamily="2" charset="2"/>
              <a:buChar char="ü"/>
            </a:pPr>
            <a:r>
              <a:rPr lang="fr-BE" sz="1050" dirty="0">
                <a:solidFill>
                  <a:srgbClr val="17375E"/>
                </a:solidFill>
                <a:cs typeface="Calibri"/>
              </a:rPr>
              <a:t>Des </a:t>
            </a:r>
            <a:r>
              <a:rPr lang="fr-BE" sz="1050" b="1" dirty="0">
                <a:solidFill>
                  <a:srgbClr val="17375E"/>
                </a:solidFill>
                <a:cs typeface="Calibri"/>
              </a:rPr>
              <a:t>nouvelles valeurs </a:t>
            </a:r>
            <a:r>
              <a:rPr lang="fr-BE" sz="1050" dirty="0">
                <a:solidFill>
                  <a:srgbClr val="17375E"/>
                </a:solidFill>
                <a:cs typeface="Calibri"/>
              </a:rPr>
              <a:t>voient le jour, après un sondage parmi tous les membres du personnel : </a:t>
            </a:r>
            <a:r>
              <a:rPr lang="fr-BE" sz="1050" b="1" dirty="0">
                <a:solidFill>
                  <a:srgbClr val="17375E"/>
                </a:solidFill>
                <a:effectLst>
                  <a:outerShdw blurRad="38100" dist="38100" dir="2700000" algn="tl">
                    <a:srgbClr val="000000">
                      <a:alpha val="43137"/>
                    </a:srgbClr>
                  </a:outerShdw>
                </a:effectLst>
                <a:cs typeface="Calibri"/>
              </a:rPr>
              <a:t>humanité, professionnalisme, intégrité, implication et collégialité </a:t>
            </a:r>
            <a:r>
              <a:rPr lang="fr-BE" sz="1050" dirty="0">
                <a:solidFill>
                  <a:srgbClr val="17375E"/>
                </a:solidFill>
                <a:cs typeface="Calibri"/>
              </a:rPr>
              <a:t>sont les valeurs qui guident dorénavant notre quotidien professionnel. Ce nouvel élan se traduit aussi à travers notre nouveau slogan: ‘</a:t>
            </a:r>
            <a:r>
              <a:rPr lang="fr-BE" sz="1050" b="1" i="1" dirty="0">
                <a:solidFill>
                  <a:srgbClr val="17375E"/>
                </a:solidFill>
                <a:cs typeface="Calibri"/>
              </a:rPr>
              <a:t>Avec vous, pour vous</a:t>
            </a:r>
            <a:r>
              <a:rPr lang="fr-BE" sz="1050" dirty="0">
                <a:solidFill>
                  <a:srgbClr val="17375E"/>
                </a:solidFill>
                <a:cs typeface="Calibri"/>
              </a:rPr>
              <a:t>’.</a:t>
            </a: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2700" marR="5080" algn="just">
              <a:lnSpc>
                <a:spcPct val="100000"/>
              </a:lnSpc>
              <a:spcBef>
                <a:spcPts val="105"/>
              </a:spcBef>
            </a:pPr>
            <a:endParaRPr lang="fr-BE" sz="1050" dirty="0">
              <a:solidFill>
                <a:srgbClr val="17375E"/>
              </a:solidFill>
              <a:cs typeface="Calibri"/>
            </a:endParaRPr>
          </a:p>
          <a:p>
            <a:pPr marL="12700" marR="5080" algn="just">
              <a:lnSpc>
                <a:spcPct val="100000"/>
              </a:lnSpc>
              <a:spcBef>
                <a:spcPts val="105"/>
              </a:spcBef>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r>
              <a:rPr lang="fr-FR" sz="1050" dirty="0">
                <a:solidFill>
                  <a:srgbClr val="002060"/>
                </a:solidFill>
                <a:cs typeface="Gisha"/>
              </a:rPr>
              <a:t>Notre camion de la prévention (</a:t>
            </a:r>
            <a:r>
              <a:rPr lang="fr-FR" sz="1050" b="1" dirty="0">
                <a:solidFill>
                  <a:srgbClr val="002060"/>
                </a:solidFill>
                <a:cs typeface="Gisha"/>
              </a:rPr>
              <a:t>Prevention Truck) </a:t>
            </a:r>
            <a:r>
              <a:rPr lang="fr-FR" sz="1050" dirty="0">
                <a:solidFill>
                  <a:srgbClr val="002060"/>
                </a:solidFill>
                <a:cs typeface="Gisha"/>
              </a:rPr>
              <a:t>est sorti 15 fois sur nos 3 communes en 2022, essentiellement pour donner des conseils de techno-prévention, sur la cybercriminalité et les vols de vélos. La problématique des nuisances motive également les sorties du véhicule.</a:t>
            </a:r>
          </a:p>
          <a:p>
            <a:pPr marL="184150" marR="5080" indent="-171450" algn="just">
              <a:lnSpc>
                <a:spcPct val="100000"/>
              </a:lnSpc>
              <a:spcBef>
                <a:spcPts val="105"/>
              </a:spcBef>
              <a:buFont typeface="Wingdings" panose="05000000000000000000" pitchFamily="2" charset="2"/>
              <a:buChar char="ü"/>
            </a:pPr>
            <a:endParaRPr lang="fr-FR" sz="1050" dirty="0">
              <a:solidFill>
                <a:srgbClr val="002060"/>
              </a:solidFill>
              <a:cs typeface="Gisha"/>
            </a:endParaRPr>
          </a:p>
          <a:p>
            <a:pPr marL="184150" marR="5080" indent="-171450" algn="just">
              <a:spcBef>
                <a:spcPts val="105"/>
              </a:spcBef>
              <a:buFont typeface="Wingdings" panose="05000000000000000000" pitchFamily="2" charset="2"/>
              <a:buChar char="ü"/>
            </a:pPr>
            <a:r>
              <a:rPr lang="fr-FR" sz="1050" dirty="0">
                <a:solidFill>
                  <a:srgbClr val="002060"/>
                </a:solidFill>
                <a:cs typeface="Gisha"/>
              </a:rPr>
              <a:t>Notre</a:t>
            </a:r>
            <a:r>
              <a:rPr lang="fr-FR" sz="1050" b="1" dirty="0">
                <a:solidFill>
                  <a:srgbClr val="002060"/>
                </a:solidFill>
                <a:cs typeface="Gisha"/>
              </a:rPr>
              <a:t> Point de contact Ecoles</a:t>
            </a:r>
            <a:r>
              <a:rPr lang="fr-FR" sz="1050" dirty="0">
                <a:solidFill>
                  <a:srgbClr val="002060"/>
                </a:solidFill>
                <a:cs typeface="Gisha"/>
              </a:rPr>
              <a:t> fut aussi très actif</a:t>
            </a:r>
            <a:r>
              <a:rPr lang="fr-FR" sz="1050" b="1" dirty="0">
                <a:solidFill>
                  <a:srgbClr val="002060"/>
                </a:solidFill>
                <a:cs typeface="Gisha"/>
              </a:rPr>
              <a:t> : 46 écoles distinctes et 1.584 élèves de 5 à 18 ans </a:t>
            </a:r>
            <a:r>
              <a:rPr lang="fr-FR" sz="1050" dirty="0">
                <a:solidFill>
                  <a:srgbClr val="002060"/>
                </a:solidFill>
                <a:cs typeface="Gisha"/>
              </a:rPr>
              <a:t>ont été sensibilisés à de nombreuses thématiques grâce à notre réseau de policiers volontaires. Ce projet se fait </a:t>
            </a:r>
            <a:r>
              <a:rPr lang="fr-FR" sz="1050" spc="-100" dirty="0">
                <a:solidFill>
                  <a:srgbClr val="002060"/>
                </a:solidFill>
                <a:cs typeface="Gisha"/>
              </a:rPr>
              <a:t>en </a:t>
            </a:r>
            <a:r>
              <a:rPr lang="fr-FR" sz="1050" dirty="0">
                <a:solidFill>
                  <a:srgbClr val="002060"/>
                </a:solidFill>
                <a:cs typeface="Gisha"/>
              </a:rPr>
              <a:t>collaboration avec les services communaux de prévention.</a:t>
            </a:r>
            <a:r>
              <a:rPr lang="fr-FR" sz="1050" dirty="0">
                <a:solidFill>
                  <a:schemeClr val="tx2"/>
                </a:solidFill>
              </a:rPr>
              <a:t> </a:t>
            </a:r>
            <a:endParaRPr lang="fr-BE" sz="1050" dirty="0">
              <a:solidFill>
                <a:srgbClr val="17375E"/>
              </a:solidFill>
              <a:cs typeface="Calibri"/>
            </a:endParaRPr>
          </a:p>
          <a:p>
            <a:pPr marL="12700" marR="5080" algn="just">
              <a:lnSpc>
                <a:spcPct val="100000"/>
              </a:lnSpc>
              <a:spcBef>
                <a:spcPts val="105"/>
              </a:spcBef>
            </a:pPr>
            <a:endParaRPr lang="fr-BE" sz="1050" dirty="0">
              <a:solidFill>
                <a:srgbClr val="17375E"/>
              </a:solidFill>
              <a:cs typeface="Calibri"/>
            </a:endParaRPr>
          </a:p>
          <a:p>
            <a:pPr marL="184150" marR="5080" indent="-171450" algn="just">
              <a:spcBef>
                <a:spcPts val="105"/>
              </a:spcBef>
              <a:buClr>
                <a:srgbClr val="1F487C"/>
              </a:buClr>
              <a:buFont typeface="Wingdings" panose="05000000000000000000" pitchFamily="2" charset="2"/>
              <a:buChar char="ü"/>
            </a:pPr>
            <a:r>
              <a:rPr lang="fr-BE" sz="1050" dirty="0">
                <a:solidFill>
                  <a:srgbClr val="002060"/>
                </a:solidFill>
                <a:cs typeface="Gisha"/>
              </a:rPr>
              <a:t>Le 1</a:t>
            </a:r>
            <a:r>
              <a:rPr lang="fr-BE" sz="1050" baseline="30000" dirty="0">
                <a:solidFill>
                  <a:srgbClr val="002060"/>
                </a:solidFill>
                <a:cs typeface="Gisha"/>
              </a:rPr>
              <a:t>er</a:t>
            </a:r>
            <a:r>
              <a:rPr lang="fr-BE" sz="1050" dirty="0">
                <a:solidFill>
                  <a:srgbClr val="002060"/>
                </a:solidFill>
                <a:cs typeface="Gisha"/>
              </a:rPr>
              <a:t> mars 2022, la possibilité de </a:t>
            </a:r>
            <a:r>
              <a:rPr lang="fr-BE" sz="1050" b="1" dirty="0">
                <a:solidFill>
                  <a:srgbClr val="002060"/>
                </a:solidFill>
                <a:cs typeface="Gisha"/>
              </a:rPr>
              <a:t>prise de rendez-vous en ligne</a:t>
            </a:r>
            <a:r>
              <a:rPr lang="fr-BE" sz="1050" dirty="0">
                <a:solidFill>
                  <a:srgbClr val="002060"/>
                </a:solidFill>
                <a:cs typeface="Gisha"/>
              </a:rPr>
              <a:t> est lancée sur notre internet zonal. D’abord unique-</a:t>
            </a:r>
            <a:br>
              <a:rPr lang="fr-BE" sz="1050" dirty="0">
                <a:solidFill>
                  <a:srgbClr val="002060"/>
                </a:solidFill>
                <a:cs typeface="Gisha"/>
              </a:rPr>
            </a:br>
            <a:r>
              <a:rPr lang="fr-BE" sz="1050" dirty="0">
                <a:solidFill>
                  <a:srgbClr val="002060"/>
                </a:solidFill>
                <a:cs typeface="Gisha"/>
              </a:rPr>
              <a:t>ment pour les habitants de Woluwe-Saint-Pierre, </a:t>
            </a:r>
            <a:br>
              <a:rPr lang="fr-BE" sz="1050" dirty="0">
                <a:solidFill>
                  <a:srgbClr val="002060"/>
                </a:solidFill>
                <a:cs typeface="Gisha"/>
              </a:rPr>
            </a:br>
            <a:r>
              <a:rPr lang="fr-BE" sz="1050" dirty="0">
                <a:solidFill>
                  <a:srgbClr val="002060"/>
                </a:solidFill>
                <a:cs typeface="Gisha"/>
              </a:rPr>
              <a:t>cette possibilité a entre-temps été étendue pour </a:t>
            </a:r>
            <a:br>
              <a:rPr lang="fr-BE" sz="1050" dirty="0">
                <a:solidFill>
                  <a:srgbClr val="002060"/>
                </a:solidFill>
                <a:cs typeface="Gisha"/>
              </a:rPr>
            </a:br>
            <a:r>
              <a:rPr lang="fr-BE" sz="1050" dirty="0">
                <a:solidFill>
                  <a:srgbClr val="002060"/>
                </a:solidFill>
                <a:cs typeface="Gisha"/>
              </a:rPr>
              <a:t>les habitants des autres communes du territoire zonal. </a:t>
            </a:r>
            <a:br>
              <a:rPr lang="fr-BE" sz="1050" dirty="0">
                <a:solidFill>
                  <a:srgbClr val="002060"/>
                </a:solidFill>
                <a:cs typeface="Gisha"/>
              </a:rPr>
            </a:br>
            <a:br>
              <a:rPr lang="fr-BE" sz="1050" dirty="0">
                <a:solidFill>
                  <a:srgbClr val="002060"/>
                </a:solidFill>
                <a:cs typeface="Gisha"/>
              </a:rPr>
            </a:br>
            <a:r>
              <a:rPr lang="fr-BE" sz="1050" dirty="0">
                <a:solidFill>
                  <a:srgbClr val="002060"/>
                </a:solidFill>
                <a:cs typeface="Gisha"/>
              </a:rPr>
              <a:t>Adresse internet pour prendre un rendez-vous en ligne :</a:t>
            </a:r>
            <a:br>
              <a:rPr lang="fr-BE" sz="1050" dirty="0">
                <a:solidFill>
                  <a:srgbClr val="002060"/>
                </a:solidFill>
                <a:cs typeface="Gisha"/>
              </a:rPr>
            </a:br>
            <a:r>
              <a:rPr lang="fr-FR" sz="1100" i="1" spc="-5" dirty="0">
                <a:solidFill>
                  <a:srgbClr val="17375E"/>
                </a:solidFill>
                <a:latin typeface="Calibri"/>
                <a:cs typeface="Calibri"/>
                <a:hlinkClick r:id="rId2"/>
              </a:rPr>
              <a:t>https://www.police.be/5343/fr/</a:t>
            </a:r>
            <a:r>
              <a:rPr lang="fr-FR" sz="1100" i="1" spc="-5" dirty="0">
                <a:solidFill>
                  <a:srgbClr val="17375E"/>
                </a:solidFill>
                <a:latin typeface="Calibri"/>
                <a:cs typeface="Calibri"/>
              </a:rPr>
              <a:t> </a:t>
            </a:r>
          </a:p>
        </p:txBody>
      </p:sp>
      <p:sp>
        <p:nvSpPr>
          <p:cNvPr id="12" name="object 5">
            <a:extLst>
              <a:ext uri="{FF2B5EF4-FFF2-40B4-BE49-F238E27FC236}">
                <a16:creationId xmlns:a16="http://schemas.microsoft.com/office/drawing/2014/main" id="{5901969A-47B4-4233-A24D-81C2F42D03D6}"/>
              </a:ext>
            </a:extLst>
          </p:cNvPr>
          <p:cNvSpPr txBox="1"/>
          <p:nvPr/>
        </p:nvSpPr>
        <p:spPr>
          <a:xfrm>
            <a:off x="4943193" y="533400"/>
            <a:ext cx="3771040" cy="6256200"/>
          </a:xfrm>
          <a:prstGeom prst="rect">
            <a:avLst/>
          </a:prstGeom>
        </p:spPr>
        <p:txBody>
          <a:bodyPr vert="horz" wrap="square" lIns="0" tIns="13335" rIns="0" bIns="0" rtlCol="0">
            <a:spAutoFit/>
          </a:bodyPr>
          <a:lstStyle/>
          <a:p>
            <a:pPr marL="184150" marR="5080" indent="-171450" algn="just">
              <a:lnSpc>
                <a:spcPct val="100000"/>
              </a:lnSpc>
              <a:spcBef>
                <a:spcPts val="105"/>
              </a:spcBef>
              <a:buFont typeface="Wingdings" panose="05000000000000000000" pitchFamily="2" charset="2"/>
              <a:buChar char="ü"/>
            </a:pPr>
            <a:r>
              <a:rPr lang="fr-BE" sz="1050" dirty="0">
                <a:solidFill>
                  <a:srgbClr val="17375E"/>
                </a:solidFill>
                <a:cs typeface="Calibri"/>
              </a:rPr>
              <a:t>Suite à la </a:t>
            </a:r>
            <a:r>
              <a:rPr lang="fr-BE" sz="1050" b="1" dirty="0">
                <a:solidFill>
                  <a:srgbClr val="17375E"/>
                </a:solidFill>
                <a:cs typeface="Calibri"/>
              </a:rPr>
              <a:t>nouvelle réglementation </a:t>
            </a:r>
            <a:r>
              <a:rPr lang="fr-BE" sz="1050" dirty="0">
                <a:solidFill>
                  <a:srgbClr val="17375E"/>
                </a:solidFill>
                <a:cs typeface="Calibri"/>
              </a:rPr>
              <a:t>relative aux engins de déplacement motorisés (trottinettes électriques par exemple) en vigueur depuis le 1</a:t>
            </a:r>
            <a:r>
              <a:rPr lang="fr-BE" sz="1050" baseline="30000" dirty="0">
                <a:solidFill>
                  <a:srgbClr val="17375E"/>
                </a:solidFill>
                <a:cs typeface="Calibri"/>
              </a:rPr>
              <a:t>er</a:t>
            </a:r>
            <a:r>
              <a:rPr lang="fr-BE" sz="1050" dirty="0">
                <a:solidFill>
                  <a:srgbClr val="17375E"/>
                </a:solidFill>
                <a:cs typeface="Calibri"/>
              </a:rPr>
              <a:t> juillet 2022 et en réponse à </a:t>
            </a:r>
            <a:r>
              <a:rPr lang="fr-BE" sz="1050" b="1" dirty="0">
                <a:solidFill>
                  <a:srgbClr val="17375E"/>
                </a:solidFill>
                <a:cs typeface="Calibri"/>
              </a:rPr>
              <a:t>plusieurs plaintes</a:t>
            </a:r>
            <a:r>
              <a:rPr lang="fr-BE" sz="1050" dirty="0">
                <a:solidFill>
                  <a:srgbClr val="17375E"/>
                </a:solidFill>
                <a:cs typeface="Calibri"/>
              </a:rPr>
              <a:t>, tant de la part des citoyens que de la part des autorités, plusieurs </a:t>
            </a:r>
            <a:r>
              <a:rPr lang="fr-BE" sz="1050" b="1" dirty="0">
                <a:solidFill>
                  <a:srgbClr val="17375E"/>
                </a:solidFill>
                <a:cs typeface="Calibri"/>
              </a:rPr>
              <a:t>opérations de contrôle </a:t>
            </a:r>
            <a:r>
              <a:rPr lang="fr-BE" sz="1050" dirty="0">
                <a:solidFill>
                  <a:srgbClr val="17375E"/>
                </a:solidFill>
                <a:cs typeface="Calibri"/>
              </a:rPr>
              <a:t>ont été organisées sur la zone avec des résultats </a:t>
            </a:r>
            <a:r>
              <a:rPr lang="fr-BE" sz="1050" dirty="0" err="1">
                <a:solidFill>
                  <a:srgbClr val="17375E"/>
                </a:solidFill>
                <a:cs typeface="Calibri"/>
              </a:rPr>
              <a:t>interpellants</a:t>
            </a:r>
            <a:r>
              <a:rPr lang="fr-BE" sz="1050" dirty="0">
                <a:solidFill>
                  <a:srgbClr val="17375E"/>
                </a:solidFill>
                <a:cs typeface="Calibri"/>
              </a:rPr>
              <a:t> (plusieurs saisies de ces engins). Le contrôle de ces moyens de locomotion est dorénavant repris dans le travail quotidien.</a:t>
            </a: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endParaRPr lang="fr-BE" sz="1050" dirty="0">
              <a:solidFill>
                <a:srgbClr val="17375E"/>
              </a:solidFill>
              <a:cs typeface="Calibri"/>
            </a:endParaRPr>
          </a:p>
          <a:p>
            <a:pPr marL="12700" marR="5080" algn="just">
              <a:lnSpc>
                <a:spcPct val="100000"/>
              </a:lnSpc>
            </a:pPr>
            <a:endParaRPr lang="fr-BE" sz="1050" dirty="0">
              <a:solidFill>
                <a:srgbClr val="17375E"/>
              </a:solidFill>
              <a:cs typeface="Calibri"/>
            </a:endParaRPr>
          </a:p>
          <a:p>
            <a:pPr marL="184150" marR="5080" indent="-184150" algn="just">
              <a:lnSpc>
                <a:spcPct val="100000"/>
              </a:lnSpc>
              <a:buFont typeface="Wingdings" panose="05000000000000000000" pitchFamily="2" charset="2"/>
              <a:buChar char="ü"/>
            </a:pPr>
            <a:r>
              <a:rPr lang="fr-BE" sz="1050" dirty="0">
                <a:solidFill>
                  <a:srgbClr val="17375E"/>
                </a:solidFill>
                <a:cs typeface="Calibri"/>
              </a:rPr>
              <a:t>Des </a:t>
            </a:r>
            <a:r>
              <a:rPr lang="fr-BE" sz="1050" b="1" dirty="0" err="1">
                <a:solidFill>
                  <a:srgbClr val="17375E"/>
                </a:solidFill>
                <a:cs typeface="Calibri"/>
              </a:rPr>
              <a:t>bodycams</a:t>
            </a:r>
            <a:r>
              <a:rPr lang="fr-BE" sz="1050" b="1" dirty="0">
                <a:solidFill>
                  <a:srgbClr val="17375E"/>
                </a:solidFill>
                <a:cs typeface="Calibri"/>
              </a:rPr>
              <a:t> </a:t>
            </a:r>
            <a:r>
              <a:rPr lang="fr-BE" sz="1050" dirty="0">
                <a:solidFill>
                  <a:srgbClr val="17375E"/>
                </a:solidFill>
                <a:cs typeface="Calibri"/>
              </a:rPr>
              <a:t>ont été mises à disposition des membres du personnel des services de première ligne, de la brigade cycliste et de la brigade canine. Notamment destinées à faire descendre les tensions lors des interventions difficiles, ces caméras peuvent aussi servir à des fins pédagogiques, grâce à une analyse ultérieure des enregistrements.</a:t>
            </a:r>
          </a:p>
          <a:p>
            <a:pPr marL="184150" marR="5080" indent="-184150" algn="just">
              <a:lnSpc>
                <a:spcPct val="100000"/>
              </a:lnSpc>
              <a:buFont typeface="Wingdings" panose="05000000000000000000" pitchFamily="2" charset="2"/>
              <a:buChar char="ü"/>
            </a:pPr>
            <a:endParaRPr lang="fr-BE" sz="1050" dirty="0">
              <a:solidFill>
                <a:srgbClr val="17375E"/>
              </a:solidFill>
              <a:cs typeface="Calibri"/>
            </a:endParaRPr>
          </a:p>
          <a:p>
            <a:pPr marL="184150" marR="5080" indent="-184150" algn="just">
              <a:buFont typeface="Wingdings" panose="05000000000000000000" pitchFamily="2" charset="2"/>
              <a:buChar char="ü"/>
            </a:pPr>
            <a:r>
              <a:rPr lang="fr-BE" sz="1050" dirty="0">
                <a:solidFill>
                  <a:srgbClr val="17375E"/>
                </a:solidFill>
                <a:cs typeface="Calibri"/>
              </a:rPr>
              <a:t>Au mois de mai, le </a:t>
            </a:r>
            <a:r>
              <a:rPr lang="fr-BE" sz="1050" b="1" dirty="0">
                <a:solidFill>
                  <a:srgbClr val="17375E"/>
                </a:solidFill>
                <a:cs typeface="Calibri"/>
              </a:rPr>
              <a:t>réseau bien-être animal </a:t>
            </a:r>
            <a:r>
              <a:rPr lang="fr-BE" sz="1050" dirty="0">
                <a:solidFill>
                  <a:srgbClr val="17375E"/>
                </a:solidFill>
                <a:cs typeface="Calibri"/>
              </a:rPr>
              <a:t>est lancé avec pour objectif de répondre au nombre grandissant de faits et interventions impliquant des animaux. Son expertise spécifique, portée par plusieurs membres de la brigade canine et autres services opérationnels, est mise au service des animaux. </a:t>
            </a:r>
            <a:br>
              <a:rPr lang="fr-BE" sz="1050" dirty="0">
                <a:solidFill>
                  <a:srgbClr val="17375E"/>
                </a:solidFill>
                <a:cs typeface="Calibri"/>
              </a:rPr>
            </a:br>
            <a:r>
              <a:rPr lang="fr-BE" sz="1050" dirty="0">
                <a:solidFill>
                  <a:srgbClr val="17375E"/>
                </a:solidFill>
                <a:cs typeface="Calibri"/>
              </a:rPr>
              <a:t>Contact : </a:t>
            </a:r>
            <a:r>
              <a:rPr lang="fr-FR" sz="1050" b="1" i="1" dirty="0">
                <a:solidFill>
                  <a:srgbClr val="17375E"/>
                </a:solidFill>
                <a:cs typeface="Calibri"/>
              </a:rPr>
              <a:t>zpz.montgomery.animalwellbeing@police.belgium.eu</a:t>
            </a:r>
            <a:endParaRPr lang="fr-BE" sz="1050" b="1" i="1" dirty="0">
              <a:solidFill>
                <a:srgbClr val="17375E"/>
              </a:solidFill>
              <a:cs typeface="Calibri"/>
            </a:endParaRPr>
          </a:p>
          <a:p>
            <a:pPr marL="12700" marR="5080" algn="just">
              <a:lnSpc>
                <a:spcPct val="100000"/>
              </a:lnSpc>
              <a:spcBef>
                <a:spcPts val="105"/>
              </a:spcBef>
            </a:pPr>
            <a:endParaRPr lang="fr-BE" sz="1050" dirty="0">
              <a:solidFill>
                <a:srgbClr val="17375E"/>
              </a:solidFill>
              <a:cs typeface="Calibri"/>
            </a:endParaRPr>
          </a:p>
          <a:p>
            <a:pPr marL="184150" marR="5080" indent="-171450" algn="just">
              <a:lnSpc>
                <a:spcPct val="100000"/>
              </a:lnSpc>
              <a:spcBef>
                <a:spcPts val="105"/>
              </a:spcBef>
              <a:buFont typeface="Wingdings" panose="05000000000000000000" pitchFamily="2" charset="2"/>
              <a:buChar char="ü"/>
            </a:pPr>
            <a:r>
              <a:rPr lang="fr-FR" sz="1050" dirty="0">
                <a:solidFill>
                  <a:srgbClr val="17375E"/>
                </a:solidFill>
                <a:cs typeface="Calibri"/>
              </a:rPr>
              <a:t>Le 18 novembre, les membres du personnel de la zone de police Montgomery, en présence de nos 3 bourgmestres et d'une délégation de nos collègues du SIAMU, rendent</a:t>
            </a:r>
            <a:r>
              <a:rPr lang="fr-FR" sz="1050" b="1" dirty="0">
                <a:solidFill>
                  <a:srgbClr val="17375E"/>
                </a:solidFill>
                <a:cs typeface="Calibri"/>
              </a:rPr>
              <a:t> hommage à notre collègue Thomas</a:t>
            </a:r>
            <a:r>
              <a:rPr lang="fr-FR" sz="1050" dirty="0">
                <a:solidFill>
                  <a:srgbClr val="17375E"/>
                </a:solidFill>
                <a:cs typeface="Calibri"/>
              </a:rPr>
              <a:t>, décédé en service ce 10/11/22 dans la zone de police voisine, BRUNO. Avec les 40 collègues présents aux obsèques à Waremme, ce sont près de 150 membres du personnel qui ont ainsi souhaité témoigner leur soutien à la famille et aux proches de Thomas (voir photo de couverture).</a:t>
            </a:r>
            <a:endParaRPr lang="fr-BE" sz="1050" dirty="0">
              <a:solidFill>
                <a:srgbClr val="17375E"/>
              </a:solidFill>
              <a:cs typeface="Calibri"/>
            </a:endParaRPr>
          </a:p>
        </p:txBody>
      </p:sp>
      <p:sp>
        <p:nvSpPr>
          <p:cNvPr id="4" name="TextBox 3">
            <a:extLst>
              <a:ext uri="{FF2B5EF4-FFF2-40B4-BE49-F238E27FC236}">
                <a16:creationId xmlns:a16="http://schemas.microsoft.com/office/drawing/2014/main" id="{A1D9DA8C-5368-4459-BCD2-C1F45B3EF62A}"/>
              </a:ext>
            </a:extLst>
          </p:cNvPr>
          <p:cNvSpPr txBox="1"/>
          <p:nvPr/>
        </p:nvSpPr>
        <p:spPr>
          <a:xfrm>
            <a:off x="990600" y="152400"/>
            <a:ext cx="2952457" cy="338554"/>
          </a:xfrm>
          <a:prstGeom prst="rect">
            <a:avLst/>
          </a:prstGeom>
          <a:noFill/>
        </p:spPr>
        <p:txBody>
          <a:bodyPr wrap="square" rtlCol="0">
            <a:spAutoFit/>
          </a:bodyPr>
          <a:lstStyle/>
          <a:p>
            <a:r>
              <a:rPr lang="fr-BE" sz="1600" b="1" kern="0" spc="-10" dirty="0">
                <a:solidFill>
                  <a:srgbClr val="002060"/>
                </a:solidFill>
                <a:ea typeface="+mj-ea"/>
                <a:cs typeface="Calibri"/>
              </a:rPr>
              <a:t>2022: les événements marquants</a:t>
            </a:r>
            <a:endParaRPr lang="fr-BE" dirty="0">
              <a:solidFill>
                <a:srgbClr val="002060"/>
              </a:solidFill>
            </a:endParaRPr>
          </a:p>
        </p:txBody>
      </p:sp>
      <p:sp>
        <p:nvSpPr>
          <p:cNvPr id="13" name="TextBox 12">
            <a:extLst>
              <a:ext uri="{FF2B5EF4-FFF2-40B4-BE49-F238E27FC236}">
                <a16:creationId xmlns:a16="http://schemas.microsoft.com/office/drawing/2014/main" id="{71602329-A3E5-425B-940B-E9B8CA2B5154}"/>
              </a:ext>
            </a:extLst>
          </p:cNvPr>
          <p:cNvSpPr txBox="1"/>
          <p:nvPr/>
        </p:nvSpPr>
        <p:spPr>
          <a:xfrm>
            <a:off x="5386284" y="152400"/>
            <a:ext cx="2995715" cy="338554"/>
          </a:xfrm>
          <a:prstGeom prst="rect">
            <a:avLst/>
          </a:prstGeom>
          <a:noFill/>
        </p:spPr>
        <p:txBody>
          <a:bodyPr wrap="square" rtlCol="0">
            <a:spAutoFit/>
          </a:bodyPr>
          <a:lstStyle/>
          <a:p>
            <a:r>
              <a:rPr lang="fr-BE" sz="1600" b="1" kern="0" spc="-10" dirty="0">
                <a:solidFill>
                  <a:srgbClr val="002060"/>
                </a:solidFill>
                <a:ea typeface="+mj-ea"/>
                <a:cs typeface="Calibri"/>
              </a:rPr>
              <a:t>2022: les événements marquants</a:t>
            </a:r>
            <a:endParaRPr lang="fr-BE" sz="1600" dirty="0">
              <a:solidFill>
                <a:srgbClr val="002060"/>
              </a:solidFill>
            </a:endParaRPr>
          </a:p>
        </p:txBody>
      </p:sp>
      <p:sp>
        <p:nvSpPr>
          <p:cNvPr id="14" name="object 37">
            <a:extLst>
              <a:ext uri="{FF2B5EF4-FFF2-40B4-BE49-F238E27FC236}">
                <a16:creationId xmlns:a16="http://schemas.microsoft.com/office/drawing/2014/main" id="{2A9197CD-080D-4D6A-A346-5F3E35C8DD75}"/>
              </a:ext>
            </a:extLst>
          </p:cNvPr>
          <p:cNvSpPr txBox="1"/>
          <p:nvPr/>
        </p:nvSpPr>
        <p:spPr>
          <a:xfrm>
            <a:off x="78739" y="6705600"/>
            <a:ext cx="45719" cy="130036"/>
          </a:xfrm>
          <a:prstGeom prst="rect">
            <a:avLst/>
          </a:prstGeom>
        </p:spPr>
        <p:txBody>
          <a:bodyPr vert="horz" wrap="square" lIns="0" tIns="0" rIns="0" bIns="0" rtlCol="0">
            <a:spAutoFit/>
          </a:bodyPr>
          <a:lstStyle/>
          <a:p>
            <a:pPr marL="12700">
              <a:lnSpc>
                <a:spcPts val="1045"/>
              </a:lnSpc>
            </a:pPr>
            <a:r>
              <a:rPr lang="fr-BE" sz="1000" spc="-5" dirty="0">
                <a:solidFill>
                  <a:srgbClr val="002060"/>
                </a:solidFill>
                <a:latin typeface="Calibri"/>
                <a:cs typeface="Calibri"/>
              </a:rPr>
              <a:t>3</a:t>
            </a:r>
            <a:endParaRPr sz="1000" dirty="0">
              <a:solidFill>
                <a:srgbClr val="002060"/>
              </a:solidFill>
              <a:latin typeface="Calibri"/>
              <a:cs typeface="Calibri"/>
            </a:endParaRPr>
          </a:p>
        </p:txBody>
      </p:sp>
      <p:sp>
        <p:nvSpPr>
          <p:cNvPr id="15" name="object 38">
            <a:extLst>
              <a:ext uri="{FF2B5EF4-FFF2-40B4-BE49-F238E27FC236}">
                <a16:creationId xmlns:a16="http://schemas.microsoft.com/office/drawing/2014/main" id="{5816A85A-4D5C-4BB6-A6E1-111DFBE3215E}"/>
              </a:ext>
            </a:extLst>
          </p:cNvPr>
          <p:cNvSpPr txBox="1"/>
          <p:nvPr/>
        </p:nvSpPr>
        <p:spPr>
          <a:xfrm>
            <a:off x="9011231" y="6705600"/>
            <a:ext cx="45719" cy="130036"/>
          </a:xfrm>
          <a:prstGeom prst="rect">
            <a:avLst/>
          </a:prstGeom>
        </p:spPr>
        <p:txBody>
          <a:bodyPr vert="horz" wrap="square" lIns="0" tIns="0" rIns="0" bIns="0" rtlCol="0">
            <a:spAutoFit/>
          </a:bodyPr>
          <a:lstStyle/>
          <a:p>
            <a:pPr marL="12700">
              <a:lnSpc>
                <a:spcPts val="1045"/>
              </a:lnSpc>
            </a:pPr>
            <a:r>
              <a:rPr lang="fr-BE" sz="1000" spc="-5" dirty="0">
                <a:solidFill>
                  <a:srgbClr val="002060"/>
                </a:solidFill>
                <a:latin typeface="Calibri"/>
                <a:cs typeface="Calibri"/>
              </a:rPr>
              <a:t>4</a:t>
            </a:r>
            <a:endParaRPr sz="1000" dirty="0">
              <a:solidFill>
                <a:srgbClr val="002060"/>
              </a:solidFill>
              <a:latin typeface="Calibri"/>
              <a:cs typeface="Calibri"/>
            </a:endParaRPr>
          </a:p>
        </p:txBody>
      </p:sp>
      <p:pic>
        <p:nvPicPr>
          <p:cNvPr id="3" name="Image 2" descr="Une image contenant personne, habits, chaussures, plein air&#10;&#10;Description générée automatiquement">
            <a:extLst>
              <a:ext uri="{FF2B5EF4-FFF2-40B4-BE49-F238E27FC236}">
                <a16:creationId xmlns:a16="http://schemas.microsoft.com/office/drawing/2014/main" id="{D0F16118-5464-CFB7-AF7B-E1179083C3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905000"/>
            <a:ext cx="1600200" cy="1066800"/>
          </a:xfrm>
          <a:prstGeom prst="rect">
            <a:avLst/>
          </a:prstGeom>
        </p:spPr>
      </p:pic>
      <p:pic>
        <p:nvPicPr>
          <p:cNvPr id="9" name="Image 8" descr="Une image contenant texte, capture d’écran, Police, logo&#10;&#10;Description générée automatiquement">
            <a:extLst>
              <a:ext uri="{FF2B5EF4-FFF2-40B4-BE49-F238E27FC236}">
                <a16:creationId xmlns:a16="http://schemas.microsoft.com/office/drawing/2014/main" id="{63F9E082-CBE8-7138-24EF-D16F3F41D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94" y="1688671"/>
            <a:ext cx="1885532" cy="1057245"/>
          </a:xfrm>
          <a:prstGeom prst="rect">
            <a:avLst/>
          </a:prstGeom>
        </p:spPr>
      </p:pic>
      <p:pic>
        <p:nvPicPr>
          <p:cNvPr id="2" name="Picture 16" descr="Logo&#10;&#10;Description automatically generated">
            <a:extLst>
              <a:ext uri="{FF2B5EF4-FFF2-40B4-BE49-F238E27FC236}">
                <a16:creationId xmlns:a16="http://schemas.microsoft.com/office/drawing/2014/main" id="{62751B4C-DD95-70D9-E9CB-2F91EA3397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0577" y="1600200"/>
            <a:ext cx="872480" cy="1123231"/>
          </a:xfrm>
          <a:prstGeom prst="rect">
            <a:avLst/>
          </a:prstGeom>
        </p:spPr>
      </p:pic>
    </p:spTree>
    <p:extLst>
      <p:ext uri="{BB962C8B-B14F-4D97-AF65-F5344CB8AC3E}">
        <p14:creationId xmlns:p14="http://schemas.microsoft.com/office/powerpoint/2010/main" val="322640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1972" y="122596"/>
            <a:ext cx="1838363" cy="258404"/>
          </a:xfrm>
          <a:prstGeom prst="rect">
            <a:avLst/>
          </a:prstGeom>
        </p:spPr>
        <p:txBody>
          <a:bodyPr vert="horz" wrap="square" lIns="0" tIns="12065" rIns="0" bIns="0" rtlCol="0">
            <a:spAutoFit/>
          </a:bodyPr>
          <a:lstStyle/>
          <a:p>
            <a:pPr marL="12700">
              <a:lnSpc>
                <a:spcPct val="100000"/>
              </a:lnSpc>
              <a:spcBef>
                <a:spcPts val="95"/>
              </a:spcBef>
            </a:pPr>
            <a:r>
              <a:rPr sz="1600" spc="-5" dirty="0"/>
              <a:t>Activités </a:t>
            </a:r>
            <a:r>
              <a:rPr sz="1600" spc="-10" dirty="0"/>
              <a:t>et</a:t>
            </a:r>
            <a:r>
              <a:rPr sz="1600" spc="-80" dirty="0"/>
              <a:t> </a:t>
            </a:r>
            <a:r>
              <a:rPr sz="1600" spc="-10" dirty="0" err="1"/>
              <a:t>résultats</a:t>
            </a:r>
            <a:endParaRPr sz="1600" dirty="0"/>
          </a:p>
        </p:txBody>
      </p:sp>
      <p:graphicFrame>
        <p:nvGraphicFramePr>
          <p:cNvPr id="3" name="object 3"/>
          <p:cNvGraphicFramePr>
            <a:graphicFrameLocks noGrp="1"/>
          </p:cNvGraphicFramePr>
          <p:nvPr>
            <p:extLst>
              <p:ext uri="{D42A27DB-BD31-4B8C-83A1-F6EECF244321}">
                <p14:modId xmlns:p14="http://schemas.microsoft.com/office/powerpoint/2010/main" val="3020497282"/>
              </p:ext>
            </p:extLst>
          </p:nvPr>
        </p:nvGraphicFramePr>
        <p:xfrm>
          <a:off x="491496" y="5473270"/>
          <a:ext cx="2842886" cy="1003730"/>
        </p:xfrm>
        <a:graphic>
          <a:graphicData uri="http://schemas.openxmlformats.org/drawingml/2006/table">
            <a:tbl>
              <a:tblPr firstRow="1" bandRow="1">
                <a:tableStyleId>{2D5ABB26-0587-4C30-8999-92F81FD0307C}</a:tableStyleId>
              </a:tblPr>
              <a:tblGrid>
                <a:gridCol w="1986919">
                  <a:extLst>
                    <a:ext uri="{9D8B030D-6E8A-4147-A177-3AD203B41FA5}">
                      <a16:colId xmlns:a16="http://schemas.microsoft.com/office/drawing/2014/main" val="20000"/>
                    </a:ext>
                  </a:extLst>
                </a:gridCol>
                <a:gridCol w="855967">
                  <a:extLst>
                    <a:ext uri="{9D8B030D-6E8A-4147-A177-3AD203B41FA5}">
                      <a16:colId xmlns:a16="http://schemas.microsoft.com/office/drawing/2014/main" val="20002"/>
                    </a:ext>
                  </a:extLst>
                </a:gridCol>
              </a:tblGrid>
              <a:tr h="264947">
                <a:tc>
                  <a:txBody>
                    <a:bodyPr/>
                    <a:lstStyle/>
                    <a:p>
                      <a:pPr marL="91440">
                        <a:lnSpc>
                          <a:spcPct val="100000"/>
                        </a:lnSpc>
                        <a:spcBef>
                          <a:spcPts val="310"/>
                        </a:spcBef>
                      </a:pPr>
                      <a:r>
                        <a:rPr sz="900" b="1" spc="-5" dirty="0">
                          <a:solidFill>
                            <a:srgbClr val="FFFFFF"/>
                          </a:solidFill>
                          <a:latin typeface="Calibri"/>
                          <a:cs typeface="Calibri"/>
                        </a:rPr>
                        <a:t>Type d’opérations</a:t>
                      </a:r>
                      <a:endParaRPr sz="900" dirty="0">
                        <a:latin typeface="Calibri"/>
                        <a:cs typeface="Calibri"/>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260985">
                        <a:lnSpc>
                          <a:spcPct val="100000"/>
                        </a:lnSpc>
                        <a:spcBef>
                          <a:spcPts val="310"/>
                        </a:spcBef>
                      </a:pPr>
                      <a:r>
                        <a:rPr lang="fr-FR" sz="900" b="1" spc="-5" dirty="0">
                          <a:solidFill>
                            <a:srgbClr val="FFFFFF"/>
                          </a:solidFill>
                          <a:latin typeface="Calibri"/>
                          <a:cs typeface="Calibri"/>
                        </a:rPr>
                        <a:t>2022</a:t>
                      </a:r>
                      <a:endParaRPr sz="900" dirty="0">
                        <a:latin typeface="Calibri"/>
                        <a:cs typeface="Calibri"/>
                      </a:endParaRPr>
                    </a:p>
                  </a:txBody>
                  <a:tcPr marL="0" marR="0" marT="3937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246265">
                <a:tc>
                  <a:txBody>
                    <a:bodyPr/>
                    <a:lstStyle/>
                    <a:p>
                      <a:pPr marL="91440">
                        <a:lnSpc>
                          <a:spcPct val="100000"/>
                        </a:lnSpc>
                        <a:spcBef>
                          <a:spcPts val="305"/>
                        </a:spcBef>
                      </a:pPr>
                      <a:r>
                        <a:rPr sz="1000" spc="-10" dirty="0">
                          <a:solidFill>
                            <a:srgbClr val="001F5F"/>
                          </a:solidFill>
                          <a:latin typeface="Calibri"/>
                          <a:cs typeface="Calibri"/>
                        </a:rPr>
                        <a:t>Avec </a:t>
                      </a:r>
                      <a:r>
                        <a:rPr sz="1000" spc="-5" dirty="0">
                          <a:solidFill>
                            <a:srgbClr val="001F5F"/>
                          </a:solidFill>
                          <a:latin typeface="Calibri"/>
                          <a:cs typeface="Calibri"/>
                        </a:rPr>
                        <a:t>la</a:t>
                      </a:r>
                      <a:r>
                        <a:rPr sz="1000" spc="5" dirty="0">
                          <a:solidFill>
                            <a:srgbClr val="001F5F"/>
                          </a:solidFill>
                          <a:latin typeface="Calibri"/>
                          <a:cs typeface="Calibri"/>
                        </a:rPr>
                        <a:t> </a:t>
                      </a:r>
                      <a:r>
                        <a:rPr sz="1000" spc="-10" dirty="0">
                          <a:solidFill>
                            <a:srgbClr val="001F5F"/>
                          </a:solidFill>
                          <a:latin typeface="Calibri"/>
                          <a:cs typeface="Calibri"/>
                        </a:rPr>
                        <a:t>STIB</a:t>
                      </a:r>
                      <a:endParaRPr sz="1000" dirty="0">
                        <a:latin typeface="Calibri"/>
                        <a:cs typeface="Calibri"/>
                      </a:endParaRP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280670">
                        <a:lnSpc>
                          <a:spcPct val="100000"/>
                        </a:lnSpc>
                        <a:spcBef>
                          <a:spcPts val="305"/>
                        </a:spcBef>
                      </a:pPr>
                      <a:r>
                        <a:rPr lang="fr-FR" sz="1000" spc="-10" dirty="0">
                          <a:solidFill>
                            <a:srgbClr val="17375E"/>
                          </a:solidFill>
                          <a:latin typeface="Calibri"/>
                          <a:ea typeface="+mn-ea"/>
                          <a:cs typeface="Calibri"/>
                        </a:rPr>
                        <a:t>153</a:t>
                      </a:r>
                      <a:endParaRP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1"/>
                  </a:ext>
                </a:extLst>
              </a:tr>
              <a:tr h="246253">
                <a:tc>
                  <a:txBody>
                    <a:bodyPr/>
                    <a:lstStyle/>
                    <a:p>
                      <a:pPr marL="91440">
                        <a:lnSpc>
                          <a:spcPct val="100000"/>
                        </a:lnSpc>
                        <a:spcBef>
                          <a:spcPts val="305"/>
                        </a:spcBef>
                      </a:pPr>
                      <a:r>
                        <a:rPr sz="1000" spc="-5" dirty="0">
                          <a:solidFill>
                            <a:srgbClr val="001F5F"/>
                          </a:solidFill>
                          <a:latin typeface="Calibri"/>
                          <a:cs typeface="Calibri"/>
                        </a:rPr>
                        <a:t>En</a:t>
                      </a:r>
                      <a:r>
                        <a:rPr sz="1000" spc="-15" dirty="0">
                          <a:solidFill>
                            <a:srgbClr val="001F5F"/>
                          </a:solidFill>
                          <a:latin typeface="Calibri"/>
                          <a:cs typeface="Calibri"/>
                        </a:rPr>
                        <a:t> </a:t>
                      </a:r>
                      <a:r>
                        <a:rPr sz="1000" spc="-5" dirty="0">
                          <a:solidFill>
                            <a:srgbClr val="001F5F"/>
                          </a:solidFill>
                          <a:latin typeface="Calibri"/>
                          <a:cs typeface="Calibri"/>
                        </a:rPr>
                        <a:t>solo</a:t>
                      </a:r>
                      <a:endParaRPr sz="1000" dirty="0">
                        <a:latin typeface="Calibri"/>
                        <a:cs typeface="Calibri"/>
                      </a:endParaRP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313055">
                        <a:lnSpc>
                          <a:spcPct val="100000"/>
                        </a:lnSpc>
                        <a:spcBef>
                          <a:spcPts val="305"/>
                        </a:spcBef>
                      </a:pPr>
                      <a:r>
                        <a:rPr lang="fr-FR" sz="1000" spc="-10" dirty="0">
                          <a:solidFill>
                            <a:srgbClr val="17375E"/>
                          </a:solidFill>
                          <a:latin typeface="Calibri"/>
                          <a:ea typeface="+mn-ea"/>
                          <a:cs typeface="Calibri"/>
                        </a:rPr>
                        <a:t>29</a:t>
                      </a:r>
                      <a:endParaRP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246265">
                <a:tc>
                  <a:txBody>
                    <a:bodyPr/>
                    <a:lstStyle/>
                    <a:p>
                      <a:pPr marL="91440">
                        <a:lnSpc>
                          <a:spcPct val="100000"/>
                        </a:lnSpc>
                        <a:spcBef>
                          <a:spcPts val="309"/>
                        </a:spcBef>
                      </a:pPr>
                      <a:r>
                        <a:rPr sz="1000" spc="-10" dirty="0">
                          <a:solidFill>
                            <a:srgbClr val="001F5F"/>
                          </a:solidFill>
                          <a:latin typeface="Calibri"/>
                          <a:cs typeface="Calibri"/>
                        </a:rPr>
                        <a:t>FIPA (avec </a:t>
                      </a:r>
                      <a:r>
                        <a:rPr sz="1000" spc="-5" dirty="0">
                          <a:solidFill>
                            <a:srgbClr val="001F5F"/>
                          </a:solidFill>
                          <a:latin typeface="Calibri"/>
                          <a:cs typeface="Calibri"/>
                        </a:rPr>
                        <a:t>la police</a:t>
                      </a:r>
                      <a:r>
                        <a:rPr sz="1000" spc="10" dirty="0">
                          <a:solidFill>
                            <a:srgbClr val="001F5F"/>
                          </a:solidFill>
                          <a:latin typeface="Calibri"/>
                          <a:cs typeface="Calibri"/>
                        </a:rPr>
                        <a:t> </a:t>
                      </a:r>
                      <a:r>
                        <a:rPr sz="1000" spc="-5" dirty="0">
                          <a:solidFill>
                            <a:srgbClr val="001F5F"/>
                          </a:solidFill>
                          <a:latin typeface="Calibri"/>
                          <a:cs typeface="Calibri"/>
                        </a:rPr>
                        <a:t>fédérale)</a:t>
                      </a:r>
                      <a:endParaRPr sz="1000" dirty="0">
                        <a:latin typeface="Calibri"/>
                        <a:cs typeface="Calibri"/>
                      </a:endParaRPr>
                    </a:p>
                  </a:txBody>
                  <a:tcPr marL="0" marR="0" marT="393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0" indent="361950" algn="l">
                        <a:lnSpc>
                          <a:spcPct val="100000"/>
                        </a:lnSpc>
                        <a:spcBef>
                          <a:spcPts val="309"/>
                        </a:spcBef>
                      </a:pPr>
                      <a:r>
                        <a:rPr lang="fr-FR" sz="1000" spc="-10" dirty="0">
                          <a:solidFill>
                            <a:srgbClr val="17375E"/>
                          </a:solidFill>
                          <a:latin typeface="Calibri"/>
                          <a:ea typeface="+mn-ea"/>
                          <a:cs typeface="Calibri"/>
                        </a:rPr>
                        <a:t>3</a:t>
                      </a:r>
                      <a:endParaRPr sz="1000" spc="-10" dirty="0">
                        <a:solidFill>
                          <a:srgbClr val="17375E"/>
                        </a:solidFill>
                        <a:latin typeface="Calibri"/>
                        <a:ea typeface="+mn-ea"/>
                        <a:cs typeface="Calibri"/>
                      </a:endParaRPr>
                    </a:p>
                  </a:txBody>
                  <a:tcPr marL="0" marR="0" marT="39369"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extLst>
                  <a:ext uri="{0D108BD9-81ED-4DB2-BD59-A6C34878D82A}">
                    <a16:rowId xmlns:a16="http://schemas.microsoft.com/office/drawing/2014/main" val="10003"/>
                  </a:ext>
                </a:extLst>
              </a:tr>
            </a:tbl>
          </a:graphicData>
        </a:graphic>
      </p:graphicFrame>
      <p:sp>
        <p:nvSpPr>
          <p:cNvPr id="4" name="object 4"/>
          <p:cNvSpPr txBox="1"/>
          <p:nvPr/>
        </p:nvSpPr>
        <p:spPr>
          <a:xfrm>
            <a:off x="4953000" y="623061"/>
            <a:ext cx="100330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C000"/>
                </a:solidFill>
                <a:latin typeface="Calibri"/>
                <a:cs typeface="Calibri"/>
              </a:rPr>
              <a:t>Prévention</a:t>
            </a:r>
            <a:r>
              <a:rPr sz="1200" b="1" spc="-70" dirty="0">
                <a:solidFill>
                  <a:srgbClr val="FFC000"/>
                </a:solidFill>
                <a:latin typeface="Calibri"/>
                <a:cs typeface="Calibri"/>
              </a:rPr>
              <a:t> </a:t>
            </a:r>
            <a:r>
              <a:rPr sz="1200" b="1" spc="-5" dirty="0">
                <a:solidFill>
                  <a:srgbClr val="FFC000"/>
                </a:solidFill>
                <a:latin typeface="Calibri"/>
                <a:cs typeface="Calibri"/>
              </a:rPr>
              <a:t>vols</a:t>
            </a:r>
            <a:endParaRPr sz="1200" dirty="0">
              <a:latin typeface="Calibri"/>
              <a:cs typeface="Calibri"/>
            </a:endParaRPr>
          </a:p>
        </p:txBody>
      </p:sp>
      <p:sp>
        <p:nvSpPr>
          <p:cNvPr id="5" name="object 5"/>
          <p:cNvSpPr txBox="1"/>
          <p:nvPr/>
        </p:nvSpPr>
        <p:spPr>
          <a:xfrm>
            <a:off x="493395" y="5125721"/>
            <a:ext cx="255460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C000"/>
                </a:solidFill>
                <a:latin typeface="Calibri"/>
                <a:cs typeface="Calibri"/>
              </a:rPr>
              <a:t>Sécurité dans les transports en</a:t>
            </a:r>
            <a:r>
              <a:rPr sz="1200" b="1" spc="-35" dirty="0">
                <a:solidFill>
                  <a:srgbClr val="FFC000"/>
                </a:solidFill>
                <a:latin typeface="Calibri"/>
                <a:cs typeface="Calibri"/>
              </a:rPr>
              <a:t> </a:t>
            </a:r>
            <a:r>
              <a:rPr sz="1200" b="1" spc="-5" dirty="0">
                <a:solidFill>
                  <a:srgbClr val="FFC000"/>
                </a:solidFill>
                <a:latin typeface="Calibri"/>
                <a:cs typeface="Calibri"/>
              </a:rPr>
              <a:t>commun</a:t>
            </a:r>
            <a:endParaRPr sz="1200" dirty="0">
              <a:latin typeface="Calibri"/>
              <a:cs typeface="Calibri"/>
            </a:endParaRPr>
          </a:p>
        </p:txBody>
      </p:sp>
      <p:sp>
        <p:nvSpPr>
          <p:cNvPr id="6" name="object 6"/>
          <p:cNvSpPr txBox="1"/>
          <p:nvPr/>
        </p:nvSpPr>
        <p:spPr>
          <a:xfrm>
            <a:off x="4953000" y="2738755"/>
            <a:ext cx="111379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C000"/>
                </a:solidFill>
                <a:latin typeface="Calibri"/>
                <a:cs typeface="Calibri"/>
              </a:rPr>
              <a:t>Recherche</a:t>
            </a:r>
            <a:r>
              <a:rPr sz="1200" b="1" spc="-60" dirty="0">
                <a:solidFill>
                  <a:srgbClr val="FFC000"/>
                </a:solidFill>
                <a:latin typeface="Calibri"/>
                <a:cs typeface="Calibri"/>
              </a:rPr>
              <a:t> </a:t>
            </a:r>
            <a:r>
              <a:rPr sz="1200" b="1" spc="-5" dirty="0">
                <a:solidFill>
                  <a:srgbClr val="FFC000"/>
                </a:solidFill>
                <a:latin typeface="Calibri"/>
                <a:cs typeface="Calibri"/>
              </a:rPr>
              <a:t>Locale</a:t>
            </a:r>
            <a:endParaRPr sz="1200" dirty="0">
              <a:latin typeface="Calibri"/>
              <a:cs typeface="Calibri"/>
            </a:endParaRPr>
          </a:p>
        </p:txBody>
      </p:sp>
      <p:graphicFrame>
        <p:nvGraphicFramePr>
          <p:cNvPr id="10" name="object 10"/>
          <p:cNvGraphicFramePr>
            <a:graphicFrameLocks noGrp="1"/>
          </p:cNvGraphicFramePr>
          <p:nvPr>
            <p:extLst>
              <p:ext uri="{D42A27DB-BD31-4B8C-83A1-F6EECF244321}">
                <p14:modId xmlns:p14="http://schemas.microsoft.com/office/powerpoint/2010/main" val="974635478"/>
              </p:ext>
            </p:extLst>
          </p:nvPr>
        </p:nvGraphicFramePr>
        <p:xfrm>
          <a:off x="491496" y="868481"/>
          <a:ext cx="3737604" cy="1412747"/>
        </p:xfrm>
        <a:graphic>
          <a:graphicData uri="http://schemas.openxmlformats.org/drawingml/2006/table">
            <a:tbl>
              <a:tblPr firstRow="1" bandRow="1">
                <a:tableStyleId>{2D5ABB26-0587-4C30-8999-92F81FD0307C}</a:tableStyleId>
              </a:tblPr>
              <a:tblGrid>
                <a:gridCol w="1432093">
                  <a:extLst>
                    <a:ext uri="{9D8B030D-6E8A-4147-A177-3AD203B41FA5}">
                      <a16:colId xmlns:a16="http://schemas.microsoft.com/office/drawing/2014/main" val="20000"/>
                    </a:ext>
                  </a:extLst>
                </a:gridCol>
                <a:gridCol w="1089621">
                  <a:extLst>
                    <a:ext uri="{9D8B030D-6E8A-4147-A177-3AD203B41FA5}">
                      <a16:colId xmlns:a16="http://schemas.microsoft.com/office/drawing/2014/main" val="20001"/>
                    </a:ext>
                  </a:extLst>
                </a:gridCol>
                <a:gridCol w="1215890">
                  <a:extLst>
                    <a:ext uri="{9D8B030D-6E8A-4147-A177-3AD203B41FA5}">
                      <a16:colId xmlns:a16="http://schemas.microsoft.com/office/drawing/2014/main" val="20002"/>
                    </a:ext>
                  </a:extLst>
                </a:gridCol>
              </a:tblGrid>
              <a:tr h="286005">
                <a:tc>
                  <a:txBody>
                    <a:bodyPr/>
                    <a:lstStyle/>
                    <a:p>
                      <a:pPr marL="92075" indent="0" algn="l">
                        <a:lnSpc>
                          <a:spcPct val="100000"/>
                        </a:lnSpc>
                        <a:spcBef>
                          <a:spcPts val="295"/>
                        </a:spcBef>
                      </a:pPr>
                      <a:r>
                        <a:rPr sz="1050" b="1" dirty="0">
                          <a:solidFill>
                            <a:srgbClr val="FFFFFF"/>
                          </a:solidFill>
                          <a:latin typeface="Calibri"/>
                          <a:cs typeface="Calibri"/>
                        </a:rPr>
                        <a:t>Actions</a:t>
                      </a:r>
                      <a:r>
                        <a:rPr lang="fr-FR" sz="1050" b="1" dirty="0">
                          <a:solidFill>
                            <a:srgbClr val="FFFFFF"/>
                          </a:solidFill>
                          <a:latin typeface="Calibri"/>
                          <a:cs typeface="Calibri"/>
                        </a:rPr>
                        <a:t> conduite sous </a:t>
                      </a:r>
                      <a:r>
                        <a:rPr sz="1050" b="1" spc="-25" dirty="0">
                          <a:solidFill>
                            <a:srgbClr val="FFFFFF"/>
                          </a:solidFill>
                          <a:latin typeface="Calibri"/>
                          <a:cs typeface="Calibri"/>
                        </a:rPr>
                        <a:t> </a:t>
                      </a:r>
                      <a:r>
                        <a:rPr lang="fr-FR" sz="1050" b="1" dirty="0">
                          <a:solidFill>
                            <a:srgbClr val="FFFFFF"/>
                          </a:solidFill>
                          <a:latin typeface="Calibri"/>
                          <a:cs typeface="Calibri"/>
                        </a:rPr>
                        <a:t>influence</a:t>
                      </a:r>
                      <a:endParaRPr sz="1050" dirty="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gn="ctr">
                        <a:lnSpc>
                          <a:spcPct val="100000"/>
                        </a:lnSpc>
                        <a:spcBef>
                          <a:spcPts val="295"/>
                        </a:spcBef>
                      </a:pPr>
                      <a:r>
                        <a:rPr sz="1050" b="1" dirty="0">
                          <a:solidFill>
                            <a:srgbClr val="FFFFFF"/>
                          </a:solidFill>
                          <a:latin typeface="Calibri"/>
                          <a:cs typeface="Calibri"/>
                        </a:rPr>
                        <a:t>20</a:t>
                      </a:r>
                      <a:r>
                        <a:rPr lang="fr-FR" sz="1050" b="1" dirty="0">
                          <a:solidFill>
                            <a:srgbClr val="FFFFFF"/>
                          </a:solidFill>
                          <a:latin typeface="Calibri"/>
                          <a:cs typeface="Calibri"/>
                        </a:rPr>
                        <a:t>21</a:t>
                      </a:r>
                      <a:endParaRPr sz="1050" dirty="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31115" algn="ctr">
                        <a:lnSpc>
                          <a:spcPct val="100000"/>
                        </a:lnSpc>
                        <a:spcBef>
                          <a:spcPts val="295"/>
                        </a:spcBef>
                      </a:pPr>
                      <a:r>
                        <a:rPr sz="1050" b="1" dirty="0">
                          <a:solidFill>
                            <a:srgbClr val="FFFFFF"/>
                          </a:solidFill>
                          <a:latin typeface="Calibri"/>
                          <a:cs typeface="Calibri"/>
                        </a:rPr>
                        <a:t>20</a:t>
                      </a:r>
                      <a:r>
                        <a:rPr lang="fr-FR" sz="1050" b="1" dirty="0">
                          <a:solidFill>
                            <a:srgbClr val="FFFFFF"/>
                          </a:solidFill>
                          <a:latin typeface="Calibri"/>
                          <a:cs typeface="Calibri"/>
                        </a:rPr>
                        <a:t>22</a:t>
                      </a:r>
                      <a:endParaRPr sz="1050" dirty="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229362">
                <a:tc>
                  <a:txBody>
                    <a:bodyPr/>
                    <a:lstStyle/>
                    <a:p>
                      <a:pPr marL="91440">
                        <a:lnSpc>
                          <a:spcPct val="100000"/>
                        </a:lnSpc>
                        <a:spcBef>
                          <a:spcPts val="300"/>
                        </a:spcBef>
                      </a:pPr>
                      <a:r>
                        <a:rPr lang="fr-FR" sz="900" spc="-5" dirty="0">
                          <a:solidFill>
                            <a:srgbClr val="17375E"/>
                          </a:solidFill>
                          <a:latin typeface="Calibri"/>
                          <a:cs typeface="Calibri"/>
                        </a:rPr>
                        <a:t>Contrôles orientés </a:t>
                      </a:r>
                      <a:r>
                        <a:rPr lang="fr-FR" sz="900" b="1" spc="-5" dirty="0">
                          <a:solidFill>
                            <a:srgbClr val="17375E"/>
                          </a:solidFill>
                          <a:latin typeface="Calibri"/>
                          <a:cs typeface="Calibri"/>
                        </a:rPr>
                        <a:t>alcool</a:t>
                      </a:r>
                      <a:endParaRPr sz="900" b="1" dirty="0">
                        <a:latin typeface="Calibri"/>
                        <a:cs typeface="Calibri"/>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0"/>
                        </a:spcBef>
                      </a:pPr>
                      <a:r>
                        <a:rPr lang="fr-FR" sz="900" dirty="0">
                          <a:solidFill>
                            <a:srgbClr val="17375E"/>
                          </a:solidFill>
                          <a:latin typeface="Calibri"/>
                          <a:cs typeface="Calibri"/>
                        </a:rPr>
                        <a:t>4.386</a:t>
                      </a:r>
                      <a:endParaRPr sz="900" dirty="0">
                        <a:latin typeface="Calibri"/>
                        <a:cs typeface="Calibri"/>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0"/>
                        </a:spcBef>
                      </a:pPr>
                      <a:r>
                        <a:rPr lang="fr-FR" sz="900" spc="-5" dirty="0">
                          <a:solidFill>
                            <a:srgbClr val="17375E"/>
                          </a:solidFill>
                          <a:latin typeface="Calibri"/>
                          <a:ea typeface="+mn-ea"/>
                          <a:cs typeface="Calibri"/>
                        </a:rPr>
                        <a:t>6.446</a:t>
                      </a:r>
                      <a:endParaRPr sz="900" spc="-5"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229362">
                <a:tc>
                  <a:txBody>
                    <a:bodyPr/>
                    <a:lstStyle/>
                    <a:p>
                      <a:pPr marL="91440">
                        <a:lnSpc>
                          <a:spcPct val="100000"/>
                        </a:lnSpc>
                        <a:spcBef>
                          <a:spcPts val="300"/>
                        </a:spcBef>
                      </a:pPr>
                      <a:r>
                        <a:rPr lang="fr-FR" sz="900" spc="-5" dirty="0">
                          <a:solidFill>
                            <a:srgbClr val="17375E"/>
                          </a:solidFill>
                          <a:latin typeface="Calibri"/>
                          <a:cs typeface="Calibri"/>
                        </a:rPr>
                        <a:t>Conducteurs sous influence</a:t>
                      </a:r>
                      <a:endParaRPr sz="900" dirty="0">
                        <a:latin typeface="Calibri"/>
                        <a:cs typeface="Calibri"/>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0"/>
                        </a:spcBef>
                      </a:pPr>
                      <a:r>
                        <a:rPr lang="fr-FR" sz="900" dirty="0">
                          <a:solidFill>
                            <a:srgbClr val="17375E"/>
                          </a:solidFill>
                          <a:latin typeface="Calibri"/>
                          <a:cs typeface="Calibri"/>
                        </a:rPr>
                        <a:t>104</a:t>
                      </a:r>
                      <a:endParaRPr sz="900" dirty="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0"/>
                        </a:spcBef>
                      </a:pPr>
                      <a:r>
                        <a:rPr lang="fr-FR" sz="900" spc="-5" dirty="0">
                          <a:solidFill>
                            <a:srgbClr val="17375E"/>
                          </a:solidFill>
                          <a:latin typeface="Calibri"/>
                          <a:ea typeface="+mn-ea"/>
                          <a:cs typeface="Calibri"/>
                        </a:rPr>
                        <a:t>94</a:t>
                      </a:r>
                      <a:endParaRPr sz="900" spc="-5"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367156">
                <a:tc>
                  <a:txBody>
                    <a:bodyPr/>
                    <a:lstStyle/>
                    <a:p>
                      <a:pPr marL="91440" marR="260985">
                        <a:lnSpc>
                          <a:spcPct val="100000"/>
                        </a:lnSpc>
                        <a:spcBef>
                          <a:spcPts val="305"/>
                        </a:spcBef>
                      </a:pPr>
                      <a:r>
                        <a:rPr lang="fr-FR" sz="900" spc="-5" dirty="0">
                          <a:solidFill>
                            <a:srgbClr val="17375E"/>
                          </a:solidFill>
                          <a:latin typeface="Calibri"/>
                          <a:cs typeface="Calibri"/>
                        </a:rPr>
                        <a:t>Contrôles orientés </a:t>
                      </a:r>
                      <a:r>
                        <a:rPr lang="fr-FR" sz="900" b="1" spc="-5" dirty="0">
                          <a:solidFill>
                            <a:srgbClr val="17375E"/>
                          </a:solidFill>
                          <a:latin typeface="Calibri"/>
                          <a:cs typeface="Calibri"/>
                        </a:rPr>
                        <a:t>drogues</a:t>
                      </a:r>
                      <a:endParaRPr sz="900" b="1" dirty="0">
                        <a:latin typeface="Calibri"/>
                        <a:cs typeface="Calibri"/>
                      </a:endParaRP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lang="fr-FR" sz="900" spc="-5" dirty="0">
                          <a:solidFill>
                            <a:srgbClr val="17375E"/>
                          </a:solidFill>
                          <a:latin typeface="Calibri"/>
                          <a:cs typeface="Calibri"/>
                        </a:rPr>
                        <a:t>359</a:t>
                      </a:r>
                      <a:endParaRPr sz="900" dirty="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05"/>
                        </a:spcBef>
                      </a:pPr>
                      <a:r>
                        <a:rPr lang="fr-FR" sz="900" spc="-5" dirty="0">
                          <a:solidFill>
                            <a:srgbClr val="17375E"/>
                          </a:solidFill>
                          <a:latin typeface="Calibri"/>
                          <a:ea typeface="+mn-ea"/>
                          <a:cs typeface="Calibri"/>
                        </a:rPr>
                        <a:t>514</a:t>
                      </a:r>
                      <a:endParaRPr sz="900" spc="-5"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229362">
                <a:tc>
                  <a:txBody>
                    <a:bodyPr/>
                    <a:lstStyle/>
                    <a:p>
                      <a:pPr marL="91440">
                        <a:lnSpc>
                          <a:spcPct val="100000"/>
                        </a:lnSpc>
                        <a:spcBef>
                          <a:spcPts val="300"/>
                        </a:spcBef>
                      </a:pPr>
                      <a:r>
                        <a:rPr lang="fr-FR" sz="900" spc="-5" dirty="0">
                          <a:solidFill>
                            <a:srgbClr val="17375E"/>
                          </a:solidFill>
                          <a:latin typeface="Calibri"/>
                          <a:cs typeface="Calibri"/>
                        </a:rPr>
                        <a:t>Conducteurs sous influence</a:t>
                      </a:r>
                      <a:endParaRPr sz="900" dirty="0">
                        <a:latin typeface="Calibri"/>
                        <a:cs typeface="Calibri"/>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0"/>
                        </a:spcBef>
                      </a:pPr>
                      <a:r>
                        <a:rPr lang="fr-FR" sz="900" dirty="0">
                          <a:solidFill>
                            <a:srgbClr val="17375E"/>
                          </a:solidFill>
                          <a:latin typeface="Calibri"/>
                          <a:cs typeface="Calibri"/>
                        </a:rPr>
                        <a:t>150</a:t>
                      </a:r>
                      <a:endParaRPr sz="900" dirty="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0"/>
                        </a:spcBef>
                      </a:pPr>
                      <a:r>
                        <a:rPr lang="fr-FR" sz="900" spc="-5" dirty="0">
                          <a:solidFill>
                            <a:srgbClr val="17375E"/>
                          </a:solidFill>
                          <a:latin typeface="Calibri"/>
                          <a:ea typeface="+mn-ea"/>
                          <a:cs typeface="Calibri"/>
                        </a:rPr>
                        <a:t>62</a:t>
                      </a:r>
                      <a:endParaRPr sz="900" spc="-5"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sp>
        <p:nvSpPr>
          <p:cNvPr id="11" name="object 11"/>
          <p:cNvSpPr txBox="1"/>
          <p:nvPr/>
        </p:nvSpPr>
        <p:spPr>
          <a:xfrm>
            <a:off x="533400" y="623060"/>
            <a:ext cx="108775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C000"/>
                </a:solidFill>
                <a:latin typeface="Calibri"/>
                <a:cs typeface="Calibri"/>
              </a:rPr>
              <a:t>Sécurité</a:t>
            </a:r>
            <a:r>
              <a:rPr sz="1200" b="1" spc="-65" dirty="0">
                <a:solidFill>
                  <a:srgbClr val="FFC000"/>
                </a:solidFill>
                <a:latin typeface="Calibri"/>
                <a:cs typeface="Calibri"/>
              </a:rPr>
              <a:t> </a:t>
            </a:r>
            <a:r>
              <a:rPr sz="1200" b="1" spc="-5" dirty="0">
                <a:solidFill>
                  <a:srgbClr val="FFC000"/>
                </a:solidFill>
                <a:latin typeface="Calibri"/>
                <a:cs typeface="Calibri"/>
              </a:rPr>
              <a:t>routière</a:t>
            </a:r>
            <a:endParaRPr sz="1200" dirty="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3089001432"/>
              </p:ext>
            </p:extLst>
          </p:nvPr>
        </p:nvGraphicFramePr>
        <p:xfrm>
          <a:off x="4934139" y="868807"/>
          <a:ext cx="3793405" cy="1767835"/>
        </p:xfrm>
        <a:graphic>
          <a:graphicData uri="http://schemas.openxmlformats.org/drawingml/2006/table">
            <a:tbl>
              <a:tblPr firstRow="1" bandRow="1">
                <a:tableStyleId>{2D5ABB26-0587-4C30-8999-92F81FD0307C}</a:tableStyleId>
              </a:tblPr>
              <a:tblGrid>
                <a:gridCol w="3228203">
                  <a:extLst>
                    <a:ext uri="{9D8B030D-6E8A-4147-A177-3AD203B41FA5}">
                      <a16:colId xmlns:a16="http://schemas.microsoft.com/office/drawing/2014/main" val="20000"/>
                    </a:ext>
                  </a:extLst>
                </a:gridCol>
                <a:gridCol w="565202">
                  <a:extLst>
                    <a:ext uri="{9D8B030D-6E8A-4147-A177-3AD203B41FA5}">
                      <a16:colId xmlns:a16="http://schemas.microsoft.com/office/drawing/2014/main" val="20002"/>
                    </a:ext>
                  </a:extLst>
                </a:gridCol>
              </a:tblGrid>
              <a:tr h="243839">
                <a:tc>
                  <a:txBody>
                    <a:bodyPr/>
                    <a:lstStyle/>
                    <a:p>
                      <a:pPr marL="1905" algn="ctr">
                        <a:lnSpc>
                          <a:spcPct val="100000"/>
                        </a:lnSpc>
                        <a:spcBef>
                          <a:spcPts val="295"/>
                        </a:spcBef>
                      </a:pPr>
                      <a:r>
                        <a:rPr sz="1000" b="1" spc="-5" dirty="0">
                          <a:solidFill>
                            <a:srgbClr val="FFFFFF"/>
                          </a:solidFill>
                          <a:latin typeface="Calibri"/>
                          <a:cs typeface="Calibri"/>
                        </a:rPr>
                        <a:t>Actions</a:t>
                      </a:r>
                      <a:endParaRPr sz="10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2540" algn="ctr">
                        <a:lnSpc>
                          <a:spcPct val="100000"/>
                        </a:lnSpc>
                        <a:spcBef>
                          <a:spcPts val="295"/>
                        </a:spcBef>
                      </a:pPr>
                      <a:r>
                        <a:rPr lang="fr-FR" sz="1000" b="1" spc="-5" dirty="0">
                          <a:solidFill>
                            <a:srgbClr val="FFFFFF"/>
                          </a:solidFill>
                          <a:latin typeface="Calibri"/>
                          <a:cs typeface="Calibri"/>
                        </a:rPr>
                        <a:t>2022</a:t>
                      </a:r>
                      <a:endParaRPr sz="1000" dirty="0">
                        <a:latin typeface="Calibri"/>
                        <a:cs typeface="Calibri"/>
                      </a:endParaRP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396239">
                <a:tc>
                  <a:txBody>
                    <a:bodyPr/>
                    <a:lstStyle/>
                    <a:p>
                      <a:pPr marL="92075" marR="428625">
                        <a:lnSpc>
                          <a:spcPct val="100000"/>
                        </a:lnSpc>
                        <a:spcBef>
                          <a:spcPts val="295"/>
                        </a:spcBef>
                      </a:pPr>
                      <a:r>
                        <a:rPr sz="1000" spc="-5" dirty="0">
                          <a:solidFill>
                            <a:srgbClr val="17375E"/>
                          </a:solidFill>
                          <a:latin typeface="Calibri"/>
                          <a:cs typeface="Calibri"/>
                        </a:rPr>
                        <a:t>Courriers </a:t>
                      </a:r>
                      <a:r>
                        <a:rPr sz="1000" dirty="0">
                          <a:solidFill>
                            <a:srgbClr val="17375E"/>
                          </a:solidFill>
                          <a:latin typeface="Calibri"/>
                          <a:cs typeface="Calibri"/>
                        </a:rPr>
                        <a:t>de </a:t>
                      </a:r>
                      <a:r>
                        <a:rPr sz="1000" spc="-5" dirty="0">
                          <a:solidFill>
                            <a:srgbClr val="17375E"/>
                          </a:solidFill>
                          <a:latin typeface="Calibri"/>
                          <a:cs typeface="Calibri"/>
                        </a:rPr>
                        <a:t>conseils préventifs aux </a:t>
                      </a:r>
                      <a:r>
                        <a:rPr sz="1000" dirty="0">
                          <a:solidFill>
                            <a:srgbClr val="17375E"/>
                          </a:solidFill>
                          <a:latin typeface="Calibri"/>
                          <a:cs typeface="Calibri"/>
                        </a:rPr>
                        <a:t>habitants  </a:t>
                      </a:r>
                      <a:r>
                        <a:rPr sz="1000" spc="-5" dirty="0">
                          <a:solidFill>
                            <a:srgbClr val="17375E"/>
                          </a:solidFill>
                          <a:latin typeface="Calibri"/>
                          <a:cs typeface="Calibri"/>
                        </a:rPr>
                        <a:t>victimes </a:t>
                      </a:r>
                      <a:r>
                        <a:rPr sz="1000" dirty="0">
                          <a:solidFill>
                            <a:srgbClr val="17375E"/>
                          </a:solidFill>
                          <a:latin typeface="Calibri"/>
                          <a:cs typeface="Calibri"/>
                        </a:rPr>
                        <a:t>de</a:t>
                      </a:r>
                      <a:r>
                        <a:rPr sz="1000" spc="10" dirty="0">
                          <a:solidFill>
                            <a:srgbClr val="17375E"/>
                          </a:solidFill>
                          <a:latin typeface="Calibri"/>
                          <a:cs typeface="Calibri"/>
                        </a:rPr>
                        <a:t> </a:t>
                      </a:r>
                      <a:r>
                        <a:rPr sz="1000" spc="-5" dirty="0">
                          <a:solidFill>
                            <a:srgbClr val="17375E"/>
                          </a:solidFill>
                          <a:latin typeface="Calibri"/>
                          <a:cs typeface="Calibri"/>
                        </a:rPr>
                        <a:t>vol</a:t>
                      </a:r>
                      <a:endParaRPr sz="1000" dirty="0">
                        <a:latin typeface="Calibri"/>
                        <a:cs typeface="Calibri"/>
                      </a:endParaRP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95"/>
                        </a:spcBef>
                      </a:pPr>
                      <a:r>
                        <a:rPr lang="fr-FR" sz="1000" spc="-10" dirty="0">
                          <a:solidFill>
                            <a:srgbClr val="17375E"/>
                          </a:solidFill>
                          <a:latin typeface="Calibri"/>
                          <a:ea typeface="+mn-ea"/>
                          <a:cs typeface="Calibri"/>
                        </a:rPr>
                        <a:t>665</a:t>
                      </a:r>
                      <a:endParaRPr sz="1000" spc="-10" dirty="0">
                        <a:solidFill>
                          <a:srgbClr val="17375E"/>
                        </a:solidFill>
                        <a:latin typeface="Calibri"/>
                        <a:ea typeface="+mn-ea"/>
                        <a:cs typeface="Calibri"/>
                      </a:endParaRP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1"/>
                  </a:ext>
                </a:extLst>
              </a:tr>
              <a:tr h="243839">
                <a:tc>
                  <a:txBody>
                    <a:bodyPr/>
                    <a:lstStyle/>
                    <a:p>
                      <a:pPr marL="92075">
                        <a:lnSpc>
                          <a:spcPct val="100000"/>
                        </a:lnSpc>
                        <a:spcBef>
                          <a:spcPts val="295"/>
                        </a:spcBef>
                      </a:pPr>
                      <a:r>
                        <a:rPr sz="1000" spc="-5" dirty="0">
                          <a:solidFill>
                            <a:srgbClr val="17375E"/>
                          </a:solidFill>
                          <a:latin typeface="Calibri"/>
                          <a:cs typeface="Calibri"/>
                        </a:rPr>
                        <a:t>Visites techno-préventives APRES</a:t>
                      </a:r>
                      <a:r>
                        <a:rPr sz="1000" spc="20" dirty="0">
                          <a:solidFill>
                            <a:srgbClr val="17375E"/>
                          </a:solidFill>
                          <a:latin typeface="Calibri"/>
                          <a:cs typeface="Calibri"/>
                        </a:rPr>
                        <a:t> </a:t>
                      </a:r>
                      <a:r>
                        <a:rPr sz="1000" spc="-5" dirty="0">
                          <a:solidFill>
                            <a:srgbClr val="17375E"/>
                          </a:solidFill>
                          <a:latin typeface="Calibri"/>
                          <a:cs typeface="Calibri"/>
                        </a:rPr>
                        <a:t>cambriolage</a:t>
                      </a:r>
                      <a:endParaRPr sz="1000" dirty="0">
                        <a:latin typeface="Calibri"/>
                        <a:cs typeface="Calibri"/>
                      </a:endParaRP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295"/>
                        </a:spcBef>
                      </a:pPr>
                      <a:r>
                        <a:rPr lang="fr-FR" sz="1000" spc="-10" dirty="0">
                          <a:solidFill>
                            <a:srgbClr val="17375E"/>
                          </a:solidFill>
                          <a:latin typeface="Calibri"/>
                          <a:ea typeface="+mn-ea"/>
                          <a:cs typeface="Calibri"/>
                        </a:rPr>
                        <a:t>77</a:t>
                      </a:r>
                      <a:endParaRPr sz="1000" spc="-10" dirty="0">
                        <a:solidFill>
                          <a:srgbClr val="17375E"/>
                        </a:solidFill>
                        <a:latin typeface="Calibri"/>
                        <a:ea typeface="+mn-ea"/>
                        <a:cs typeface="Calibri"/>
                      </a:endParaRP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243839">
                <a:tc>
                  <a:txBody>
                    <a:bodyPr/>
                    <a:lstStyle/>
                    <a:p>
                      <a:pPr marL="92075">
                        <a:lnSpc>
                          <a:spcPct val="100000"/>
                        </a:lnSpc>
                        <a:spcBef>
                          <a:spcPts val="300"/>
                        </a:spcBef>
                      </a:pPr>
                      <a:r>
                        <a:rPr sz="1000" spc="-5" dirty="0">
                          <a:solidFill>
                            <a:srgbClr val="17375E"/>
                          </a:solidFill>
                          <a:latin typeface="Calibri"/>
                          <a:cs typeface="Calibri"/>
                        </a:rPr>
                        <a:t>Visites sur demande </a:t>
                      </a:r>
                      <a:r>
                        <a:rPr sz="1000" dirty="0">
                          <a:solidFill>
                            <a:srgbClr val="17375E"/>
                          </a:solidFill>
                          <a:latin typeface="Calibri"/>
                          <a:cs typeface="Calibri"/>
                        </a:rPr>
                        <a:t>de l’habitant</a:t>
                      </a:r>
                      <a:endParaRPr sz="1000">
                        <a:latin typeface="Calibri"/>
                        <a:cs typeface="Calibri"/>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95"/>
                        </a:spcBef>
                      </a:pPr>
                      <a:r>
                        <a:rPr lang="fr-FR" sz="1000" spc="-10" dirty="0">
                          <a:solidFill>
                            <a:srgbClr val="17375E"/>
                          </a:solidFill>
                          <a:latin typeface="Calibri"/>
                          <a:ea typeface="+mn-ea"/>
                          <a:cs typeface="Calibri"/>
                        </a:rPr>
                        <a:t>71</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3"/>
                  </a:ext>
                </a:extLst>
              </a:tr>
              <a:tr h="243840">
                <a:tc>
                  <a:txBody>
                    <a:bodyPr/>
                    <a:lstStyle/>
                    <a:p>
                      <a:pPr marL="92075">
                        <a:lnSpc>
                          <a:spcPct val="100000"/>
                        </a:lnSpc>
                        <a:spcBef>
                          <a:spcPts val="300"/>
                        </a:spcBef>
                      </a:pPr>
                      <a:r>
                        <a:rPr sz="1000" spc="-5" dirty="0">
                          <a:solidFill>
                            <a:srgbClr val="17375E"/>
                          </a:solidFill>
                          <a:latin typeface="Calibri"/>
                          <a:cs typeface="Calibri"/>
                        </a:rPr>
                        <a:t>Séances d’informations</a:t>
                      </a:r>
                      <a:r>
                        <a:rPr sz="1000" spc="-10" dirty="0">
                          <a:solidFill>
                            <a:srgbClr val="17375E"/>
                          </a:solidFill>
                          <a:latin typeface="Calibri"/>
                          <a:cs typeface="Calibri"/>
                        </a:rPr>
                        <a:t> </a:t>
                      </a:r>
                      <a:r>
                        <a:rPr sz="1000" spc="-5" dirty="0">
                          <a:solidFill>
                            <a:srgbClr val="17375E"/>
                          </a:solidFill>
                          <a:latin typeface="Calibri"/>
                          <a:cs typeface="Calibri"/>
                        </a:rPr>
                        <a:t>préventives</a:t>
                      </a:r>
                      <a:endParaRPr sz="1000" dirty="0">
                        <a:latin typeface="Calibri"/>
                        <a:cs typeface="Calibri"/>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295"/>
                        </a:spcBef>
                      </a:pPr>
                      <a:r>
                        <a:rPr lang="fr-FR" sz="1000" spc="-10" dirty="0">
                          <a:solidFill>
                            <a:srgbClr val="17375E"/>
                          </a:solidFill>
                          <a:latin typeface="Calibri"/>
                          <a:ea typeface="+mn-ea"/>
                          <a:cs typeface="Calibri"/>
                        </a:rPr>
                        <a:t>19</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4"/>
                  </a:ext>
                </a:extLst>
              </a:tr>
              <a:tr h="396239">
                <a:tc>
                  <a:txBody>
                    <a:bodyPr/>
                    <a:lstStyle/>
                    <a:p>
                      <a:pPr marL="92075">
                        <a:lnSpc>
                          <a:spcPct val="100000"/>
                        </a:lnSpc>
                        <a:spcBef>
                          <a:spcPts val="300"/>
                        </a:spcBef>
                      </a:pPr>
                      <a:r>
                        <a:rPr sz="1000" spc="-5" dirty="0">
                          <a:solidFill>
                            <a:srgbClr val="17375E"/>
                          </a:solidFill>
                          <a:latin typeface="Calibri"/>
                          <a:cs typeface="Calibri"/>
                        </a:rPr>
                        <a:t>Surveillances </a:t>
                      </a:r>
                      <a:r>
                        <a:rPr sz="1000" dirty="0">
                          <a:solidFill>
                            <a:srgbClr val="17375E"/>
                          </a:solidFill>
                          <a:latin typeface="Calibri"/>
                          <a:cs typeface="Calibri"/>
                        </a:rPr>
                        <a:t>d’habitations durant une </a:t>
                      </a:r>
                      <a:r>
                        <a:rPr sz="1000" spc="-5" dirty="0">
                          <a:solidFill>
                            <a:srgbClr val="17375E"/>
                          </a:solidFill>
                          <a:latin typeface="Calibri"/>
                          <a:cs typeface="Calibri"/>
                        </a:rPr>
                        <a:t>absence</a:t>
                      </a:r>
                      <a:r>
                        <a:rPr sz="1000" spc="-35" dirty="0">
                          <a:solidFill>
                            <a:srgbClr val="17375E"/>
                          </a:solidFill>
                          <a:latin typeface="Calibri"/>
                          <a:cs typeface="Calibri"/>
                        </a:rPr>
                        <a:t> </a:t>
                      </a:r>
                      <a:r>
                        <a:rPr sz="1000" spc="-5" dirty="0">
                          <a:solidFill>
                            <a:srgbClr val="17375E"/>
                          </a:solidFill>
                          <a:latin typeface="Calibri"/>
                          <a:cs typeface="Calibri"/>
                        </a:rPr>
                        <a:t>(sur</a:t>
                      </a:r>
                      <a:endParaRPr sz="1000" dirty="0">
                        <a:latin typeface="Calibri"/>
                        <a:cs typeface="Calibri"/>
                      </a:endParaRPr>
                    </a:p>
                    <a:p>
                      <a:pPr marL="92075">
                        <a:lnSpc>
                          <a:spcPct val="100000"/>
                        </a:lnSpc>
                      </a:pPr>
                      <a:r>
                        <a:rPr sz="1000" spc="-5" dirty="0">
                          <a:solidFill>
                            <a:srgbClr val="17375E"/>
                          </a:solidFill>
                          <a:latin typeface="Calibri"/>
                          <a:cs typeface="Calibri"/>
                        </a:rPr>
                        <a:t>demande)</a:t>
                      </a:r>
                      <a:endParaRPr sz="1000" dirty="0">
                        <a:latin typeface="Calibri"/>
                        <a:cs typeface="Calibri"/>
                      </a:endParaRPr>
                    </a:p>
                  </a:txBody>
                  <a:tcPr marL="0" marR="0" marT="3810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300"/>
                        </a:spcBef>
                      </a:pPr>
                      <a:r>
                        <a:rPr lang="fr-FR" sz="1000" spc="-10" dirty="0">
                          <a:solidFill>
                            <a:srgbClr val="17375E"/>
                          </a:solidFill>
                          <a:latin typeface="Calibri"/>
                          <a:ea typeface="+mn-ea"/>
                          <a:cs typeface="Calibri"/>
                        </a:rPr>
                        <a:t>591</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extLst>
                  <a:ext uri="{0D108BD9-81ED-4DB2-BD59-A6C34878D82A}">
                    <a16:rowId xmlns:a16="http://schemas.microsoft.com/office/drawing/2014/main" val="10005"/>
                  </a:ext>
                </a:extLst>
              </a:tr>
            </a:tbl>
          </a:graphicData>
        </a:graphic>
      </p:graphicFrame>
      <p:sp>
        <p:nvSpPr>
          <p:cNvPr id="13" name="object 13"/>
          <p:cNvSpPr txBox="1"/>
          <p:nvPr/>
        </p:nvSpPr>
        <p:spPr>
          <a:xfrm>
            <a:off x="4953000" y="5278121"/>
            <a:ext cx="1551305"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C000"/>
                </a:solidFill>
                <a:latin typeface="Calibri"/>
                <a:cs typeface="Calibri"/>
              </a:rPr>
              <a:t>Caméras </a:t>
            </a:r>
            <a:r>
              <a:rPr sz="1200" b="1" dirty="0">
                <a:solidFill>
                  <a:srgbClr val="FFC000"/>
                </a:solidFill>
                <a:latin typeface="Calibri"/>
                <a:cs typeface="Calibri"/>
              </a:rPr>
              <a:t>de</a:t>
            </a:r>
            <a:r>
              <a:rPr sz="1200" b="1" spc="-40" dirty="0">
                <a:solidFill>
                  <a:srgbClr val="FFC000"/>
                </a:solidFill>
                <a:latin typeface="Calibri"/>
                <a:cs typeface="Calibri"/>
              </a:rPr>
              <a:t> </a:t>
            </a:r>
            <a:r>
              <a:rPr sz="1200" b="1" spc="-5" dirty="0">
                <a:solidFill>
                  <a:srgbClr val="FFC000"/>
                </a:solidFill>
                <a:latin typeface="Calibri"/>
                <a:cs typeface="Calibri"/>
              </a:rPr>
              <a:t>surveillance</a:t>
            </a:r>
            <a:endParaRPr sz="1200" dirty="0">
              <a:latin typeface="Calibri"/>
              <a:cs typeface="Calibri"/>
            </a:endParaRPr>
          </a:p>
        </p:txBody>
      </p:sp>
      <p:graphicFrame>
        <p:nvGraphicFramePr>
          <p:cNvPr id="14" name="object 14"/>
          <p:cNvGraphicFramePr>
            <a:graphicFrameLocks noGrp="1"/>
          </p:cNvGraphicFramePr>
          <p:nvPr>
            <p:extLst>
              <p:ext uri="{D42A27DB-BD31-4B8C-83A1-F6EECF244321}">
                <p14:modId xmlns:p14="http://schemas.microsoft.com/office/powerpoint/2010/main" val="646167979"/>
              </p:ext>
            </p:extLst>
          </p:nvPr>
        </p:nvGraphicFramePr>
        <p:xfrm>
          <a:off x="4934139" y="5517377"/>
          <a:ext cx="1428789" cy="1035823"/>
        </p:xfrm>
        <a:graphic>
          <a:graphicData uri="http://schemas.openxmlformats.org/drawingml/2006/table">
            <a:tbl>
              <a:tblPr firstRow="1" bandRow="1">
                <a:tableStyleId>{2D5ABB26-0587-4C30-8999-92F81FD0307C}</a:tableStyleId>
              </a:tblPr>
              <a:tblGrid>
                <a:gridCol w="937918">
                  <a:extLst>
                    <a:ext uri="{9D8B030D-6E8A-4147-A177-3AD203B41FA5}">
                      <a16:colId xmlns:a16="http://schemas.microsoft.com/office/drawing/2014/main" val="20000"/>
                    </a:ext>
                  </a:extLst>
                </a:gridCol>
                <a:gridCol w="490871">
                  <a:extLst>
                    <a:ext uri="{9D8B030D-6E8A-4147-A177-3AD203B41FA5}">
                      <a16:colId xmlns:a16="http://schemas.microsoft.com/office/drawing/2014/main" val="20002"/>
                    </a:ext>
                  </a:extLst>
                </a:gridCol>
              </a:tblGrid>
              <a:tr h="304304">
                <a:tc>
                  <a:txBody>
                    <a:bodyPr/>
                    <a:lstStyle/>
                    <a:p>
                      <a:pPr>
                        <a:lnSpc>
                          <a:spcPct val="100000"/>
                        </a:lnSpc>
                      </a:pPr>
                      <a:endParaRPr sz="9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300"/>
                        </a:spcBef>
                      </a:pPr>
                      <a:r>
                        <a:rPr sz="1050" b="1" dirty="0">
                          <a:solidFill>
                            <a:srgbClr val="FFFFFF"/>
                          </a:solidFill>
                          <a:latin typeface="Calibri"/>
                          <a:cs typeface="Calibri"/>
                        </a:rPr>
                        <a:t>202</a:t>
                      </a:r>
                      <a:r>
                        <a:rPr lang="fr-FR" sz="1050" b="1" dirty="0">
                          <a:solidFill>
                            <a:srgbClr val="FFFFFF"/>
                          </a:solidFill>
                          <a:latin typeface="Calibri"/>
                          <a:cs typeface="Calibri"/>
                        </a:rPr>
                        <a:t>2</a:t>
                      </a:r>
                      <a:endParaRPr sz="1050" dirty="0">
                        <a:latin typeface="Calibri"/>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365759">
                <a:tc>
                  <a:txBody>
                    <a:bodyPr/>
                    <a:lstStyle/>
                    <a:p>
                      <a:pPr marL="92075">
                        <a:lnSpc>
                          <a:spcPct val="100000"/>
                        </a:lnSpc>
                        <a:spcBef>
                          <a:spcPts val="310"/>
                        </a:spcBef>
                      </a:pPr>
                      <a:r>
                        <a:rPr sz="900" spc="-5" dirty="0">
                          <a:solidFill>
                            <a:srgbClr val="17375E"/>
                          </a:solidFill>
                          <a:latin typeface="Calibri"/>
                          <a:cs typeface="Calibri"/>
                        </a:rPr>
                        <a:t>Demandes</a:t>
                      </a:r>
                      <a:endParaRPr sz="900" dirty="0">
                        <a:latin typeface="Calibri"/>
                        <a:cs typeface="Calibri"/>
                      </a:endParaRPr>
                    </a:p>
                    <a:p>
                      <a:pPr marL="92075">
                        <a:lnSpc>
                          <a:spcPct val="100000"/>
                        </a:lnSpc>
                      </a:pPr>
                      <a:r>
                        <a:rPr sz="900" spc="-5" dirty="0">
                          <a:solidFill>
                            <a:srgbClr val="17375E"/>
                          </a:solidFill>
                          <a:latin typeface="Calibri"/>
                          <a:cs typeface="Calibri"/>
                        </a:rPr>
                        <a:t>d’images</a:t>
                      </a:r>
                      <a:endParaRPr sz="900" dirty="0">
                        <a:latin typeface="Calibri"/>
                        <a:cs typeface="Calibri"/>
                      </a:endParaRP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05"/>
                        </a:spcBef>
                      </a:pPr>
                      <a:r>
                        <a:rPr lang="fr-FR" sz="1000" spc="-10" dirty="0">
                          <a:solidFill>
                            <a:srgbClr val="17375E"/>
                          </a:solidFill>
                          <a:latin typeface="Calibri"/>
                          <a:ea typeface="+mn-ea"/>
                          <a:cs typeface="Calibri"/>
                        </a:rPr>
                        <a:t>798</a:t>
                      </a:r>
                      <a:endParaRP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1"/>
                  </a:ext>
                </a:extLst>
              </a:tr>
              <a:tr h="365760">
                <a:tc>
                  <a:txBody>
                    <a:bodyPr/>
                    <a:lstStyle/>
                    <a:p>
                      <a:pPr marL="92075">
                        <a:lnSpc>
                          <a:spcPct val="100000"/>
                        </a:lnSpc>
                        <a:spcBef>
                          <a:spcPts val="310"/>
                        </a:spcBef>
                      </a:pPr>
                      <a:r>
                        <a:rPr sz="900" spc="-5" dirty="0">
                          <a:solidFill>
                            <a:srgbClr val="17375E"/>
                          </a:solidFill>
                          <a:latin typeface="Calibri"/>
                          <a:cs typeface="Calibri"/>
                        </a:rPr>
                        <a:t>Images</a:t>
                      </a:r>
                      <a:endParaRPr sz="900" dirty="0">
                        <a:latin typeface="Calibri"/>
                        <a:cs typeface="Calibri"/>
                      </a:endParaRPr>
                    </a:p>
                    <a:p>
                      <a:pPr marL="92075">
                        <a:lnSpc>
                          <a:spcPct val="100000"/>
                        </a:lnSpc>
                      </a:pPr>
                      <a:r>
                        <a:rPr sz="900" spc="-5" dirty="0">
                          <a:solidFill>
                            <a:srgbClr val="17375E"/>
                          </a:solidFill>
                          <a:latin typeface="Calibri"/>
                          <a:cs typeface="Calibri"/>
                        </a:rPr>
                        <a:t>exploit</a:t>
                      </a:r>
                      <a:r>
                        <a:rPr lang="fr-FR" sz="900" spc="-5" dirty="0">
                          <a:solidFill>
                            <a:srgbClr val="17375E"/>
                          </a:solidFill>
                          <a:latin typeface="Calibri"/>
                          <a:cs typeface="Calibri"/>
                        </a:rPr>
                        <a:t>ables</a:t>
                      </a:r>
                      <a:endParaRPr sz="900" dirty="0">
                        <a:latin typeface="Calibri"/>
                        <a:cs typeface="Calibri"/>
                      </a:endParaRP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305"/>
                        </a:spcBef>
                      </a:pPr>
                      <a:r>
                        <a:rPr lang="fr-FR" sz="1000" spc="-10" dirty="0">
                          <a:solidFill>
                            <a:srgbClr val="17375E"/>
                          </a:solidFill>
                          <a:latin typeface="Calibri"/>
                          <a:ea typeface="+mn-ea"/>
                          <a:cs typeface="Calibri"/>
                        </a:rPr>
                        <a:t>322</a:t>
                      </a:r>
                      <a:endParaRP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extLst>
                  <a:ext uri="{0D108BD9-81ED-4DB2-BD59-A6C34878D82A}">
                    <a16:rowId xmlns:a16="http://schemas.microsoft.com/office/drawing/2014/main" val="10002"/>
                  </a:ext>
                </a:extLst>
              </a:tr>
            </a:tbl>
          </a:graphicData>
        </a:graphic>
      </p:graphicFrame>
      <p:sp>
        <p:nvSpPr>
          <p:cNvPr id="15" name="object 15"/>
          <p:cNvSpPr txBox="1"/>
          <p:nvPr/>
        </p:nvSpPr>
        <p:spPr>
          <a:xfrm>
            <a:off x="6934200" y="5495321"/>
            <a:ext cx="1657718" cy="981679"/>
          </a:xfrm>
          <a:prstGeom prst="rect">
            <a:avLst/>
          </a:prstGeom>
        </p:spPr>
        <p:txBody>
          <a:bodyPr vert="horz" wrap="square" lIns="0" tIns="12065" rIns="0" bIns="0" rtlCol="0">
            <a:spAutoFit/>
          </a:bodyPr>
          <a:lstStyle/>
          <a:p>
            <a:pPr marL="12700" marR="5080" algn="just">
              <a:lnSpc>
                <a:spcPct val="100000"/>
              </a:lnSpc>
              <a:spcBef>
                <a:spcPts val="95"/>
              </a:spcBef>
            </a:pPr>
            <a:r>
              <a:rPr sz="900" spc="-5" dirty="0">
                <a:solidFill>
                  <a:srgbClr val="FFFFFF"/>
                </a:solidFill>
                <a:latin typeface="Calibri"/>
                <a:cs typeface="Calibri"/>
              </a:rPr>
              <a:t>Le territoire de la zone </a:t>
            </a:r>
            <a:r>
              <a:rPr sz="900" dirty="0">
                <a:solidFill>
                  <a:srgbClr val="FFFFFF"/>
                </a:solidFill>
                <a:latin typeface="Calibri"/>
                <a:cs typeface="Calibri"/>
              </a:rPr>
              <a:t>c</a:t>
            </a:r>
            <a:r>
              <a:rPr lang="fr-BE" sz="900" dirty="0">
                <a:solidFill>
                  <a:srgbClr val="FFFFFF"/>
                </a:solidFill>
                <a:latin typeface="Calibri"/>
                <a:cs typeface="Calibri"/>
              </a:rPr>
              <a:t>o</a:t>
            </a:r>
            <a:r>
              <a:rPr sz="900" dirty="0" err="1">
                <a:solidFill>
                  <a:srgbClr val="FFFFFF"/>
                </a:solidFill>
                <a:latin typeface="Calibri"/>
                <a:cs typeface="Calibri"/>
              </a:rPr>
              <a:t>mpte</a:t>
            </a:r>
            <a:r>
              <a:rPr sz="900" dirty="0">
                <a:solidFill>
                  <a:srgbClr val="FFFFFF"/>
                </a:solidFill>
                <a:latin typeface="Calibri"/>
                <a:cs typeface="Calibri"/>
              </a:rPr>
              <a:t> </a:t>
            </a:r>
            <a:r>
              <a:rPr lang="fr-FR" sz="900" dirty="0">
                <a:solidFill>
                  <a:srgbClr val="FFFFFF"/>
                </a:solidFill>
                <a:latin typeface="Calibri"/>
                <a:cs typeface="Calibri"/>
              </a:rPr>
              <a:t>117</a:t>
            </a:r>
            <a:r>
              <a:rPr sz="900" dirty="0">
                <a:solidFill>
                  <a:srgbClr val="FFFFFF"/>
                </a:solidFill>
                <a:latin typeface="Calibri"/>
                <a:cs typeface="Calibri"/>
              </a:rPr>
              <a:t>  </a:t>
            </a:r>
            <a:r>
              <a:rPr sz="900" spc="-5" dirty="0">
                <a:solidFill>
                  <a:srgbClr val="FFFFFF"/>
                </a:solidFill>
                <a:latin typeface="Calibri"/>
                <a:cs typeface="Calibri"/>
              </a:rPr>
              <a:t>caméras </a:t>
            </a:r>
            <a:r>
              <a:rPr sz="900" spc="5" dirty="0">
                <a:solidFill>
                  <a:srgbClr val="FFFFFF"/>
                </a:solidFill>
                <a:latin typeface="Calibri"/>
                <a:cs typeface="Calibri"/>
              </a:rPr>
              <a:t>de </a:t>
            </a:r>
            <a:r>
              <a:rPr sz="900" spc="-5" dirty="0">
                <a:solidFill>
                  <a:srgbClr val="FFFFFF"/>
                </a:solidFill>
                <a:latin typeface="Calibri"/>
                <a:cs typeface="Calibri"/>
              </a:rPr>
              <a:t>surveillance, un  investissement conséquent qui  engrange des résultats importants.  </a:t>
            </a:r>
            <a:r>
              <a:rPr sz="900" spc="-10" dirty="0">
                <a:solidFill>
                  <a:srgbClr val="FFFFFF"/>
                </a:solidFill>
                <a:latin typeface="Calibri"/>
                <a:cs typeface="Calibri"/>
              </a:rPr>
              <a:t>Les </a:t>
            </a:r>
            <a:r>
              <a:rPr sz="900" spc="-5" dirty="0">
                <a:solidFill>
                  <a:srgbClr val="FFFFFF"/>
                </a:solidFill>
                <a:latin typeface="Calibri"/>
                <a:cs typeface="Calibri"/>
              </a:rPr>
              <a:t>caméras sont devenues des  outils incontournables en matière  de stratégie</a:t>
            </a:r>
            <a:r>
              <a:rPr sz="900" spc="15" dirty="0">
                <a:solidFill>
                  <a:srgbClr val="FFFFFF"/>
                </a:solidFill>
                <a:latin typeface="Calibri"/>
                <a:cs typeface="Calibri"/>
              </a:rPr>
              <a:t> </a:t>
            </a:r>
            <a:r>
              <a:rPr sz="900" spc="-5" dirty="0">
                <a:solidFill>
                  <a:srgbClr val="FFFFFF"/>
                </a:solidFill>
                <a:latin typeface="Calibri"/>
                <a:cs typeface="Calibri"/>
              </a:rPr>
              <a:t>opérationnelle.</a:t>
            </a:r>
            <a:endParaRPr sz="900" dirty="0">
              <a:latin typeface="Calibri"/>
              <a:cs typeface="Calibri"/>
            </a:endParaRPr>
          </a:p>
        </p:txBody>
      </p:sp>
      <p:graphicFrame>
        <p:nvGraphicFramePr>
          <p:cNvPr id="17" name="object 17"/>
          <p:cNvGraphicFramePr>
            <a:graphicFrameLocks noGrp="1"/>
          </p:cNvGraphicFramePr>
          <p:nvPr>
            <p:extLst>
              <p:ext uri="{D42A27DB-BD31-4B8C-83A1-F6EECF244321}">
                <p14:modId xmlns:p14="http://schemas.microsoft.com/office/powerpoint/2010/main" val="2527790512"/>
              </p:ext>
            </p:extLst>
          </p:nvPr>
        </p:nvGraphicFramePr>
        <p:xfrm>
          <a:off x="4953000" y="3007232"/>
          <a:ext cx="3774543" cy="2190878"/>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1150403">
                  <a:extLst>
                    <a:ext uri="{9D8B030D-6E8A-4147-A177-3AD203B41FA5}">
                      <a16:colId xmlns:a16="http://schemas.microsoft.com/office/drawing/2014/main" val="931367253"/>
                    </a:ext>
                  </a:extLst>
                </a:gridCol>
                <a:gridCol w="1176340">
                  <a:extLst>
                    <a:ext uri="{9D8B030D-6E8A-4147-A177-3AD203B41FA5}">
                      <a16:colId xmlns:a16="http://schemas.microsoft.com/office/drawing/2014/main" val="2107226712"/>
                    </a:ext>
                  </a:extLst>
                </a:gridCol>
              </a:tblGrid>
              <a:tr h="216831">
                <a:tc gridSpan="3">
                  <a:txBody>
                    <a:bodyPr/>
                    <a:lstStyle/>
                    <a:p>
                      <a:pPr marL="92075">
                        <a:lnSpc>
                          <a:spcPct val="100000"/>
                        </a:lnSpc>
                        <a:spcBef>
                          <a:spcPts val="309"/>
                        </a:spcBef>
                      </a:pPr>
                      <a:r>
                        <a:rPr lang="fr-FR" sz="900" b="1" i="0" spc="-5" dirty="0">
                          <a:solidFill>
                            <a:srgbClr val="FFFFFF"/>
                          </a:solidFill>
                          <a:latin typeface="Calibri"/>
                          <a:cs typeface="Calibri"/>
                        </a:rPr>
                        <a:t>    2</a:t>
                      </a:r>
                      <a:r>
                        <a:rPr sz="900" b="1" i="0" spc="-5" dirty="0">
                          <a:solidFill>
                            <a:srgbClr val="FFFFFF"/>
                          </a:solidFill>
                          <a:latin typeface="Calibri"/>
                          <a:cs typeface="Calibri"/>
                        </a:rPr>
                        <a:t>0</a:t>
                      </a:r>
                      <a:r>
                        <a:rPr lang="fr-FR" sz="900" b="1" i="0" spc="-5" dirty="0">
                          <a:solidFill>
                            <a:srgbClr val="FFFFFF"/>
                          </a:solidFill>
                          <a:latin typeface="Calibri"/>
                          <a:cs typeface="Calibri"/>
                        </a:rPr>
                        <a:t>2</a:t>
                      </a:r>
                      <a:r>
                        <a:rPr sz="900" b="1" i="0" spc="-5" dirty="0">
                          <a:solidFill>
                            <a:srgbClr val="FFFFFF"/>
                          </a:solidFill>
                          <a:latin typeface="Calibri"/>
                          <a:cs typeface="Calibri"/>
                        </a:rPr>
                        <a:t>2</a:t>
                      </a:r>
                      <a:endParaRPr sz="900" i="1" dirty="0">
                        <a:latin typeface="Calibri"/>
                        <a:cs typeface="Calibri"/>
                      </a:endParaRPr>
                    </a:p>
                  </a:txBody>
                  <a:tcPr marL="0" marR="0" marT="39369"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C"/>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4"/>
                  </a:ext>
                </a:extLst>
              </a:tr>
              <a:tr h="380085">
                <a:tc>
                  <a:txBody>
                    <a:bodyPr/>
                    <a:lstStyle/>
                    <a:p>
                      <a:pPr marL="91440">
                        <a:lnSpc>
                          <a:spcPct val="100000"/>
                        </a:lnSpc>
                        <a:spcBef>
                          <a:spcPts val="305"/>
                        </a:spcBef>
                      </a:pPr>
                      <a:r>
                        <a:rPr sz="1000" spc="-10" dirty="0">
                          <a:solidFill>
                            <a:srgbClr val="17375E"/>
                          </a:solidFill>
                          <a:latin typeface="Calibri"/>
                          <a:ea typeface="+mn-ea"/>
                          <a:cs typeface="Calibri"/>
                        </a:rPr>
                        <a:t>Fraudes</a:t>
                      </a:r>
                    </a:p>
                  </a:txBody>
                  <a:tcPr marL="0" marR="0" marT="39370" marB="0">
                    <a:lnL w="12700">
                      <a:solidFill>
                        <a:srgbClr val="FFFFFF"/>
                      </a:solidFill>
                      <a:prstDash val="solid"/>
                    </a:lnL>
                    <a:lnR w="12700">
                      <a:solidFill>
                        <a:srgbClr val="FFFFFF"/>
                      </a:solidFill>
                      <a:prstDash val="solid"/>
                    </a:lnR>
                    <a:lnT w="38100" cap="flat" cmpd="sng" algn="ctr">
                      <a:solidFill>
                        <a:schemeClr val="bg1"/>
                      </a:solidFill>
                      <a:prstDash val="solid"/>
                      <a:round/>
                      <a:headEnd type="none" w="med" len="med"/>
                      <a:tailEnd type="none" w="med" len="med"/>
                    </a:lnT>
                    <a:lnB w="12700">
                      <a:solidFill>
                        <a:srgbClr val="FFFFFF"/>
                      </a:solidFill>
                      <a:prstDash val="solid"/>
                    </a:lnB>
                    <a:solidFill>
                      <a:srgbClr val="D0D7E8"/>
                    </a:solidFill>
                  </a:tcPr>
                </a:tc>
                <a:tc>
                  <a:txBody>
                    <a:bodyPr/>
                    <a:lstStyle/>
                    <a:p>
                      <a:pPr marL="91440" algn="ctr" defTabSz="914400" rtl="0" eaLnBrk="1" latinLnBrk="0" hangingPunct="1">
                        <a:lnSpc>
                          <a:spcPct val="100000"/>
                        </a:lnSpc>
                        <a:spcBef>
                          <a:spcPts val="305"/>
                        </a:spcBef>
                        <a:buClr>
                          <a:schemeClr val="tx2">
                            <a:lumMod val="40000"/>
                            <a:lumOff val="60000"/>
                          </a:schemeClr>
                        </a:buClr>
                        <a:defRPr/>
                      </a:pPr>
                      <a:r>
                        <a:rPr lang="nl-BE" sz="1000" spc="-10" dirty="0">
                          <a:solidFill>
                            <a:srgbClr val="17375E"/>
                          </a:solidFill>
                          <a:latin typeface="Calibri"/>
                          <a:ea typeface="+mn-ea"/>
                          <a:cs typeface="Calibri"/>
                        </a:rPr>
                        <a:t>68 </a:t>
                      </a:r>
                      <a:r>
                        <a:rPr lang="nl-BE" sz="1000" spc="-10" dirty="0" err="1">
                          <a:solidFill>
                            <a:srgbClr val="17375E"/>
                          </a:solidFill>
                          <a:latin typeface="Calibri"/>
                          <a:ea typeface="+mn-ea"/>
                          <a:cs typeface="Calibri"/>
                        </a:rPr>
                        <a:t>faits</a:t>
                      </a:r>
                      <a:r>
                        <a:rPr lang="nl-BE" sz="1000" spc="-10" dirty="0">
                          <a:solidFill>
                            <a:srgbClr val="17375E"/>
                          </a:solidFill>
                          <a:latin typeface="Calibri"/>
                          <a:ea typeface="+mn-ea"/>
                          <a:cs typeface="Calibri"/>
                        </a:rPr>
                        <a:t> </a:t>
                      </a:r>
                      <a:r>
                        <a:rPr lang="nl-BE" sz="1000" spc="-10" dirty="0" err="1">
                          <a:solidFill>
                            <a:srgbClr val="17375E"/>
                          </a:solidFill>
                          <a:latin typeface="Calibri"/>
                          <a:ea typeface="+mn-ea"/>
                          <a:cs typeface="Calibri"/>
                        </a:rPr>
                        <a:t>élucidés</a:t>
                      </a:r>
                      <a:endParaRPr lang="nl-BE" sz="1000" spc="-10" dirty="0">
                        <a:solidFill>
                          <a:srgbClr val="17375E"/>
                        </a:solidFill>
                        <a:latin typeface="Calibri"/>
                        <a:ea typeface="+mn-ea"/>
                        <a:cs typeface="Calibri"/>
                      </a:endParaRPr>
                    </a:p>
                  </a:txBody>
                  <a:tcPr marL="0" marR="0" marT="38100" marB="0">
                    <a:lnL w="12700">
                      <a:solidFill>
                        <a:srgbClr val="FFFFFF"/>
                      </a:solidFill>
                      <a:prstDash val="solid"/>
                    </a:lnL>
                    <a:lnR w="12700">
                      <a:solidFill>
                        <a:srgbClr val="FFFFFF"/>
                      </a:solidFill>
                      <a:prstDash val="solid"/>
                    </a:lnR>
                    <a:lnT w="38100" cap="flat" cmpd="sng" algn="ctr">
                      <a:solidFill>
                        <a:schemeClr val="bg1"/>
                      </a:solidFill>
                      <a:prstDash val="solid"/>
                      <a:round/>
                      <a:headEnd type="none" w="med" len="med"/>
                      <a:tailEnd type="none" w="med" len="med"/>
                    </a:lnT>
                    <a:lnB w="12700">
                      <a:solidFill>
                        <a:srgbClr val="FFFFFF"/>
                      </a:solidFill>
                      <a:prstDash val="solid"/>
                    </a:lnB>
                    <a:solidFill>
                      <a:srgbClr val="D0D7E8"/>
                    </a:solidFill>
                  </a:tcPr>
                </a:tc>
                <a:tc>
                  <a:txBody>
                    <a:bodyPr/>
                    <a:lstStyle/>
                    <a:p>
                      <a:pPr marL="91440" algn="ctr" defTabSz="914400" rtl="0" eaLnBrk="1" latinLnBrk="0" hangingPunct="1">
                        <a:lnSpc>
                          <a:spcPct val="100000"/>
                        </a:lnSpc>
                        <a:spcBef>
                          <a:spcPts val="305"/>
                        </a:spcBef>
                        <a:buClr>
                          <a:schemeClr val="tx2">
                            <a:lumMod val="40000"/>
                            <a:lumOff val="60000"/>
                          </a:schemeClr>
                        </a:buClr>
                        <a:defRPr/>
                      </a:pPr>
                      <a:r>
                        <a:rPr lang="nl-BE" sz="1000" spc="-10" dirty="0">
                          <a:solidFill>
                            <a:srgbClr val="17375E"/>
                          </a:solidFill>
                          <a:latin typeface="Calibri"/>
                          <a:ea typeface="+mn-ea"/>
                          <a:cs typeface="Calibri"/>
                        </a:rPr>
                        <a:t>12 auteurs </a:t>
                      </a:r>
                      <a:r>
                        <a:rPr lang="nl-BE" sz="1000" spc="-10" dirty="0" err="1">
                          <a:solidFill>
                            <a:srgbClr val="17375E"/>
                          </a:solidFill>
                          <a:latin typeface="Calibri"/>
                          <a:ea typeface="+mn-ea"/>
                          <a:cs typeface="Calibri"/>
                        </a:rPr>
                        <a:t>arrêtés</a:t>
                      </a:r>
                      <a:endParaRPr lang="nl-BE"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10005"/>
                  </a:ext>
                </a:extLst>
              </a:tr>
              <a:tr h="411592">
                <a:tc>
                  <a:txBody>
                    <a:bodyPr/>
                    <a:lstStyle/>
                    <a:p>
                      <a:pPr marL="91440">
                        <a:lnSpc>
                          <a:spcPct val="100000"/>
                        </a:lnSpc>
                        <a:spcBef>
                          <a:spcPts val="305"/>
                        </a:spcBef>
                      </a:pPr>
                      <a:r>
                        <a:rPr lang="fr-BE" sz="1000" spc="-10" dirty="0">
                          <a:solidFill>
                            <a:srgbClr val="17375E"/>
                          </a:solidFill>
                          <a:latin typeface="Calibri"/>
                          <a:ea typeface="+mn-ea"/>
                          <a:cs typeface="Calibri"/>
                        </a:rPr>
                        <a:t>Criminalité contre les biens/personnes</a:t>
                      </a:r>
                      <a:endParaRPr sz="1000" spc="-10" dirty="0">
                        <a:solidFill>
                          <a:srgbClr val="17375E"/>
                        </a:solidFill>
                        <a:latin typeface="Calibri"/>
                        <a:ea typeface="+mn-ea"/>
                        <a:cs typeface="Calibri"/>
                      </a:endParaRP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91440" marR="0" lvl="0" indent="0" algn="ctr"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r>
                        <a:rPr lang="fr-FR" sz="1000" spc="-10" dirty="0">
                          <a:solidFill>
                            <a:srgbClr val="17375E"/>
                          </a:solidFill>
                          <a:latin typeface="Calibri"/>
                          <a:ea typeface="+mn-ea"/>
                          <a:cs typeface="Calibri"/>
                        </a:rPr>
                        <a:t>121 faits élucidés </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91440" marR="0" lvl="0" indent="0" algn="ctr"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r>
                        <a:rPr lang="fr-FR" sz="1000" spc="-10" dirty="0">
                          <a:solidFill>
                            <a:srgbClr val="17375E"/>
                          </a:solidFill>
                          <a:latin typeface="Calibri"/>
                          <a:ea typeface="+mn-ea"/>
                          <a:cs typeface="Calibri"/>
                        </a:rPr>
                        <a:t>88 personnes arrêtées </a:t>
                      </a: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6"/>
                  </a:ext>
                </a:extLst>
              </a:tr>
              <a:tr h="304800">
                <a:tc>
                  <a:txBody>
                    <a:bodyPr/>
                    <a:lstStyle/>
                    <a:p>
                      <a:pPr marL="91440">
                        <a:lnSpc>
                          <a:spcPct val="100000"/>
                        </a:lnSpc>
                        <a:spcBef>
                          <a:spcPts val="305"/>
                        </a:spcBef>
                      </a:pPr>
                      <a:r>
                        <a:rPr lang="fr-FR" sz="1000" spc="-10" dirty="0">
                          <a:solidFill>
                            <a:srgbClr val="17375E"/>
                          </a:solidFill>
                          <a:latin typeface="Calibri"/>
                          <a:ea typeface="+mn-ea"/>
                          <a:cs typeface="Calibri"/>
                        </a:rPr>
                        <a:t>Famille- Jeunesse</a:t>
                      </a:r>
                      <a:endParaRPr sz="1000" spc="-10" dirty="0">
                        <a:solidFill>
                          <a:srgbClr val="17375E"/>
                        </a:solidFill>
                        <a:latin typeface="Calibri"/>
                        <a:ea typeface="+mn-ea"/>
                        <a:cs typeface="Calibri"/>
                      </a:endParaRP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0D7E8"/>
                    </a:solidFill>
                  </a:tcPr>
                </a:tc>
                <a:tc>
                  <a:txBody>
                    <a:bodyPr/>
                    <a:lstStyle/>
                    <a:p>
                      <a:pPr marL="91440" marR="0" lvl="0" indent="0" algn="ctr" defTabSz="914400" eaLnBrk="1" fontAlgn="auto" latinLnBrk="0" hangingPunct="1">
                        <a:lnSpc>
                          <a:spcPct val="100000"/>
                        </a:lnSpc>
                        <a:spcBef>
                          <a:spcPts val="305"/>
                        </a:spcBef>
                        <a:spcAft>
                          <a:spcPts val="0"/>
                        </a:spcAft>
                        <a:buClrTx/>
                        <a:buSzTx/>
                        <a:buFontTx/>
                        <a:buNone/>
                        <a:tabLst/>
                        <a:defRPr/>
                      </a:pPr>
                      <a:r>
                        <a:rPr lang="fr-FR" sz="1000" spc="-10" dirty="0">
                          <a:solidFill>
                            <a:srgbClr val="17375E"/>
                          </a:solidFill>
                          <a:latin typeface="Calibri"/>
                          <a:ea typeface="+mn-ea"/>
                          <a:cs typeface="Calibri"/>
                        </a:rPr>
                        <a:t>435 PV initiaux</a:t>
                      </a:r>
                      <a:endParaRPr lang="fr-BE" sz="1000" spc="-10" dirty="0">
                        <a:solidFill>
                          <a:srgbClr val="17375E"/>
                        </a:solidFill>
                        <a:latin typeface="Calibri"/>
                        <a:ea typeface="+mn-ea"/>
                        <a:cs typeface="Calibri"/>
                      </a:endParaRPr>
                    </a:p>
                    <a:p>
                      <a:pPr marL="91440" marR="0" lvl="0" indent="0" algn="ctr"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endParaRPr lang="fr-F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0D7E8"/>
                    </a:solidFill>
                  </a:tcPr>
                </a:tc>
                <a:tc>
                  <a:txBody>
                    <a:bodyPr/>
                    <a:lstStyle/>
                    <a:p>
                      <a:pPr marL="91440" marR="0" lvl="0" indent="0" algn="ctr" defTabSz="914400" rtl="0" eaLnBrk="1" fontAlgn="auto" latinLnBrk="0" hangingPunct="1">
                        <a:lnSpc>
                          <a:spcPct val="100000"/>
                        </a:lnSpc>
                        <a:spcBef>
                          <a:spcPts val="305"/>
                        </a:spcBef>
                        <a:spcAft>
                          <a:spcPts val="0"/>
                        </a:spcAft>
                        <a:buClrTx/>
                        <a:buSzTx/>
                        <a:buFontTx/>
                        <a:buNone/>
                        <a:tabLst/>
                        <a:defRPr/>
                      </a:pPr>
                      <a:r>
                        <a:rPr lang="fr-FR" sz="1000" spc="-10" dirty="0">
                          <a:solidFill>
                            <a:srgbClr val="17375E"/>
                          </a:solidFill>
                          <a:latin typeface="Calibri"/>
                          <a:ea typeface="+mn-ea"/>
                          <a:cs typeface="Calibri"/>
                        </a:rPr>
                        <a:t>1.180 Auditions</a:t>
                      </a:r>
                      <a:endParaRPr lang="fr-BE" sz="1000" spc="-10" dirty="0">
                        <a:solidFill>
                          <a:srgbClr val="17375E"/>
                        </a:solidFill>
                        <a:latin typeface="Calibri"/>
                        <a:ea typeface="+mn-ea"/>
                        <a:cs typeface="Calibri"/>
                      </a:endParaRPr>
                    </a:p>
                    <a:p>
                      <a:pPr marL="91440" marR="0" lvl="0" indent="0" algn="ctr"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endParaRPr lang="fr-F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2352282407"/>
                  </a:ext>
                </a:extLst>
              </a:tr>
              <a:tr h="513500">
                <a:tc>
                  <a:txBody>
                    <a:bodyPr/>
                    <a:lstStyle/>
                    <a:p>
                      <a:pPr marL="91440">
                        <a:lnSpc>
                          <a:spcPct val="100000"/>
                        </a:lnSpc>
                        <a:spcBef>
                          <a:spcPts val="305"/>
                        </a:spcBef>
                      </a:pPr>
                      <a:r>
                        <a:rPr lang="fr-FR" sz="1000" spc="-10" dirty="0">
                          <a:solidFill>
                            <a:srgbClr val="17375E"/>
                          </a:solidFill>
                          <a:latin typeface="Calibri"/>
                          <a:ea typeface="+mn-ea"/>
                          <a:cs typeface="Calibri"/>
                        </a:rPr>
                        <a:t>Stupéfiants</a:t>
                      </a:r>
                      <a:endParaRPr sz="1000" spc="-10" dirty="0">
                        <a:solidFill>
                          <a:srgbClr val="17375E"/>
                        </a:solidFill>
                        <a:latin typeface="Calibri"/>
                        <a:ea typeface="+mn-ea"/>
                        <a:cs typeface="Calibri"/>
                      </a:endParaRP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91440" marR="0" lvl="0" indent="0" algn="ctr"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r>
                        <a:rPr lang="fr-BE" sz="1000" spc="-10" dirty="0">
                          <a:solidFill>
                            <a:srgbClr val="17375E"/>
                          </a:solidFill>
                          <a:latin typeface="Calibri"/>
                          <a:ea typeface="+mn-ea"/>
                          <a:cs typeface="Calibri"/>
                        </a:rPr>
                        <a:t>22 perquisitions effectuées (saisies de +/- 16 kg  de marijuana, ½ kg de cocaïne, </a:t>
                      </a:r>
                      <a:r>
                        <a:rPr lang="fr-BE" sz="1000" spc="-10" dirty="0" err="1">
                          <a:solidFill>
                            <a:srgbClr val="17375E"/>
                          </a:solidFill>
                          <a:latin typeface="Calibri"/>
                          <a:ea typeface="+mn-ea"/>
                          <a:cs typeface="Calibri"/>
                        </a:rPr>
                        <a:t>etc</a:t>
                      </a:r>
                      <a:r>
                        <a:rPr lang="fr-BE" sz="1000" spc="-10" dirty="0">
                          <a:solidFill>
                            <a:srgbClr val="17375E"/>
                          </a:solidFill>
                          <a:latin typeface="Calibri"/>
                          <a:ea typeface="+mn-ea"/>
                          <a:cs typeface="Calibri"/>
                        </a:rPr>
                        <a:t>)</a:t>
                      </a:r>
                      <a:endParaRPr lang="fr-F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91440" marR="0" lvl="0" indent="0" algn="ctr" defTabSz="914400" rtl="0" eaLnBrk="1" fontAlgn="auto" latinLnBrk="0" hangingPunct="1">
                        <a:lnSpc>
                          <a:spcPct val="100000"/>
                        </a:lnSpc>
                        <a:spcBef>
                          <a:spcPts val="305"/>
                        </a:spcBef>
                        <a:spcAft>
                          <a:spcPts val="0"/>
                        </a:spcAft>
                        <a:buClr>
                          <a:schemeClr val="tx2">
                            <a:lumMod val="40000"/>
                            <a:lumOff val="60000"/>
                          </a:schemeClr>
                        </a:buClr>
                        <a:buSzTx/>
                        <a:buFontTx/>
                        <a:buNone/>
                        <a:tabLst/>
                        <a:defRPr/>
                      </a:pPr>
                      <a:r>
                        <a:rPr lang="fr-BE" sz="1000" spc="-10" dirty="0">
                          <a:solidFill>
                            <a:srgbClr val="17375E"/>
                          </a:solidFill>
                          <a:latin typeface="Calibri"/>
                          <a:ea typeface="+mn-ea"/>
                          <a:cs typeface="Calibri"/>
                        </a:rPr>
                        <a:t>32 auteurs interceptés dont 19 mis sous mandat d’arrêt</a:t>
                      </a:r>
                      <a:endParaRPr lang="fr-F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extLst>
                  <a:ext uri="{0D108BD9-81ED-4DB2-BD59-A6C34878D82A}">
                    <a16:rowId xmlns:a16="http://schemas.microsoft.com/office/drawing/2014/main" val="2152893816"/>
                  </a:ext>
                </a:extLst>
              </a:tr>
            </a:tbl>
          </a:graphicData>
        </a:graphic>
      </p:graphicFrame>
      <p:graphicFrame>
        <p:nvGraphicFramePr>
          <p:cNvPr id="21" name="object 21"/>
          <p:cNvGraphicFramePr>
            <a:graphicFrameLocks noGrp="1"/>
          </p:cNvGraphicFramePr>
          <p:nvPr>
            <p:extLst>
              <p:ext uri="{D42A27DB-BD31-4B8C-83A1-F6EECF244321}">
                <p14:modId xmlns:p14="http://schemas.microsoft.com/office/powerpoint/2010/main" val="2167616547"/>
              </p:ext>
            </p:extLst>
          </p:nvPr>
        </p:nvGraphicFramePr>
        <p:xfrm>
          <a:off x="491496" y="3640975"/>
          <a:ext cx="3718366" cy="1388225"/>
        </p:xfrm>
        <a:graphic>
          <a:graphicData uri="http://schemas.openxmlformats.org/drawingml/2006/table">
            <a:tbl>
              <a:tblPr firstRow="1" bandRow="1">
                <a:tableStyleId>{2D5ABB26-0587-4C30-8999-92F81FD0307C}</a:tableStyleId>
              </a:tblPr>
              <a:tblGrid>
                <a:gridCol w="1315457">
                  <a:extLst>
                    <a:ext uri="{9D8B030D-6E8A-4147-A177-3AD203B41FA5}">
                      <a16:colId xmlns:a16="http://schemas.microsoft.com/office/drawing/2014/main" val="20000"/>
                    </a:ext>
                  </a:extLst>
                </a:gridCol>
                <a:gridCol w="1209096">
                  <a:extLst>
                    <a:ext uri="{9D8B030D-6E8A-4147-A177-3AD203B41FA5}">
                      <a16:colId xmlns:a16="http://schemas.microsoft.com/office/drawing/2014/main" val="20001"/>
                    </a:ext>
                  </a:extLst>
                </a:gridCol>
                <a:gridCol w="1193813">
                  <a:extLst>
                    <a:ext uri="{9D8B030D-6E8A-4147-A177-3AD203B41FA5}">
                      <a16:colId xmlns:a16="http://schemas.microsoft.com/office/drawing/2014/main" val="20002"/>
                    </a:ext>
                  </a:extLst>
                </a:gridCol>
              </a:tblGrid>
              <a:tr h="330910">
                <a:tc>
                  <a:txBody>
                    <a:bodyPr/>
                    <a:lstStyle/>
                    <a:p>
                      <a:pPr marL="92075" indent="0" algn="l">
                        <a:lnSpc>
                          <a:spcPct val="100000"/>
                        </a:lnSpc>
                      </a:pPr>
                      <a:r>
                        <a:rPr lang="fr-BE" sz="1050" b="1" dirty="0">
                          <a:solidFill>
                            <a:srgbClr val="FFFFFF"/>
                          </a:solidFill>
                          <a:latin typeface="Calibri"/>
                          <a:ea typeface="+mn-ea"/>
                          <a:cs typeface="Calibri"/>
                        </a:rPr>
                        <a:t>Accidents</a:t>
                      </a:r>
                      <a:endParaRPr sz="1050" b="1" dirty="0">
                        <a:solidFill>
                          <a:srgbClr val="FFFFFF"/>
                        </a:solidFill>
                        <a:latin typeface="Calibri"/>
                        <a:ea typeface="+mn-ea"/>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R="492125" algn="r">
                        <a:lnSpc>
                          <a:spcPct val="100000"/>
                        </a:lnSpc>
                        <a:spcBef>
                          <a:spcPts val="305"/>
                        </a:spcBef>
                      </a:pPr>
                      <a:r>
                        <a:rPr sz="1000" b="1" spc="-5" dirty="0">
                          <a:solidFill>
                            <a:srgbClr val="FFFFFF"/>
                          </a:solidFill>
                          <a:latin typeface="Calibri"/>
                          <a:cs typeface="Calibri"/>
                        </a:rPr>
                        <a:t>20</a:t>
                      </a:r>
                      <a:r>
                        <a:rPr lang="fr-FR" sz="1000" b="1" spc="-5" dirty="0">
                          <a:solidFill>
                            <a:srgbClr val="FFFFFF"/>
                          </a:solidFill>
                          <a:latin typeface="Calibri"/>
                          <a:cs typeface="Calibri"/>
                        </a:rPr>
                        <a:t>21</a:t>
                      </a:r>
                      <a:endParaRPr sz="1000" dirty="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1270" algn="ctr">
                        <a:lnSpc>
                          <a:spcPct val="100000"/>
                        </a:lnSpc>
                        <a:spcBef>
                          <a:spcPts val="305"/>
                        </a:spcBef>
                      </a:pPr>
                      <a:r>
                        <a:rPr lang="fr-FR" sz="1000" b="1" spc="-10" dirty="0">
                          <a:solidFill>
                            <a:srgbClr val="FFFFFF"/>
                          </a:solidFill>
                          <a:latin typeface="Calibri"/>
                          <a:cs typeface="Calibri"/>
                        </a:rPr>
                        <a:t>2022</a:t>
                      </a:r>
                      <a:endParaRPr sz="1000" dirty="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264007">
                <a:tc>
                  <a:txBody>
                    <a:bodyPr/>
                    <a:lstStyle/>
                    <a:p>
                      <a:pPr marL="91440">
                        <a:lnSpc>
                          <a:spcPct val="100000"/>
                        </a:lnSpc>
                        <a:spcBef>
                          <a:spcPts val="305"/>
                        </a:spcBef>
                      </a:pPr>
                      <a:r>
                        <a:rPr sz="1000" spc="-10" dirty="0">
                          <a:solidFill>
                            <a:srgbClr val="17375E"/>
                          </a:solidFill>
                          <a:latin typeface="Calibri"/>
                          <a:ea typeface="+mn-ea"/>
                          <a:cs typeface="Calibri"/>
                        </a:rPr>
                        <a:t>Nbre d’accidents</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lang="fr-FR" sz="1000" spc="-10" dirty="0">
                          <a:solidFill>
                            <a:srgbClr val="17375E"/>
                          </a:solidFill>
                          <a:latin typeface="Calibri"/>
                          <a:ea typeface="+mn-ea"/>
                          <a:cs typeface="Calibri"/>
                        </a:rPr>
                        <a:t>268</a:t>
                      </a:r>
                      <a:endParaRPr sz="1000" spc="-10" dirty="0">
                        <a:solidFill>
                          <a:srgbClr val="17375E"/>
                        </a:solidFill>
                        <a:latin typeface="Calibri"/>
                        <a:ea typeface="+mn-ea"/>
                        <a:cs typeface="Calibri"/>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lang="fr-FR" sz="1000" spc="-10" dirty="0">
                          <a:solidFill>
                            <a:srgbClr val="17375E"/>
                          </a:solidFill>
                          <a:latin typeface="Calibri"/>
                          <a:ea typeface="+mn-ea"/>
                          <a:cs typeface="Calibri"/>
                        </a:rPr>
                        <a:t>323</a:t>
                      </a:r>
                      <a:endParaRP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276873">
                <a:tc>
                  <a:txBody>
                    <a:bodyPr/>
                    <a:lstStyle/>
                    <a:p>
                      <a:pPr marL="91440">
                        <a:lnSpc>
                          <a:spcPct val="100000"/>
                        </a:lnSpc>
                        <a:spcBef>
                          <a:spcPts val="305"/>
                        </a:spcBef>
                      </a:pPr>
                      <a:r>
                        <a:rPr sz="1000" spc="-10" dirty="0">
                          <a:solidFill>
                            <a:srgbClr val="17375E"/>
                          </a:solidFill>
                          <a:latin typeface="Calibri"/>
                          <a:ea typeface="+mn-ea"/>
                          <a:cs typeface="Calibri"/>
                        </a:rPr>
                        <a:t>Blessés légers</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305"/>
                        </a:spcBef>
                      </a:pPr>
                      <a:r>
                        <a:rPr sz="1000" spc="-10" dirty="0">
                          <a:solidFill>
                            <a:srgbClr val="17375E"/>
                          </a:solidFill>
                          <a:latin typeface="Calibri"/>
                          <a:ea typeface="+mn-ea"/>
                          <a:cs typeface="Calibri"/>
                        </a:rPr>
                        <a:t>3</a:t>
                      </a:r>
                      <a:r>
                        <a:rPr lang="fr-FR" sz="1000" spc="-10" dirty="0">
                          <a:solidFill>
                            <a:srgbClr val="17375E"/>
                          </a:solidFill>
                          <a:latin typeface="Calibri"/>
                          <a:ea typeface="+mn-ea"/>
                          <a:cs typeface="Calibri"/>
                        </a:rPr>
                        <a:t>33</a:t>
                      </a:r>
                      <a:endParaRPr sz="1000" spc="-10" dirty="0">
                        <a:solidFill>
                          <a:srgbClr val="17375E"/>
                        </a:solidFill>
                        <a:latin typeface="Calibri"/>
                        <a:ea typeface="+mn-ea"/>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305"/>
                        </a:spcBef>
                      </a:pPr>
                      <a:r>
                        <a:rPr lang="fr-FR" sz="1000" spc="-10" dirty="0">
                          <a:solidFill>
                            <a:srgbClr val="17375E"/>
                          </a:solidFill>
                          <a:latin typeface="Calibri"/>
                          <a:ea typeface="+mn-ea"/>
                          <a:cs typeface="Calibri"/>
                        </a:rPr>
                        <a:t>402</a:t>
                      </a:r>
                      <a:endParaRP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266194">
                <a:tc>
                  <a:txBody>
                    <a:bodyPr/>
                    <a:lstStyle/>
                    <a:p>
                      <a:pPr marL="91440">
                        <a:lnSpc>
                          <a:spcPct val="100000"/>
                        </a:lnSpc>
                        <a:spcBef>
                          <a:spcPts val="305"/>
                        </a:spcBef>
                      </a:pPr>
                      <a:r>
                        <a:rPr sz="1000" spc="-10" dirty="0">
                          <a:solidFill>
                            <a:srgbClr val="17375E"/>
                          </a:solidFill>
                          <a:latin typeface="Calibri"/>
                          <a:ea typeface="+mn-ea"/>
                          <a:cs typeface="Calibri"/>
                        </a:rPr>
                        <a:t>Blessés graves</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lang="fr-FR" sz="1000" spc="-10" dirty="0">
                          <a:solidFill>
                            <a:srgbClr val="17375E"/>
                          </a:solidFill>
                          <a:latin typeface="Calibri"/>
                          <a:ea typeface="+mn-ea"/>
                          <a:cs typeface="Calibri"/>
                        </a:rPr>
                        <a:t>9</a:t>
                      </a:r>
                      <a:endParaRPr sz="1000" spc="-10" dirty="0">
                        <a:solidFill>
                          <a:srgbClr val="17375E"/>
                        </a:solidFill>
                        <a:latin typeface="Calibri"/>
                        <a:ea typeface="+mn-ea"/>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305"/>
                        </a:spcBef>
                      </a:pPr>
                      <a:r>
                        <a:rPr lang="fr-FR" sz="1000" spc="-10" dirty="0">
                          <a:solidFill>
                            <a:srgbClr val="17375E"/>
                          </a:solidFill>
                          <a:latin typeface="Calibri"/>
                          <a:ea typeface="+mn-ea"/>
                          <a:cs typeface="Calibri"/>
                        </a:rPr>
                        <a:t>16</a:t>
                      </a:r>
                      <a:endParaRP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250241">
                <a:tc>
                  <a:txBody>
                    <a:bodyPr/>
                    <a:lstStyle/>
                    <a:p>
                      <a:pPr marL="91440">
                        <a:lnSpc>
                          <a:spcPct val="100000"/>
                        </a:lnSpc>
                        <a:spcBef>
                          <a:spcPts val="305"/>
                        </a:spcBef>
                      </a:pPr>
                      <a:r>
                        <a:rPr sz="1000" spc="-10" dirty="0">
                          <a:solidFill>
                            <a:srgbClr val="17375E"/>
                          </a:solidFill>
                          <a:latin typeface="Calibri"/>
                          <a:ea typeface="+mn-ea"/>
                          <a:cs typeface="Calibri"/>
                        </a:rPr>
                        <a:t>Décès</a:t>
                      </a: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5"/>
                        </a:spcBef>
                      </a:pPr>
                      <a:r>
                        <a:rPr lang="fr-FR" sz="1000" spc="-10" dirty="0">
                          <a:solidFill>
                            <a:srgbClr val="17375E"/>
                          </a:solidFill>
                          <a:latin typeface="Calibri"/>
                          <a:ea typeface="+mn-ea"/>
                          <a:cs typeface="Calibri"/>
                        </a:rPr>
                        <a:t>0</a:t>
                      </a:r>
                      <a:endParaRPr sz="1000" spc="-10" dirty="0">
                        <a:solidFill>
                          <a:srgbClr val="17375E"/>
                        </a:solidFill>
                        <a:latin typeface="Calibri"/>
                        <a:ea typeface="+mn-ea"/>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305"/>
                        </a:spcBef>
                      </a:pPr>
                      <a:r>
                        <a:rPr lang="fr-FR" sz="1000" spc="-10" dirty="0">
                          <a:solidFill>
                            <a:srgbClr val="17375E"/>
                          </a:solidFill>
                          <a:latin typeface="Calibri"/>
                          <a:ea typeface="+mn-ea"/>
                          <a:cs typeface="Calibri"/>
                        </a:rPr>
                        <a:t>1</a:t>
                      </a:r>
                      <a:endParaRPr sz="1000" spc="-10" dirty="0">
                        <a:solidFill>
                          <a:srgbClr val="17375E"/>
                        </a:solidFill>
                        <a:latin typeface="Calibri"/>
                        <a:ea typeface="+mn-ea"/>
                        <a:cs typeface="Calibri"/>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sp>
        <p:nvSpPr>
          <p:cNvPr id="24" name="object 2">
            <a:extLst>
              <a:ext uri="{FF2B5EF4-FFF2-40B4-BE49-F238E27FC236}">
                <a16:creationId xmlns:a16="http://schemas.microsoft.com/office/drawing/2014/main" id="{48639760-B251-4CBC-BB28-06909025B1B2}"/>
              </a:ext>
            </a:extLst>
          </p:cNvPr>
          <p:cNvSpPr txBox="1">
            <a:spLocks/>
          </p:cNvSpPr>
          <p:nvPr/>
        </p:nvSpPr>
        <p:spPr>
          <a:xfrm>
            <a:off x="5401017" y="152400"/>
            <a:ext cx="1838363" cy="258404"/>
          </a:xfrm>
          <a:prstGeom prst="rect">
            <a:avLst/>
          </a:prstGeom>
        </p:spPr>
        <p:txBody>
          <a:bodyPr vert="horz" wrap="square" lIns="0" tIns="12065" rIns="0" bIns="0" rtlCol="0">
            <a:spAutoFit/>
          </a:bodyPr>
          <a:lstStyle>
            <a:lvl1pPr>
              <a:defRPr sz="2400" b="1" i="0">
                <a:solidFill>
                  <a:schemeClr val="bg1"/>
                </a:solidFill>
                <a:latin typeface="Calibri"/>
                <a:ea typeface="+mj-ea"/>
                <a:cs typeface="Calibri"/>
              </a:defRPr>
            </a:lvl1pPr>
          </a:lstStyle>
          <a:p>
            <a:pPr marL="12700">
              <a:spcBef>
                <a:spcPts val="95"/>
              </a:spcBef>
            </a:pPr>
            <a:r>
              <a:rPr lang="fr-BE" sz="1600" kern="0" spc="-5" dirty="0"/>
              <a:t>Activités </a:t>
            </a:r>
            <a:r>
              <a:rPr lang="fr-BE" sz="1600" kern="0" spc="-10" dirty="0"/>
              <a:t>et</a:t>
            </a:r>
            <a:r>
              <a:rPr lang="fr-BE" sz="1600" kern="0" spc="-80" dirty="0"/>
              <a:t> </a:t>
            </a:r>
            <a:r>
              <a:rPr lang="fr-BE" sz="1600" kern="0" spc="-10" dirty="0"/>
              <a:t>résultats</a:t>
            </a:r>
            <a:endParaRPr lang="fr-BE" sz="1600" kern="0" dirty="0"/>
          </a:p>
        </p:txBody>
      </p:sp>
      <p:sp>
        <p:nvSpPr>
          <p:cNvPr id="26" name="object 37">
            <a:extLst>
              <a:ext uri="{FF2B5EF4-FFF2-40B4-BE49-F238E27FC236}">
                <a16:creationId xmlns:a16="http://schemas.microsoft.com/office/drawing/2014/main" id="{1550B4A6-98E5-4631-8F9B-00AEE5A0804D}"/>
              </a:ext>
            </a:extLst>
          </p:cNvPr>
          <p:cNvSpPr txBox="1"/>
          <p:nvPr/>
        </p:nvSpPr>
        <p:spPr>
          <a:xfrm>
            <a:off x="78739" y="6705600"/>
            <a:ext cx="89535" cy="130036"/>
          </a:xfrm>
          <a:prstGeom prst="rect">
            <a:avLst/>
          </a:prstGeom>
        </p:spPr>
        <p:txBody>
          <a:bodyPr vert="horz" wrap="square" lIns="0" tIns="0" rIns="0" bIns="0" rtlCol="0">
            <a:spAutoFit/>
          </a:bodyPr>
          <a:lstStyle/>
          <a:p>
            <a:pPr marL="12700">
              <a:lnSpc>
                <a:spcPts val="1045"/>
              </a:lnSpc>
            </a:pPr>
            <a:r>
              <a:rPr lang="fr-BE" sz="1000" spc="-5" dirty="0">
                <a:solidFill>
                  <a:srgbClr val="FFFFFF"/>
                </a:solidFill>
                <a:latin typeface="Calibri"/>
                <a:cs typeface="Calibri"/>
              </a:rPr>
              <a:t>5</a:t>
            </a:r>
            <a:endParaRPr sz="1000" dirty="0">
              <a:latin typeface="Calibri"/>
              <a:cs typeface="Calibri"/>
            </a:endParaRPr>
          </a:p>
        </p:txBody>
      </p:sp>
      <p:sp>
        <p:nvSpPr>
          <p:cNvPr id="27" name="object 38">
            <a:extLst>
              <a:ext uri="{FF2B5EF4-FFF2-40B4-BE49-F238E27FC236}">
                <a16:creationId xmlns:a16="http://schemas.microsoft.com/office/drawing/2014/main" id="{46EC8666-7514-4CE8-B129-CCB196D46AA6}"/>
              </a:ext>
            </a:extLst>
          </p:cNvPr>
          <p:cNvSpPr txBox="1"/>
          <p:nvPr/>
        </p:nvSpPr>
        <p:spPr>
          <a:xfrm>
            <a:off x="8879895" y="6705600"/>
            <a:ext cx="89535" cy="130036"/>
          </a:xfrm>
          <a:prstGeom prst="rect">
            <a:avLst/>
          </a:prstGeom>
        </p:spPr>
        <p:txBody>
          <a:bodyPr vert="horz" wrap="square" lIns="0" tIns="0" rIns="0" bIns="0" rtlCol="0">
            <a:spAutoFit/>
          </a:bodyPr>
          <a:lstStyle/>
          <a:p>
            <a:pPr marL="12700">
              <a:lnSpc>
                <a:spcPts val="1045"/>
              </a:lnSpc>
            </a:pPr>
            <a:r>
              <a:rPr lang="fr-BE" sz="1000" spc="-5" dirty="0">
                <a:solidFill>
                  <a:srgbClr val="FFFFFF"/>
                </a:solidFill>
                <a:latin typeface="Calibri"/>
                <a:cs typeface="Calibri"/>
              </a:rPr>
              <a:t>6</a:t>
            </a:r>
            <a:endParaRPr sz="1000" dirty="0">
              <a:latin typeface="Calibri"/>
              <a:cs typeface="Calibri"/>
            </a:endParaRPr>
          </a:p>
        </p:txBody>
      </p:sp>
      <p:sp>
        <p:nvSpPr>
          <p:cNvPr id="8" name="ZoneTexte 7">
            <a:extLst>
              <a:ext uri="{FF2B5EF4-FFF2-40B4-BE49-F238E27FC236}">
                <a16:creationId xmlns:a16="http://schemas.microsoft.com/office/drawing/2014/main" id="{8E1047AE-8A58-9D5D-F2E5-F3B42C1579D1}"/>
              </a:ext>
            </a:extLst>
          </p:cNvPr>
          <p:cNvSpPr txBox="1"/>
          <p:nvPr/>
        </p:nvSpPr>
        <p:spPr>
          <a:xfrm>
            <a:off x="491496" y="2286225"/>
            <a:ext cx="3743268" cy="1277273"/>
          </a:xfrm>
          <a:prstGeom prst="rect">
            <a:avLst/>
          </a:prstGeom>
          <a:noFill/>
        </p:spPr>
        <p:txBody>
          <a:bodyPr wrap="square" rtlCol="0">
            <a:spAutoFit/>
          </a:bodyPr>
          <a:lstStyle/>
          <a:p>
            <a:r>
              <a:rPr lang="fr-FR" sz="1100" b="1" dirty="0">
                <a:solidFill>
                  <a:schemeClr val="bg1"/>
                </a:solidFill>
                <a:cs typeface="Gisha"/>
              </a:rPr>
              <a:t>Vitesse</a:t>
            </a:r>
            <a:r>
              <a:rPr lang="fr-FR" sz="1100" dirty="0">
                <a:solidFill>
                  <a:schemeClr val="bg1"/>
                </a:solidFill>
                <a:cs typeface="Gisha"/>
              </a:rPr>
              <a:t> : </a:t>
            </a:r>
          </a:p>
          <a:p>
            <a:pPr marL="285750" indent="-285750">
              <a:buFont typeface="Arial" panose="020B0604020202020204" pitchFamily="34" charset="0"/>
              <a:buChar char="•"/>
            </a:pPr>
            <a:r>
              <a:rPr lang="fr-FR" sz="1100" dirty="0">
                <a:solidFill>
                  <a:schemeClr val="bg1"/>
                </a:solidFill>
                <a:cs typeface="Gisha"/>
              </a:rPr>
              <a:t>Prévention : </a:t>
            </a:r>
            <a:r>
              <a:rPr lang="fr-BE" sz="1100" dirty="0">
                <a:solidFill>
                  <a:schemeClr val="bg1"/>
                </a:solidFill>
                <a:cs typeface="Gisha"/>
              </a:rPr>
              <a:t>41.184 heures de radars préventifs</a:t>
            </a:r>
          </a:p>
          <a:p>
            <a:pPr marL="285750" indent="-285750">
              <a:buFont typeface="Arial" panose="020B0604020202020204" pitchFamily="34" charset="0"/>
              <a:buChar char="•"/>
            </a:pPr>
            <a:r>
              <a:rPr lang="fr-BE" sz="1100" dirty="0">
                <a:solidFill>
                  <a:schemeClr val="bg1"/>
                </a:solidFill>
                <a:cs typeface="Gisha"/>
              </a:rPr>
              <a:t>Répression : 41.837 heures de radars répressifs</a:t>
            </a:r>
          </a:p>
          <a:p>
            <a:pPr marL="285750" indent="-285750">
              <a:buFont typeface="Arial" panose="020B0604020202020204" pitchFamily="34" charset="0"/>
              <a:buChar char="•"/>
            </a:pPr>
            <a:r>
              <a:rPr lang="fr-BE" sz="1100" dirty="0">
                <a:solidFill>
                  <a:schemeClr val="bg1"/>
                </a:solidFill>
                <a:cs typeface="Gisha"/>
              </a:rPr>
              <a:t>43.070 PV (76% du total des infractions au code de la route)</a:t>
            </a:r>
          </a:p>
          <a:p>
            <a:r>
              <a:rPr lang="fr-BE" sz="1100" dirty="0">
                <a:solidFill>
                  <a:schemeClr val="bg1"/>
                </a:solidFill>
                <a:cs typeface="Gisha"/>
              </a:rPr>
              <a:t>5.883 PV pour non-respect des </a:t>
            </a:r>
            <a:r>
              <a:rPr lang="fr-BE" sz="1100" b="1" dirty="0">
                <a:solidFill>
                  <a:schemeClr val="bg1"/>
                </a:solidFill>
                <a:cs typeface="Gisha"/>
              </a:rPr>
              <a:t>feux de signalisation</a:t>
            </a:r>
          </a:p>
          <a:p>
            <a:r>
              <a:rPr lang="fr-BE" sz="1100" dirty="0">
                <a:solidFill>
                  <a:schemeClr val="bg1"/>
                </a:solidFill>
                <a:cs typeface="Gisha"/>
              </a:rPr>
              <a:t>3.381 PV pour mauvais </a:t>
            </a:r>
            <a:r>
              <a:rPr lang="fr-BE" sz="1100" b="1" dirty="0">
                <a:solidFill>
                  <a:schemeClr val="bg1"/>
                </a:solidFill>
                <a:cs typeface="Gisha"/>
              </a:rPr>
              <a:t>stationnement</a:t>
            </a:r>
            <a:r>
              <a:rPr lang="fr-BE" sz="1100" dirty="0">
                <a:solidFill>
                  <a:schemeClr val="bg1"/>
                </a:solidFill>
                <a:cs typeface="Gisha"/>
              </a:rPr>
              <a:t> </a:t>
            </a:r>
          </a:p>
        </p:txBody>
      </p:sp>
      <p:sp>
        <p:nvSpPr>
          <p:cNvPr id="18" name="ZoneTexte 17">
            <a:extLst>
              <a:ext uri="{FF2B5EF4-FFF2-40B4-BE49-F238E27FC236}">
                <a16:creationId xmlns:a16="http://schemas.microsoft.com/office/drawing/2014/main" id="{481435F9-6416-059D-C048-9C3D8A565137}"/>
              </a:ext>
            </a:extLst>
          </p:cNvPr>
          <p:cNvSpPr txBox="1"/>
          <p:nvPr/>
        </p:nvSpPr>
        <p:spPr>
          <a:xfrm>
            <a:off x="3362306" y="5739194"/>
            <a:ext cx="1357948" cy="646331"/>
          </a:xfrm>
          <a:prstGeom prst="rect">
            <a:avLst/>
          </a:prstGeom>
          <a:noFill/>
        </p:spPr>
        <p:txBody>
          <a:bodyPr wrap="square">
            <a:spAutoFit/>
          </a:bodyPr>
          <a:lstStyle/>
          <a:p>
            <a:r>
              <a:rPr lang="fr-BE" sz="900" dirty="0">
                <a:solidFill>
                  <a:srgbClr val="FFFFFF"/>
                </a:solidFill>
                <a:cs typeface="Calibri"/>
              </a:rPr>
              <a:t>Au total, nos équipes ont passé </a:t>
            </a:r>
            <a:r>
              <a:rPr lang="fr-BE" sz="900" b="1" dirty="0">
                <a:solidFill>
                  <a:srgbClr val="FFFFFF"/>
                </a:solidFill>
                <a:cs typeface="Calibri"/>
              </a:rPr>
              <a:t>32.813 heures</a:t>
            </a:r>
            <a:r>
              <a:rPr lang="fr-BE" sz="900" dirty="0">
                <a:solidFill>
                  <a:srgbClr val="FFFFFF"/>
                </a:solidFill>
                <a:cs typeface="Calibri"/>
              </a:rPr>
              <a:t> en sécurisation des transports en commun.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5D9F0"/>
          </a:solidFill>
        </p:spPr>
        <p:txBody>
          <a:bodyPr wrap="square" lIns="0" tIns="0" rIns="0" bIns="0" rtlCol="0"/>
          <a:lstStyle/>
          <a:p>
            <a:endParaRPr dirty="0"/>
          </a:p>
        </p:txBody>
      </p:sp>
      <p:sp>
        <p:nvSpPr>
          <p:cNvPr id="5" name="object 5"/>
          <p:cNvSpPr txBox="1"/>
          <p:nvPr/>
        </p:nvSpPr>
        <p:spPr>
          <a:xfrm>
            <a:off x="5023865" y="685800"/>
            <a:ext cx="971866" cy="228268"/>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1F487C"/>
                </a:solidFill>
                <a:latin typeface="Calibri"/>
                <a:cs typeface="Calibri"/>
              </a:rPr>
              <a:t>DISPATCHING</a:t>
            </a:r>
            <a:endParaRPr sz="1400" dirty="0">
              <a:latin typeface="Calibri"/>
              <a:cs typeface="Calibri"/>
            </a:endParaRPr>
          </a:p>
        </p:txBody>
      </p:sp>
      <p:sp>
        <p:nvSpPr>
          <p:cNvPr id="6" name="object 6"/>
          <p:cNvSpPr txBox="1"/>
          <p:nvPr/>
        </p:nvSpPr>
        <p:spPr>
          <a:xfrm>
            <a:off x="4980178" y="1934338"/>
            <a:ext cx="164465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1F487C"/>
                </a:solidFill>
                <a:latin typeface="Calibri"/>
                <a:cs typeface="Calibri"/>
              </a:rPr>
              <a:t>Délais</a:t>
            </a:r>
            <a:r>
              <a:rPr sz="1400" b="1" spc="-55" dirty="0">
                <a:solidFill>
                  <a:srgbClr val="1F487C"/>
                </a:solidFill>
                <a:latin typeface="Calibri"/>
                <a:cs typeface="Calibri"/>
              </a:rPr>
              <a:t> </a:t>
            </a:r>
            <a:r>
              <a:rPr sz="1400" b="1" spc="-5" dirty="0">
                <a:solidFill>
                  <a:srgbClr val="1F487C"/>
                </a:solidFill>
                <a:latin typeface="Calibri"/>
                <a:cs typeface="Calibri"/>
              </a:rPr>
              <a:t>d’interventions</a:t>
            </a:r>
            <a:endParaRPr sz="1400">
              <a:latin typeface="Calibri"/>
              <a:cs typeface="Calibri"/>
            </a:endParaRPr>
          </a:p>
        </p:txBody>
      </p:sp>
      <p:graphicFrame>
        <p:nvGraphicFramePr>
          <p:cNvPr id="7" name="object 7"/>
          <p:cNvGraphicFramePr>
            <a:graphicFrameLocks noGrp="1"/>
          </p:cNvGraphicFramePr>
          <p:nvPr>
            <p:extLst>
              <p:ext uri="{D42A27DB-BD31-4B8C-83A1-F6EECF244321}">
                <p14:modId xmlns:p14="http://schemas.microsoft.com/office/powerpoint/2010/main" val="3178289172"/>
              </p:ext>
            </p:extLst>
          </p:nvPr>
        </p:nvGraphicFramePr>
        <p:xfrm>
          <a:off x="4979406" y="2195323"/>
          <a:ext cx="3741172" cy="928877"/>
        </p:xfrm>
        <a:graphic>
          <a:graphicData uri="http://schemas.openxmlformats.org/drawingml/2006/table">
            <a:tbl>
              <a:tblPr firstRow="1" bandRow="1">
                <a:tableStyleId>{2D5ABB26-0587-4C30-8999-92F81FD0307C}</a:tableStyleId>
              </a:tblPr>
              <a:tblGrid>
                <a:gridCol w="871994">
                  <a:extLst>
                    <a:ext uri="{9D8B030D-6E8A-4147-A177-3AD203B41FA5}">
                      <a16:colId xmlns:a16="http://schemas.microsoft.com/office/drawing/2014/main" val="20000"/>
                    </a:ext>
                  </a:extLst>
                </a:gridCol>
                <a:gridCol w="494471">
                  <a:extLst>
                    <a:ext uri="{9D8B030D-6E8A-4147-A177-3AD203B41FA5}">
                      <a16:colId xmlns:a16="http://schemas.microsoft.com/office/drawing/2014/main" val="20001"/>
                    </a:ext>
                  </a:extLst>
                </a:gridCol>
                <a:gridCol w="569408">
                  <a:extLst>
                    <a:ext uri="{9D8B030D-6E8A-4147-A177-3AD203B41FA5}">
                      <a16:colId xmlns:a16="http://schemas.microsoft.com/office/drawing/2014/main" val="20002"/>
                    </a:ext>
                  </a:extLst>
                </a:gridCol>
                <a:gridCol w="539320">
                  <a:extLst>
                    <a:ext uri="{9D8B030D-6E8A-4147-A177-3AD203B41FA5}">
                      <a16:colId xmlns:a16="http://schemas.microsoft.com/office/drawing/2014/main" val="20003"/>
                    </a:ext>
                  </a:extLst>
                </a:gridCol>
                <a:gridCol w="531939">
                  <a:extLst>
                    <a:ext uri="{9D8B030D-6E8A-4147-A177-3AD203B41FA5}">
                      <a16:colId xmlns:a16="http://schemas.microsoft.com/office/drawing/2014/main" val="20004"/>
                    </a:ext>
                  </a:extLst>
                </a:gridCol>
                <a:gridCol w="734040">
                  <a:extLst>
                    <a:ext uri="{9D8B030D-6E8A-4147-A177-3AD203B41FA5}">
                      <a16:colId xmlns:a16="http://schemas.microsoft.com/office/drawing/2014/main" val="20005"/>
                    </a:ext>
                  </a:extLst>
                </a:gridCol>
              </a:tblGrid>
              <a:tr h="366903">
                <a:tc>
                  <a:txBody>
                    <a:bodyPr/>
                    <a:lstStyle/>
                    <a:p>
                      <a:pPr marL="92075">
                        <a:lnSpc>
                          <a:spcPct val="100000"/>
                        </a:lnSpc>
                        <a:spcBef>
                          <a:spcPts val="295"/>
                        </a:spcBef>
                      </a:pPr>
                      <a:r>
                        <a:rPr sz="1100" dirty="0">
                          <a:solidFill>
                            <a:srgbClr val="FFFFFF"/>
                          </a:solidFill>
                          <a:latin typeface="Calibri"/>
                          <a:cs typeface="Calibri"/>
                        </a:rPr>
                        <a:t>Minutes</a:t>
                      </a:r>
                      <a:endParaRPr sz="1100" dirty="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95"/>
                        </a:spcBef>
                      </a:pPr>
                      <a:r>
                        <a:rPr sz="1100" dirty="0">
                          <a:solidFill>
                            <a:srgbClr val="FFFFFF"/>
                          </a:solidFill>
                          <a:latin typeface="Calibri"/>
                          <a:cs typeface="Calibri"/>
                        </a:rPr>
                        <a:t>0-10</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2075">
                        <a:lnSpc>
                          <a:spcPct val="100000"/>
                        </a:lnSpc>
                        <a:spcBef>
                          <a:spcPts val="295"/>
                        </a:spcBef>
                      </a:pPr>
                      <a:r>
                        <a:rPr sz="1100" dirty="0">
                          <a:solidFill>
                            <a:srgbClr val="FFFFFF"/>
                          </a:solidFill>
                          <a:latin typeface="Calibri"/>
                          <a:cs typeface="Calibri"/>
                        </a:rPr>
                        <a:t>11-20</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2710">
                        <a:lnSpc>
                          <a:spcPct val="100000"/>
                        </a:lnSpc>
                        <a:spcBef>
                          <a:spcPts val="295"/>
                        </a:spcBef>
                      </a:pPr>
                      <a:r>
                        <a:rPr sz="1100" dirty="0">
                          <a:solidFill>
                            <a:srgbClr val="FFFFFF"/>
                          </a:solidFill>
                          <a:latin typeface="Calibri"/>
                          <a:cs typeface="Calibri"/>
                        </a:rPr>
                        <a:t>21-30</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2710">
                        <a:lnSpc>
                          <a:spcPct val="100000"/>
                        </a:lnSpc>
                        <a:spcBef>
                          <a:spcPts val="295"/>
                        </a:spcBef>
                      </a:pPr>
                      <a:r>
                        <a:rPr sz="1100" dirty="0">
                          <a:solidFill>
                            <a:srgbClr val="FFFFFF"/>
                          </a:solidFill>
                          <a:latin typeface="Calibri"/>
                          <a:cs typeface="Calibri"/>
                        </a:rPr>
                        <a:t>31-60</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marL="92710">
                        <a:lnSpc>
                          <a:spcPct val="100000"/>
                        </a:lnSpc>
                        <a:spcBef>
                          <a:spcPts val="295"/>
                        </a:spcBef>
                      </a:pPr>
                      <a:r>
                        <a:rPr sz="1100" dirty="0">
                          <a:solidFill>
                            <a:srgbClr val="FFFFFF"/>
                          </a:solidFill>
                          <a:latin typeface="Calibri"/>
                          <a:cs typeface="Calibri"/>
                        </a:rPr>
                        <a:t>61-180</a:t>
                      </a:r>
                      <a:endParaRPr sz="11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285495">
                <a:tc>
                  <a:txBody>
                    <a:bodyPr/>
                    <a:lstStyle/>
                    <a:p>
                      <a:pPr marL="92075">
                        <a:lnSpc>
                          <a:spcPct val="100000"/>
                        </a:lnSpc>
                        <a:spcBef>
                          <a:spcPts val="295"/>
                        </a:spcBef>
                      </a:pPr>
                      <a:r>
                        <a:rPr lang="fr-FR" sz="1200" dirty="0">
                          <a:solidFill>
                            <a:srgbClr val="17375E"/>
                          </a:solidFill>
                          <a:latin typeface="Calibri"/>
                          <a:ea typeface="+mn-ea"/>
                          <a:cs typeface="Calibri"/>
                        </a:rPr>
                        <a:t>2021</a:t>
                      </a:r>
                      <a:endParaRPr sz="1200" dirty="0">
                        <a:solidFill>
                          <a:srgbClr val="17375E"/>
                        </a:solidFill>
                        <a:latin typeface="Calibri"/>
                        <a:ea typeface="+mn-ea"/>
                        <a:cs typeface="Calibri"/>
                      </a:endParaRP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lang="fr-FR" sz="1200" dirty="0">
                          <a:solidFill>
                            <a:srgbClr val="17375E"/>
                          </a:solidFill>
                          <a:latin typeface="Calibri"/>
                          <a:cs typeface="Calibri"/>
                        </a:rPr>
                        <a:t>27</a:t>
                      </a:r>
                      <a:r>
                        <a:rPr sz="1200" dirty="0">
                          <a:solidFill>
                            <a:srgbClr val="17375E"/>
                          </a:solidFill>
                          <a:latin typeface="Calibri"/>
                          <a:cs typeface="Calibri"/>
                        </a:rPr>
                        <a:t>%</a:t>
                      </a:r>
                      <a:endParaRPr sz="1200" dirty="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lang="fr-FR" sz="1200" dirty="0">
                          <a:solidFill>
                            <a:srgbClr val="17375E"/>
                          </a:solidFill>
                          <a:latin typeface="Calibri"/>
                          <a:cs typeface="Calibri"/>
                        </a:rPr>
                        <a:t>61</a:t>
                      </a:r>
                      <a:r>
                        <a:rPr sz="1200" dirty="0">
                          <a:solidFill>
                            <a:srgbClr val="17375E"/>
                          </a:solidFill>
                          <a:latin typeface="Calibri"/>
                          <a:cs typeface="Calibri"/>
                        </a:rPr>
                        <a:t>%</a:t>
                      </a:r>
                      <a:endParaRPr sz="1200" dirty="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95"/>
                        </a:spcBef>
                      </a:pPr>
                      <a:r>
                        <a:rPr lang="fr-FR" sz="1200" dirty="0">
                          <a:solidFill>
                            <a:srgbClr val="17375E"/>
                          </a:solidFill>
                          <a:latin typeface="Calibri"/>
                          <a:cs typeface="Calibri"/>
                        </a:rPr>
                        <a:t>82</a:t>
                      </a:r>
                      <a:r>
                        <a:rPr sz="1200" dirty="0">
                          <a:solidFill>
                            <a:srgbClr val="17375E"/>
                          </a:solidFill>
                          <a:latin typeface="Calibri"/>
                          <a:cs typeface="Calibri"/>
                        </a:rPr>
                        <a:t>%</a:t>
                      </a:r>
                      <a:endParaRPr sz="1200" dirty="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95"/>
                        </a:spcBef>
                      </a:pPr>
                      <a:r>
                        <a:rPr lang="fr-FR" sz="1200" dirty="0">
                          <a:solidFill>
                            <a:srgbClr val="17375E"/>
                          </a:solidFill>
                          <a:latin typeface="Calibri"/>
                          <a:cs typeface="Calibri"/>
                        </a:rPr>
                        <a:t>95</a:t>
                      </a:r>
                      <a:r>
                        <a:rPr sz="1200" dirty="0">
                          <a:solidFill>
                            <a:srgbClr val="17375E"/>
                          </a:solidFill>
                          <a:latin typeface="Calibri"/>
                          <a:cs typeface="Calibri"/>
                        </a:rPr>
                        <a:t>%</a:t>
                      </a:r>
                      <a:endParaRPr sz="1200" dirty="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95"/>
                        </a:spcBef>
                      </a:pPr>
                      <a:r>
                        <a:rPr sz="1200" dirty="0">
                          <a:solidFill>
                            <a:srgbClr val="17375E"/>
                          </a:solidFill>
                          <a:latin typeface="Calibri"/>
                          <a:cs typeface="Calibri"/>
                        </a:rPr>
                        <a:t>100%</a:t>
                      </a:r>
                      <a:endParaRPr sz="1200" dirty="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276479">
                <a:tc>
                  <a:txBody>
                    <a:bodyPr/>
                    <a:lstStyle/>
                    <a:p>
                      <a:pPr marL="92075">
                        <a:lnSpc>
                          <a:spcPct val="100000"/>
                        </a:lnSpc>
                        <a:spcBef>
                          <a:spcPts val="295"/>
                        </a:spcBef>
                      </a:pPr>
                      <a:r>
                        <a:rPr sz="1200" dirty="0">
                          <a:solidFill>
                            <a:srgbClr val="17375E"/>
                          </a:solidFill>
                          <a:latin typeface="Calibri"/>
                          <a:ea typeface="+mn-ea"/>
                          <a:cs typeface="Calibri"/>
                        </a:rPr>
                        <a:t>202</a:t>
                      </a:r>
                      <a:r>
                        <a:rPr lang="fr-FR" sz="1200" dirty="0">
                          <a:solidFill>
                            <a:srgbClr val="17375E"/>
                          </a:solidFill>
                          <a:latin typeface="Calibri"/>
                          <a:ea typeface="+mn-ea"/>
                          <a:cs typeface="Calibri"/>
                        </a:rPr>
                        <a:t>2</a:t>
                      </a:r>
                      <a:endParaRPr sz="1200" dirty="0">
                        <a:solidFill>
                          <a:srgbClr val="17375E"/>
                        </a:solidFill>
                        <a:latin typeface="Calibri"/>
                        <a:ea typeface="+mn-ea"/>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lang="fr-FR" sz="1200" dirty="0">
                          <a:solidFill>
                            <a:srgbClr val="17375E"/>
                          </a:solidFill>
                          <a:latin typeface="Calibri"/>
                          <a:ea typeface="+mn-ea"/>
                          <a:cs typeface="Calibri"/>
                        </a:rPr>
                        <a:t>28%</a:t>
                      </a:r>
                      <a:endParaRPr sz="1200" dirty="0">
                        <a:solidFill>
                          <a:srgbClr val="17375E"/>
                        </a:solidFill>
                        <a:latin typeface="Calibri"/>
                        <a:ea typeface="+mn-ea"/>
                        <a:cs typeface="Calibri"/>
                      </a:endParaRPr>
                    </a:p>
                  </a:txBody>
                  <a:tcPr marL="0" marR="0" marT="3746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marL="92075">
                        <a:lnSpc>
                          <a:spcPct val="100000"/>
                        </a:lnSpc>
                        <a:spcBef>
                          <a:spcPts val="295"/>
                        </a:spcBef>
                      </a:pPr>
                      <a:r>
                        <a:rPr lang="fr-FR" sz="1200" dirty="0">
                          <a:solidFill>
                            <a:srgbClr val="17375E"/>
                          </a:solidFill>
                          <a:latin typeface="Calibri"/>
                          <a:ea typeface="+mn-ea"/>
                          <a:cs typeface="Calibri"/>
                        </a:rPr>
                        <a:t>62%</a:t>
                      </a:r>
                      <a:endParaRPr sz="1200" dirty="0">
                        <a:solidFill>
                          <a:srgbClr val="17375E"/>
                        </a:solidFill>
                        <a:latin typeface="Calibri"/>
                        <a:ea typeface="+mn-ea"/>
                        <a:cs typeface="Calibri"/>
                      </a:endParaRPr>
                    </a:p>
                  </a:txBody>
                  <a:tcPr marL="0" marR="0" marT="3746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marL="92075">
                        <a:lnSpc>
                          <a:spcPct val="100000"/>
                        </a:lnSpc>
                        <a:spcBef>
                          <a:spcPts val="295"/>
                        </a:spcBef>
                      </a:pPr>
                      <a:r>
                        <a:rPr lang="fr-FR" sz="1200" dirty="0">
                          <a:solidFill>
                            <a:srgbClr val="17375E"/>
                          </a:solidFill>
                          <a:latin typeface="Calibri"/>
                          <a:ea typeface="+mn-ea"/>
                          <a:cs typeface="Calibri"/>
                        </a:rPr>
                        <a:t>83%</a:t>
                      </a:r>
                      <a:endParaRPr sz="1200" dirty="0">
                        <a:solidFill>
                          <a:srgbClr val="17375E"/>
                        </a:solidFill>
                        <a:latin typeface="Calibri"/>
                        <a:ea typeface="+mn-ea"/>
                        <a:cs typeface="Calibri"/>
                      </a:endParaRPr>
                    </a:p>
                  </a:txBody>
                  <a:tcPr marL="0" marR="0" marT="3746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marL="92075">
                        <a:lnSpc>
                          <a:spcPct val="100000"/>
                        </a:lnSpc>
                        <a:spcBef>
                          <a:spcPts val="295"/>
                        </a:spcBef>
                      </a:pPr>
                      <a:r>
                        <a:rPr lang="fr-FR" sz="1200" dirty="0">
                          <a:solidFill>
                            <a:srgbClr val="17375E"/>
                          </a:solidFill>
                          <a:latin typeface="Calibri"/>
                          <a:ea typeface="+mn-ea"/>
                          <a:cs typeface="Calibri"/>
                        </a:rPr>
                        <a:t>95%</a:t>
                      </a:r>
                      <a:endParaRPr sz="1200" dirty="0">
                        <a:solidFill>
                          <a:srgbClr val="17375E"/>
                        </a:solidFill>
                        <a:latin typeface="Calibri"/>
                        <a:ea typeface="+mn-ea"/>
                        <a:cs typeface="Calibri"/>
                      </a:endParaRPr>
                    </a:p>
                  </a:txBody>
                  <a:tcPr marL="0" marR="0" marT="3746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marL="92075">
                        <a:lnSpc>
                          <a:spcPct val="100000"/>
                        </a:lnSpc>
                        <a:spcBef>
                          <a:spcPts val="295"/>
                        </a:spcBef>
                      </a:pPr>
                      <a:r>
                        <a:rPr lang="fr-FR" sz="1200" dirty="0">
                          <a:solidFill>
                            <a:srgbClr val="17375E"/>
                          </a:solidFill>
                          <a:latin typeface="Calibri"/>
                          <a:ea typeface="+mn-ea"/>
                          <a:cs typeface="Calibri"/>
                        </a:rPr>
                        <a:t>100%</a:t>
                      </a:r>
                      <a:endParaRPr sz="1200" dirty="0">
                        <a:solidFill>
                          <a:srgbClr val="17375E"/>
                        </a:solidFill>
                        <a:latin typeface="Calibri"/>
                        <a:ea typeface="+mn-ea"/>
                        <a:cs typeface="Calibri"/>
                      </a:endParaRPr>
                    </a:p>
                  </a:txBody>
                  <a:tcPr marL="0" marR="0" marT="3746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extLst>
                  <a:ext uri="{0D108BD9-81ED-4DB2-BD59-A6C34878D82A}">
                    <a16:rowId xmlns:a16="http://schemas.microsoft.com/office/drawing/2014/main" val="10002"/>
                  </a:ext>
                </a:extLst>
              </a:tr>
            </a:tbl>
          </a:graphicData>
        </a:graphic>
      </p:graphicFrame>
      <p:sp>
        <p:nvSpPr>
          <p:cNvPr id="8" name="object 8"/>
          <p:cNvSpPr txBox="1"/>
          <p:nvPr/>
        </p:nvSpPr>
        <p:spPr>
          <a:xfrm>
            <a:off x="5023865" y="3438737"/>
            <a:ext cx="1847934"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F487C"/>
                </a:solidFill>
                <a:latin typeface="Calibri"/>
                <a:cs typeface="Calibri"/>
              </a:rPr>
              <a:t>Service</a:t>
            </a:r>
            <a:r>
              <a:rPr lang="fr-FR" sz="1400" b="1" dirty="0">
                <a:solidFill>
                  <a:srgbClr val="1F487C"/>
                </a:solidFill>
                <a:latin typeface="Calibri"/>
                <a:cs typeface="Calibri"/>
              </a:rPr>
              <a:t>s</a:t>
            </a:r>
            <a:r>
              <a:rPr sz="1400" b="1" spc="-60" dirty="0">
                <a:solidFill>
                  <a:srgbClr val="1F487C"/>
                </a:solidFill>
                <a:latin typeface="Calibri"/>
                <a:cs typeface="Calibri"/>
              </a:rPr>
              <a:t> </a:t>
            </a:r>
            <a:r>
              <a:rPr sz="1400" b="1" spc="-5" dirty="0">
                <a:solidFill>
                  <a:srgbClr val="1F487C"/>
                </a:solidFill>
                <a:latin typeface="Calibri"/>
                <a:cs typeface="Calibri"/>
              </a:rPr>
              <a:t>I</a:t>
            </a:r>
            <a:r>
              <a:rPr lang="fr-FR" sz="1400" b="1" spc="-5" dirty="0">
                <a:solidFill>
                  <a:srgbClr val="1F487C"/>
                </a:solidFill>
                <a:latin typeface="Calibri"/>
                <a:cs typeface="Calibri"/>
              </a:rPr>
              <a:t>NTERVENTION</a:t>
            </a:r>
            <a:endParaRPr sz="1400" dirty="0">
              <a:latin typeface="Calibri"/>
              <a:cs typeface="Calibri"/>
            </a:endParaRPr>
          </a:p>
        </p:txBody>
      </p:sp>
      <p:sp>
        <p:nvSpPr>
          <p:cNvPr id="9" name="object 9"/>
          <p:cNvSpPr txBox="1">
            <a:spLocks noGrp="1"/>
          </p:cNvSpPr>
          <p:nvPr>
            <p:ph type="title"/>
          </p:nvPr>
        </p:nvSpPr>
        <p:spPr>
          <a:xfrm>
            <a:off x="4952246" y="263652"/>
            <a:ext cx="3768331" cy="280205"/>
          </a:xfrm>
          <a:prstGeom prst="rect">
            <a:avLst/>
          </a:prstGeom>
          <a:solidFill>
            <a:srgbClr val="1F487C"/>
          </a:solidFill>
        </p:spPr>
        <p:txBody>
          <a:bodyPr vert="horz" wrap="square" lIns="0" tIns="33655" rIns="0" bIns="0" rtlCol="0">
            <a:spAutoFit/>
          </a:bodyPr>
          <a:lstStyle/>
          <a:p>
            <a:pPr marL="1095375">
              <a:lnSpc>
                <a:spcPct val="100000"/>
              </a:lnSpc>
              <a:spcBef>
                <a:spcPts val="265"/>
              </a:spcBef>
            </a:pPr>
            <a:r>
              <a:rPr sz="1600" spc="-5" dirty="0"/>
              <a:t>Services à </a:t>
            </a:r>
            <a:r>
              <a:rPr sz="1600" dirty="0"/>
              <a:t>la</a:t>
            </a:r>
            <a:r>
              <a:rPr sz="1600" spc="-5" dirty="0"/>
              <a:t> population</a:t>
            </a:r>
            <a:endParaRPr sz="1600" dirty="0"/>
          </a:p>
        </p:txBody>
      </p:sp>
      <p:sp>
        <p:nvSpPr>
          <p:cNvPr id="12" name="object 12"/>
          <p:cNvSpPr txBox="1"/>
          <p:nvPr/>
        </p:nvSpPr>
        <p:spPr>
          <a:xfrm>
            <a:off x="6185565" y="4182107"/>
            <a:ext cx="295275" cy="22890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000099"/>
                </a:solidFill>
                <a:latin typeface="Calibri"/>
                <a:cs typeface="Calibri"/>
              </a:rPr>
              <a:t>12</a:t>
            </a:r>
            <a:r>
              <a:rPr lang="fr-FR" sz="1400" b="1" spc="-5" dirty="0">
                <a:solidFill>
                  <a:srgbClr val="000099"/>
                </a:solidFill>
                <a:latin typeface="Calibri"/>
                <a:cs typeface="Calibri"/>
              </a:rPr>
              <a:t>4</a:t>
            </a:r>
            <a:endParaRPr sz="1400" dirty="0">
              <a:latin typeface="Calibri"/>
              <a:cs typeface="Calibri"/>
            </a:endParaRPr>
          </a:p>
        </p:txBody>
      </p:sp>
      <p:sp>
        <p:nvSpPr>
          <p:cNvPr id="16" name="object 16"/>
          <p:cNvSpPr/>
          <p:nvPr/>
        </p:nvSpPr>
        <p:spPr>
          <a:xfrm>
            <a:off x="6539801" y="3895938"/>
            <a:ext cx="313943" cy="653795"/>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7228141" y="3743538"/>
            <a:ext cx="1534859" cy="966931"/>
          </a:xfrm>
          <a:prstGeom prst="rect">
            <a:avLst/>
          </a:prstGeom>
        </p:spPr>
        <p:txBody>
          <a:bodyPr vert="horz" wrap="square" lIns="0" tIns="66040" rIns="0" bIns="0" rtlCol="0">
            <a:spAutoFit/>
          </a:bodyPr>
          <a:lstStyle/>
          <a:p>
            <a:pPr marL="12700">
              <a:lnSpc>
                <a:spcPct val="100000"/>
              </a:lnSpc>
              <a:spcBef>
                <a:spcPts val="520"/>
              </a:spcBef>
            </a:pPr>
            <a:r>
              <a:rPr sz="1400" b="1" dirty="0">
                <a:solidFill>
                  <a:srgbClr val="E36C09"/>
                </a:solidFill>
                <a:latin typeface="Calibri"/>
                <a:cs typeface="Calibri"/>
              </a:rPr>
              <a:t>En</a:t>
            </a:r>
            <a:r>
              <a:rPr sz="1400" b="1" spc="-10" dirty="0">
                <a:solidFill>
                  <a:srgbClr val="E36C09"/>
                </a:solidFill>
                <a:latin typeface="Calibri"/>
                <a:cs typeface="Calibri"/>
              </a:rPr>
              <a:t> </a:t>
            </a:r>
            <a:r>
              <a:rPr sz="1400" b="1" spc="-5" dirty="0">
                <a:solidFill>
                  <a:srgbClr val="E36C09"/>
                </a:solidFill>
                <a:latin typeface="Calibri"/>
                <a:cs typeface="Calibri"/>
              </a:rPr>
              <a:t>20</a:t>
            </a:r>
            <a:r>
              <a:rPr lang="fr-FR" sz="1400" b="1" spc="-5" dirty="0">
                <a:solidFill>
                  <a:srgbClr val="E36C09"/>
                </a:solidFill>
                <a:latin typeface="Calibri"/>
                <a:cs typeface="Calibri"/>
              </a:rPr>
              <a:t>22</a:t>
            </a:r>
            <a:endParaRPr sz="1400" dirty="0">
              <a:latin typeface="Calibri"/>
              <a:cs typeface="Calibri"/>
            </a:endParaRPr>
          </a:p>
          <a:p>
            <a:pPr marL="17780">
              <a:lnSpc>
                <a:spcPct val="100000"/>
              </a:lnSpc>
              <a:spcBef>
                <a:spcPts val="320"/>
              </a:spcBef>
            </a:pPr>
            <a:r>
              <a:rPr lang="fr-FR" sz="1050" b="1" spc="-30" dirty="0">
                <a:solidFill>
                  <a:srgbClr val="1F487C"/>
                </a:solidFill>
                <a:latin typeface="Calibri"/>
                <a:cs typeface="Calibri"/>
              </a:rPr>
              <a:t>40.664 </a:t>
            </a:r>
            <a:r>
              <a:rPr sz="1050" b="1" dirty="0" err="1">
                <a:solidFill>
                  <a:srgbClr val="1F487C"/>
                </a:solidFill>
                <a:latin typeface="Calibri"/>
                <a:cs typeface="Calibri"/>
              </a:rPr>
              <a:t>demandes</a:t>
            </a:r>
            <a:endParaRPr sz="1050" dirty="0">
              <a:latin typeface="Calibri"/>
              <a:cs typeface="Calibri"/>
            </a:endParaRPr>
          </a:p>
          <a:p>
            <a:pPr marL="17780">
              <a:lnSpc>
                <a:spcPct val="100000"/>
              </a:lnSpc>
              <a:spcBef>
                <a:spcPts val="5"/>
              </a:spcBef>
            </a:pPr>
            <a:r>
              <a:rPr sz="1050" spc="-5" dirty="0">
                <a:solidFill>
                  <a:srgbClr val="1F487C"/>
                </a:solidFill>
                <a:latin typeface="Calibri"/>
                <a:cs typeface="Calibri"/>
              </a:rPr>
              <a:t>d'interventions,</a:t>
            </a:r>
            <a:endParaRPr sz="1050" dirty="0">
              <a:latin typeface="Calibri"/>
              <a:cs typeface="Calibri"/>
            </a:endParaRPr>
          </a:p>
          <a:p>
            <a:pPr marL="17780" marR="5080">
              <a:lnSpc>
                <a:spcPct val="100000"/>
              </a:lnSpc>
            </a:pPr>
            <a:r>
              <a:rPr sz="1050" spc="-5" dirty="0" err="1">
                <a:solidFill>
                  <a:srgbClr val="1F487C"/>
                </a:solidFill>
                <a:latin typeface="Calibri"/>
                <a:cs typeface="Calibri"/>
              </a:rPr>
              <a:t>soit</a:t>
            </a:r>
            <a:r>
              <a:rPr sz="1050" spc="-5" dirty="0">
                <a:solidFill>
                  <a:srgbClr val="1F487C"/>
                </a:solidFill>
                <a:latin typeface="Calibri"/>
                <a:cs typeface="Calibri"/>
              </a:rPr>
              <a:t> </a:t>
            </a:r>
            <a:r>
              <a:rPr sz="1050" dirty="0">
                <a:solidFill>
                  <a:srgbClr val="1F487C"/>
                </a:solidFill>
                <a:latin typeface="Calibri"/>
                <a:cs typeface="Calibri"/>
              </a:rPr>
              <a:t> </a:t>
            </a:r>
            <a:r>
              <a:rPr lang="fr-FR" sz="1050" dirty="0">
                <a:solidFill>
                  <a:srgbClr val="1F487C"/>
                </a:solidFill>
                <a:latin typeface="Calibri"/>
                <a:cs typeface="Calibri"/>
              </a:rPr>
              <a:t>une moyenne de 111 </a:t>
            </a:r>
            <a:r>
              <a:rPr sz="1050" spc="-5" dirty="0">
                <a:solidFill>
                  <a:srgbClr val="1F487C"/>
                </a:solidFill>
                <a:latin typeface="Calibri"/>
                <a:cs typeface="Calibri"/>
              </a:rPr>
              <a:t>interventions  quotidiennes.</a:t>
            </a:r>
            <a:endParaRPr sz="1050" dirty="0">
              <a:latin typeface="Calibri"/>
              <a:cs typeface="Calibri"/>
            </a:endParaRPr>
          </a:p>
        </p:txBody>
      </p:sp>
      <p:sp>
        <p:nvSpPr>
          <p:cNvPr id="20" name="object 20"/>
          <p:cNvSpPr/>
          <p:nvPr/>
        </p:nvSpPr>
        <p:spPr>
          <a:xfrm>
            <a:off x="5163628" y="3819738"/>
            <a:ext cx="832103" cy="804672"/>
          </a:xfrm>
          <a:prstGeom prst="rect">
            <a:avLst/>
          </a:prstGeom>
          <a:blipFill>
            <a:blip r:embed="rId3" cstate="print"/>
            <a:stretch>
              <a:fillRect/>
            </a:stretch>
          </a:blipFill>
        </p:spPr>
        <p:txBody>
          <a:bodyPr wrap="square" lIns="0" tIns="0" rIns="0" bIns="0" rtlCol="0"/>
          <a:lstStyle/>
          <a:p>
            <a:endParaRPr/>
          </a:p>
        </p:txBody>
      </p:sp>
      <p:graphicFrame>
        <p:nvGraphicFramePr>
          <p:cNvPr id="21" name="object 21"/>
          <p:cNvGraphicFramePr>
            <a:graphicFrameLocks noGrp="1"/>
          </p:cNvGraphicFramePr>
          <p:nvPr>
            <p:extLst>
              <p:ext uri="{D42A27DB-BD31-4B8C-83A1-F6EECF244321}">
                <p14:modId xmlns:p14="http://schemas.microsoft.com/office/powerpoint/2010/main" val="2177096075"/>
              </p:ext>
            </p:extLst>
          </p:nvPr>
        </p:nvGraphicFramePr>
        <p:xfrm>
          <a:off x="452674" y="200304"/>
          <a:ext cx="3773875" cy="2453639"/>
        </p:xfrm>
        <a:graphic>
          <a:graphicData uri="http://schemas.openxmlformats.org/drawingml/2006/table">
            <a:tbl>
              <a:tblPr firstRow="1" bandRow="1">
                <a:tableStyleId>{2D5ABB26-0587-4C30-8999-92F81FD0307C}</a:tableStyleId>
              </a:tblPr>
              <a:tblGrid>
                <a:gridCol w="1641591">
                  <a:extLst>
                    <a:ext uri="{9D8B030D-6E8A-4147-A177-3AD203B41FA5}">
                      <a16:colId xmlns:a16="http://schemas.microsoft.com/office/drawing/2014/main" val="20000"/>
                    </a:ext>
                  </a:extLst>
                </a:gridCol>
                <a:gridCol w="571903">
                  <a:extLst>
                    <a:ext uri="{9D8B030D-6E8A-4147-A177-3AD203B41FA5}">
                      <a16:colId xmlns:a16="http://schemas.microsoft.com/office/drawing/2014/main" val="20003"/>
                    </a:ext>
                  </a:extLst>
                </a:gridCol>
                <a:gridCol w="685542">
                  <a:extLst>
                    <a:ext uri="{9D8B030D-6E8A-4147-A177-3AD203B41FA5}">
                      <a16:colId xmlns:a16="http://schemas.microsoft.com/office/drawing/2014/main" val="20006"/>
                    </a:ext>
                  </a:extLst>
                </a:gridCol>
                <a:gridCol w="874839">
                  <a:extLst>
                    <a:ext uri="{9D8B030D-6E8A-4147-A177-3AD203B41FA5}">
                      <a16:colId xmlns:a16="http://schemas.microsoft.com/office/drawing/2014/main" val="20007"/>
                    </a:ext>
                  </a:extLst>
                </a:gridCol>
              </a:tblGrid>
              <a:tr h="316789">
                <a:tc gridSpan="4">
                  <a:txBody>
                    <a:bodyPr/>
                    <a:lstStyle/>
                    <a:p>
                      <a:pPr marL="92075" indent="0" algn="ctr">
                        <a:lnSpc>
                          <a:spcPct val="100000"/>
                        </a:lnSpc>
                        <a:spcBef>
                          <a:spcPts val="265"/>
                        </a:spcBef>
                      </a:pPr>
                      <a:r>
                        <a:rPr sz="1050" b="1" dirty="0">
                          <a:solidFill>
                            <a:srgbClr val="FFFFFF"/>
                          </a:solidFill>
                          <a:latin typeface="Calibri"/>
                          <a:ea typeface="+mn-ea"/>
                          <a:cs typeface="Calibri"/>
                        </a:rPr>
                        <a:t>Chiffres de la criminalité</a:t>
                      </a:r>
                    </a:p>
                  </a:txBody>
                  <a:tcPr marL="0" marR="0" marT="33655" marB="0">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4907">
                <a:tc>
                  <a:txBody>
                    <a:bodyPr/>
                    <a:lstStyle/>
                    <a:p>
                      <a:pPr algn="ctr">
                        <a:lnSpc>
                          <a:spcPct val="100000"/>
                        </a:lnSpc>
                        <a:spcBef>
                          <a:spcPts val="295"/>
                        </a:spcBef>
                      </a:pPr>
                      <a:r>
                        <a:rPr sz="1000" b="1" spc="-5" dirty="0">
                          <a:solidFill>
                            <a:srgbClr val="FFFFFF"/>
                          </a:solidFill>
                          <a:latin typeface="Calibri"/>
                          <a:cs typeface="Calibri"/>
                        </a:rPr>
                        <a:t>VOLS</a:t>
                      </a:r>
                      <a:endParaRPr sz="1000" dirty="0">
                        <a:latin typeface="Calibri"/>
                        <a:cs typeface="Calibri"/>
                      </a:endParaRPr>
                    </a:p>
                  </a:txBody>
                  <a:tcPr marL="0" marR="0" marT="37465" marB="0">
                    <a:lnL w="12700">
                      <a:solidFill>
                        <a:srgbClr val="FFFFFF"/>
                      </a:solidFill>
                      <a:prstDash val="soli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38100">
                      <a:solidFill>
                        <a:srgbClr val="FFFFFF"/>
                      </a:solidFill>
                      <a:prstDash val="solid"/>
                    </a:lnB>
                    <a:solidFill>
                      <a:srgbClr val="4F81BC"/>
                    </a:solidFill>
                  </a:tcPr>
                </a:tc>
                <a:tc>
                  <a:txBody>
                    <a:bodyPr/>
                    <a:lstStyle/>
                    <a:p>
                      <a:pPr marL="1270" algn="ctr">
                        <a:lnSpc>
                          <a:spcPct val="100000"/>
                        </a:lnSpc>
                        <a:spcBef>
                          <a:spcPts val="300"/>
                        </a:spcBef>
                      </a:pPr>
                      <a:r>
                        <a:rPr sz="900" b="1" spc="-5" dirty="0">
                          <a:solidFill>
                            <a:srgbClr val="1F487C"/>
                          </a:solidFill>
                          <a:latin typeface="Calibri"/>
                          <a:cs typeface="Calibri"/>
                        </a:rPr>
                        <a:t>20</a:t>
                      </a:r>
                      <a:r>
                        <a:rPr lang="fr-BE" sz="900" b="1" spc="-5" dirty="0">
                          <a:solidFill>
                            <a:srgbClr val="1F487C"/>
                          </a:solidFill>
                          <a:latin typeface="Calibri"/>
                          <a:cs typeface="Calibri"/>
                        </a:rPr>
                        <a:t>12</a:t>
                      </a:r>
                      <a:endParaRPr sz="900" dirty="0">
                        <a:solidFill>
                          <a:srgbClr val="1F487C"/>
                        </a:solidFill>
                        <a:latin typeface="Calibri"/>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90000"/>
                      </a:schemeClr>
                    </a:solidFill>
                  </a:tcPr>
                </a:tc>
                <a:tc>
                  <a:txBody>
                    <a:bodyPr/>
                    <a:lstStyle/>
                    <a:p>
                      <a:pPr marR="38100" algn="ctr">
                        <a:lnSpc>
                          <a:spcPct val="100000"/>
                        </a:lnSpc>
                        <a:spcBef>
                          <a:spcPts val="300"/>
                        </a:spcBef>
                      </a:pPr>
                      <a:r>
                        <a:rPr sz="900" b="1" spc="-5" dirty="0">
                          <a:solidFill>
                            <a:srgbClr val="FFFFFF"/>
                          </a:solidFill>
                          <a:latin typeface="Calibri"/>
                          <a:cs typeface="Calibri"/>
                        </a:rPr>
                        <a:t>202</a:t>
                      </a:r>
                      <a:r>
                        <a:rPr lang="fr-FR" sz="900" b="1" spc="-5" dirty="0">
                          <a:solidFill>
                            <a:srgbClr val="FFFFFF"/>
                          </a:solidFill>
                          <a:latin typeface="Calibri"/>
                          <a:cs typeface="Calibri"/>
                        </a:rPr>
                        <a:t>1</a:t>
                      </a:r>
                      <a:endParaRPr sz="900" dirty="0">
                        <a:latin typeface="Calibri"/>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48ED4"/>
                    </a:solidFill>
                  </a:tcPr>
                </a:tc>
                <a:tc>
                  <a:txBody>
                    <a:bodyPr/>
                    <a:lstStyle/>
                    <a:p>
                      <a:pPr marL="123825" marR="114300" algn="ctr">
                        <a:lnSpc>
                          <a:spcPct val="100000"/>
                        </a:lnSpc>
                        <a:spcBef>
                          <a:spcPts val="305"/>
                        </a:spcBef>
                      </a:pPr>
                      <a:r>
                        <a:rPr lang="fr-FR" sz="900" b="1" spc="-5" dirty="0">
                          <a:solidFill>
                            <a:srgbClr val="FFFFFF"/>
                          </a:solidFill>
                          <a:latin typeface="Calibri"/>
                          <a:ea typeface="+mn-ea"/>
                          <a:cs typeface="Calibri"/>
                        </a:rPr>
                        <a:t>2022</a:t>
                      </a:r>
                      <a:endParaRPr sz="900" b="1" spc="-5" dirty="0">
                        <a:solidFill>
                          <a:srgbClr val="FFFFFF"/>
                        </a:solidFill>
                        <a:latin typeface="Calibri"/>
                        <a:ea typeface="+mn-ea"/>
                        <a:cs typeface="Calibri"/>
                      </a:endParaRPr>
                    </a:p>
                  </a:txBody>
                  <a:tcPr marL="0" marR="0" marT="38735" marB="0">
                    <a:lnL w="12700">
                      <a:solidFill>
                        <a:srgbClr val="FFFFFF"/>
                      </a:solidFill>
                      <a:prstDash val="soli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38100">
                      <a:solidFill>
                        <a:srgbClr val="FFFFFF"/>
                      </a:solidFill>
                      <a:prstDash val="solid"/>
                    </a:lnB>
                    <a:solidFill>
                      <a:srgbClr val="548ED4"/>
                    </a:solidFill>
                  </a:tcPr>
                </a:tc>
                <a:extLst>
                  <a:ext uri="{0D108BD9-81ED-4DB2-BD59-A6C34878D82A}">
                    <a16:rowId xmlns:a16="http://schemas.microsoft.com/office/drawing/2014/main" val="10001"/>
                  </a:ext>
                </a:extLst>
              </a:tr>
              <a:tr h="222141">
                <a:tc>
                  <a:txBody>
                    <a:bodyPr/>
                    <a:lstStyle/>
                    <a:p>
                      <a:pPr marL="90805">
                        <a:lnSpc>
                          <a:spcPct val="100000"/>
                        </a:lnSpc>
                        <a:spcBef>
                          <a:spcPts val="295"/>
                        </a:spcBef>
                      </a:pPr>
                      <a:r>
                        <a:rPr lang="fr-FR" sz="900" spc="-10" dirty="0">
                          <a:solidFill>
                            <a:srgbClr val="17375E"/>
                          </a:solidFill>
                          <a:latin typeface="Calibri"/>
                          <a:ea typeface="+mn-ea"/>
                          <a:cs typeface="Calibri"/>
                        </a:rPr>
                        <a:t>Vols à la tire</a:t>
                      </a:r>
                      <a:endParaRPr sz="900" spc="-10" dirty="0">
                        <a:solidFill>
                          <a:srgbClr val="17375E"/>
                        </a:solidFill>
                        <a:latin typeface="Calibri"/>
                        <a:ea typeface="+mn-ea"/>
                        <a:cs typeface="Calibri"/>
                      </a:endParaRPr>
                    </a:p>
                  </a:txBody>
                  <a:tcPr marL="0" marR="0" marT="3746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9525" cap="flat" cmpd="sng" algn="ctr">
                      <a:solidFill>
                        <a:schemeClr val="bg1"/>
                      </a:solidFill>
                      <a:prstDash val="solid"/>
                      <a:round/>
                      <a:headEnd type="none" w="med" len="med"/>
                      <a:tailEnd type="none" w="med" len="med"/>
                    </a:lnB>
                    <a:solidFill>
                      <a:srgbClr val="E9ECF4"/>
                    </a:solidFill>
                  </a:tcPr>
                </a:tc>
                <a:tc>
                  <a:txBody>
                    <a:bodyPr/>
                    <a:lstStyle/>
                    <a:p>
                      <a:pPr algn="ctr">
                        <a:lnSpc>
                          <a:spcPct val="100000"/>
                        </a:lnSpc>
                        <a:spcBef>
                          <a:spcPts val="295"/>
                        </a:spcBef>
                      </a:pPr>
                      <a:r>
                        <a:rPr lang="fr-FR" sz="1000" spc="-10" dirty="0">
                          <a:solidFill>
                            <a:srgbClr val="17375E"/>
                          </a:solidFill>
                          <a:latin typeface="Calibri"/>
                          <a:ea typeface="+mn-ea"/>
                          <a:cs typeface="Calibri"/>
                        </a:rPr>
                        <a:t>824</a:t>
                      </a:r>
                      <a:endParaRPr sz="1000" spc="-10" dirty="0">
                        <a:solidFill>
                          <a:srgbClr val="17375E"/>
                        </a:solidFill>
                        <a:latin typeface="Calibri"/>
                        <a:ea typeface="+mn-ea"/>
                        <a:cs typeface="Calibri"/>
                      </a:endParaRPr>
                    </a:p>
                  </a:txBody>
                  <a:tcPr marL="0" marR="0" marT="3746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a:lnSpc>
                          <a:spcPct val="100000"/>
                        </a:lnSpc>
                        <a:spcBef>
                          <a:spcPts val="295"/>
                        </a:spcBef>
                      </a:pPr>
                      <a:r>
                        <a:rPr lang="fr-FR" sz="1000" spc="-10" dirty="0">
                          <a:solidFill>
                            <a:srgbClr val="17375E"/>
                          </a:solidFill>
                          <a:latin typeface="Calibri"/>
                          <a:ea typeface="+mn-ea"/>
                          <a:cs typeface="Calibri"/>
                        </a:rPr>
                        <a:t>295</a:t>
                      </a:r>
                      <a:endParaRPr sz="1000" spc="-10" dirty="0">
                        <a:solidFill>
                          <a:srgbClr val="17375E"/>
                        </a:solidFill>
                        <a:latin typeface="Calibri"/>
                        <a:ea typeface="+mn-ea"/>
                        <a:cs typeface="Calibri"/>
                      </a:endParaRPr>
                    </a:p>
                  </a:txBody>
                  <a:tcPr marL="0" marR="0" marT="3746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CE6F1"/>
                    </a:solidFill>
                  </a:tcPr>
                </a:tc>
                <a:tc>
                  <a:txBody>
                    <a:bodyPr/>
                    <a:lstStyle/>
                    <a:p>
                      <a:pPr algn="ctr">
                        <a:lnSpc>
                          <a:spcPct val="100000"/>
                        </a:lnSpc>
                        <a:spcBef>
                          <a:spcPts val="295"/>
                        </a:spcBef>
                      </a:pPr>
                      <a:r>
                        <a:rPr lang="fr-FR" sz="1000" dirty="0">
                          <a:solidFill>
                            <a:schemeClr val="bg1"/>
                          </a:solidFill>
                          <a:latin typeface="Calibri"/>
                          <a:cs typeface="Calibri"/>
                        </a:rPr>
                        <a:t>486</a:t>
                      </a:r>
                      <a:endParaRPr sz="1000" dirty="0">
                        <a:solidFill>
                          <a:schemeClr val="bg1"/>
                        </a:solidFill>
                        <a:latin typeface="Calibri"/>
                        <a:cs typeface="Calibri"/>
                      </a:endParaRP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9525" cap="flat" cmpd="sng" algn="ctr">
                      <a:solidFill>
                        <a:schemeClr val="bg1"/>
                      </a:solidFill>
                      <a:prstDash val="solid"/>
                      <a:round/>
                      <a:headEnd type="none" w="med" len="med"/>
                      <a:tailEnd type="none" w="med" len="med"/>
                    </a:lnB>
                    <a:solidFill>
                      <a:srgbClr val="548ED4"/>
                    </a:solidFill>
                  </a:tcPr>
                </a:tc>
                <a:extLst>
                  <a:ext uri="{0D108BD9-81ED-4DB2-BD59-A6C34878D82A}">
                    <a16:rowId xmlns:a16="http://schemas.microsoft.com/office/drawing/2014/main" val="2117753942"/>
                  </a:ext>
                </a:extLst>
              </a:tr>
              <a:tr h="222141">
                <a:tc>
                  <a:txBody>
                    <a:bodyPr/>
                    <a:lstStyle/>
                    <a:p>
                      <a:pPr marL="90805">
                        <a:lnSpc>
                          <a:spcPct val="100000"/>
                        </a:lnSpc>
                        <a:spcBef>
                          <a:spcPts val="295"/>
                        </a:spcBef>
                      </a:pPr>
                      <a:r>
                        <a:rPr sz="900" spc="-10" dirty="0">
                          <a:solidFill>
                            <a:srgbClr val="17375E"/>
                          </a:solidFill>
                          <a:latin typeface="Calibri"/>
                          <a:cs typeface="Calibri"/>
                        </a:rPr>
                        <a:t>Vols </a:t>
                      </a:r>
                      <a:r>
                        <a:rPr sz="900" spc="-5" dirty="0">
                          <a:solidFill>
                            <a:srgbClr val="17375E"/>
                          </a:solidFill>
                          <a:latin typeface="Calibri"/>
                          <a:cs typeface="Calibri"/>
                        </a:rPr>
                        <a:t>dans</a:t>
                      </a:r>
                      <a:r>
                        <a:rPr sz="900" spc="-25" dirty="0">
                          <a:solidFill>
                            <a:srgbClr val="17375E"/>
                          </a:solidFill>
                          <a:latin typeface="Calibri"/>
                          <a:cs typeface="Calibri"/>
                        </a:rPr>
                        <a:t> </a:t>
                      </a:r>
                      <a:r>
                        <a:rPr sz="900" spc="-5" dirty="0">
                          <a:solidFill>
                            <a:srgbClr val="17375E"/>
                          </a:solidFill>
                          <a:latin typeface="Calibri"/>
                          <a:cs typeface="Calibri"/>
                        </a:rPr>
                        <a:t>habitations</a:t>
                      </a:r>
                      <a:endParaRPr sz="900" dirty="0">
                        <a:latin typeface="Calibri"/>
                        <a:cs typeface="Calibri"/>
                      </a:endParaRPr>
                    </a:p>
                  </a:txBody>
                  <a:tcPr marL="0" marR="0" marT="37465" marB="0">
                    <a:lnL w="12700">
                      <a:solidFill>
                        <a:srgbClr val="FFFFFF"/>
                      </a:solidFill>
                      <a:prstDash val="solid"/>
                    </a:lnL>
                    <a:lnR w="12700">
                      <a:solidFill>
                        <a:srgbClr val="FFFFFF"/>
                      </a:solidFill>
                      <a:prstDash val="solid"/>
                    </a:lnR>
                    <a:lnT w="9525" cap="flat" cmpd="sng" algn="ctr">
                      <a:solidFill>
                        <a:schemeClr val="bg1"/>
                      </a:solidFill>
                      <a:prstDash val="solid"/>
                      <a:round/>
                      <a:headEnd type="none" w="med" len="med"/>
                      <a:tailEnd type="none" w="med" len="med"/>
                    </a:lnT>
                    <a:lnB w="12700">
                      <a:solidFill>
                        <a:srgbClr val="FFFFFF"/>
                      </a:solidFill>
                      <a:prstDash val="solid"/>
                    </a:lnB>
                    <a:solidFill>
                      <a:srgbClr val="D0D7E8"/>
                    </a:solidFill>
                  </a:tcPr>
                </a:tc>
                <a:tc>
                  <a:txBody>
                    <a:bodyPr/>
                    <a:lstStyle/>
                    <a:p>
                      <a:pPr algn="ctr">
                        <a:lnSpc>
                          <a:spcPct val="100000"/>
                        </a:lnSpc>
                        <a:spcBef>
                          <a:spcPts val="295"/>
                        </a:spcBef>
                      </a:pPr>
                      <a:r>
                        <a:rPr lang="fr-FR" sz="1000" spc="-10" dirty="0">
                          <a:solidFill>
                            <a:srgbClr val="17375E"/>
                          </a:solidFill>
                          <a:latin typeface="Calibri"/>
                          <a:ea typeface="+mn-ea"/>
                          <a:cs typeface="Calibri"/>
                        </a:rPr>
                        <a:t>991</a:t>
                      </a:r>
                      <a:endParaRPr sz="1000" spc="-10" dirty="0">
                        <a:solidFill>
                          <a:srgbClr val="17375E"/>
                        </a:solidFill>
                        <a:latin typeface="Calibri"/>
                        <a:ea typeface="+mn-ea"/>
                        <a:cs typeface="Calibri"/>
                      </a:endParaRPr>
                    </a:p>
                  </a:txBody>
                  <a:tcPr marL="0" marR="0" marT="3746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295"/>
                        </a:spcBef>
                      </a:pPr>
                      <a:r>
                        <a:rPr lang="fr-FR" sz="1000" spc="-10" dirty="0">
                          <a:solidFill>
                            <a:srgbClr val="17375E"/>
                          </a:solidFill>
                          <a:latin typeface="Calibri"/>
                          <a:ea typeface="+mn-ea"/>
                          <a:cs typeface="Calibri"/>
                        </a:rPr>
                        <a:t>903</a:t>
                      </a:r>
                      <a:endParaRPr sz="1000" spc="-10" dirty="0">
                        <a:solidFill>
                          <a:srgbClr val="17375E"/>
                        </a:solidFill>
                        <a:latin typeface="Calibri"/>
                        <a:ea typeface="+mn-ea"/>
                        <a:cs typeface="Calibri"/>
                      </a:endParaRPr>
                    </a:p>
                  </a:txBody>
                  <a:tcPr marL="0" marR="0" marT="37465" marB="0">
                    <a:lnL w="12700" cap="flat" cmpd="sng" algn="ctr">
                      <a:solidFill>
                        <a:srgbClr val="FFFFFF"/>
                      </a:solidFill>
                      <a:prstDash val="solid"/>
                      <a:round/>
                      <a:headEnd type="none" w="med" len="med"/>
                      <a:tailEnd type="none" w="med" len="med"/>
                    </a:lnL>
                    <a:lnR w="12700">
                      <a:solidFill>
                        <a:srgbClr val="FFFFFF"/>
                      </a:solidFill>
                      <a:prstDash val="solid"/>
                    </a:lnR>
                    <a:lnT w="952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DE4"/>
                    </a:solidFill>
                  </a:tcPr>
                </a:tc>
                <a:tc>
                  <a:txBody>
                    <a:bodyPr/>
                    <a:lstStyle/>
                    <a:p>
                      <a:pPr algn="ctr">
                        <a:lnSpc>
                          <a:spcPct val="100000"/>
                        </a:lnSpc>
                        <a:spcBef>
                          <a:spcPts val="295"/>
                        </a:spcBef>
                      </a:pPr>
                      <a:r>
                        <a:rPr lang="fr-FR" sz="1000" dirty="0">
                          <a:solidFill>
                            <a:schemeClr val="bg1"/>
                          </a:solidFill>
                          <a:latin typeface="Calibri"/>
                          <a:cs typeface="Calibri"/>
                        </a:rPr>
                        <a:t>957</a:t>
                      </a:r>
                      <a:endParaRPr sz="1000" dirty="0">
                        <a:solidFill>
                          <a:schemeClr val="bg1"/>
                        </a:solidFill>
                        <a:latin typeface="Calibri"/>
                        <a:cs typeface="Calibri"/>
                      </a:endParaRPr>
                    </a:p>
                  </a:txBody>
                  <a:tcPr marL="0" marR="0" marT="37465" marB="0">
                    <a:lnL w="12700">
                      <a:solidFill>
                        <a:srgbClr val="FFFFFF"/>
                      </a:solidFill>
                      <a:prstDash val="solid"/>
                    </a:lnL>
                    <a:lnR w="12700">
                      <a:solidFill>
                        <a:srgbClr val="FFFFFF"/>
                      </a:solidFill>
                      <a:prstDash val="solid"/>
                    </a:lnR>
                    <a:lnT w="9525" cap="flat" cmpd="sng" algn="ctr">
                      <a:solidFill>
                        <a:schemeClr val="bg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548ED4"/>
                    </a:solidFill>
                  </a:tcPr>
                </a:tc>
                <a:extLst>
                  <a:ext uri="{0D108BD9-81ED-4DB2-BD59-A6C34878D82A}">
                    <a16:rowId xmlns:a16="http://schemas.microsoft.com/office/drawing/2014/main" val="10002"/>
                  </a:ext>
                </a:extLst>
              </a:tr>
              <a:tr h="204721">
                <a:tc>
                  <a:txBody>
                    <a:bodyPr/>
                    <a:lstStyle/>
                    <a:p>
                      <a:pPr marL="90805">
                        <a:lnSpc>
                          <a:spcPct val="100000"/>
                        </a:lnSpc>
                        <a:spcBef>
                          <a:spcPts val="305"/>
                        </a:spcBef>
                      </a:pPr>
                      <a:r>
                        <a:rPr sz="900" spc="-5" dirty="0">
                          <a:solidFill>
                            <a:srgbClr val="17375E"/>
                          </a:solidFill>
                          <a:latin typeface="Calibri"/>
                          <a:cs typeface="Calibri"/>
                        </a:rPr>
                        <a:t>Vols dans </a:t>
                      </a:r>
                      <a:r>
                        <a:rPr sz="900" dirty="0">
                          <a:solidFill>
                            <a:srgbClr val="17375E"/>
                          </a:solidFill>
                          <a:latin typeface="Calibri"/>
                          <a:cs typeface="Calibri"/>
                        </a:rPr>
                        <a:t>&amp; </a:t>
                      </a:r>
                      <a:r>
                        <a:rPr sz="900" spc="-5" dirty="0">
                          <a:solidFill>
                            <a:srgbClr val="17375E"/>
                          </a:solidFill>
                          <a:latin typeface="Calibri"/>
                          <a:cs typeface="Calibri"/>
                        </a:rPr>
                        <a:t>sur</a:t>
                      </a:r>
                      <a:r>
                        <a:rPr sz="900" spc="-25" dirty="0">
                          <a:solidFill>
                            <a:srgbClr val="17375E"/>
                          </a:solidFill>
                          <a:latin typeface="Calibri"/>
                          <a:cs typeface="Calibri"/>
                        </a:rPr>
                        <a:t> </a:t>
                      </a:r>
                      <a:r>
                        <a:rPr sz="900" spc="-5" dirty="0">
                          <a:solidFill>
                            <a:srgbClr val="17375E"/>
                          </a:solidFill>
                          <a:latin typeface="Calibri"/>
                          <a:cs typeface="Calibri"/>
                        </a:rPr>
                        <a:t>véhicules</a:t>
                      </a:r>
                      <a:endParaRPr sz="900" dirty="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0"/>
                        </a:spcBef>
                      </a:pPr>
                      <a:r>
                        <a:rPr lang="fr-BE" sz="1000" spc="-10" dirty="0">
                          <a:solidFill>
                            <a:srgbClr val="17375E"/>
                          </a:solidFill>
                          <a:latin typeface="Calibri"/>
                          <a:ea typeface="+mn-ea"/>
                          <a:cs typeface="Calibri"/>
                        </a:rPr>
                        <a:t>1.278</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fr-FR" sz="1000" spc="-10" dirty="0">
                          <a:solidFill>
                            <a:srgbClr val="17375E"/>
                          </a:solidFill>
                          <a:latin typeface="Calibri"/>
                          <a:ea typeface="+mn-ea"/>
                          <a:cs typeface="Calibri"/>
                        </a:rPr>
                        <a:t>572</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lnSpc>
                          <a:spcPct val="100000"/>
                        </a:lnSpc>
                        <a:spcBef>
                          <a:spcPts val="300"/>
                        </a:spcBef>
                      </a:pPr>
                      <a:r>
                        <a:rPr lang="fr-FR" sz="1000" dirty="0">
                          <a:solidFill>
                            <a:schemeClr val="bg1"/>
                          </a:solidFill>
                          <a:latin typeface="Calibri"/>
                          <a:cs typeface="Calibri"/>
                        </a:rPr>
                        <a:t>613</a:t>
                      </a:r>
                      <a:endParaRPr sz="1000" dirty="0">
                        <a:solidFill>
                          <a:schemeClr val="bg1"/>
                        </a:solidFill>
                        <a:latin typeface="Calibri"/>
                        <a:cs typeface="Calibri"/>
                      </a:endParaRPr>
                    </a:p>
                  </a:txBody>
                  <a:tcPr marL="0" marR="0" marT="38100" marB="0">
                    <a:lnL w="12700">
                      <a:solidFill>
                        <a:srgbClr val="FFFFFF"/>
                      </a:solidFill>
                      <a:prstDash val="soli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548ED4"/>
                    </a:solidFill>
                  </a:tcPr>
                </a:tc>
                <a:extLst>
                  <a:ext uri="{0D108BD9-81ED-4DB2-BD59-A6C34878D82A}">
                    <a16:rowId xmlns:a16="http://schemas.microsoft.com/office/drawing/2014/main" val="10003"/>
                  </a:ext>
                </a:extLst>
              </a:tr>
              <a:tr h="201468">
                <a:tc>
                  <a:txBody>
                    <a:bodyPr/>
                    <a:lstStyle/>
                    <a:p>
                      <a:pPr marL="90805">
                        <a:lnSpc>
                          <a:spcPct val="100000"/>
                        </a:lnSpc>
                        <a:spcBef>
                          <a:spcPts val="300"/>
                        </a:spcBef>
                      </a:pPr>
                      <a:r>
                        <a:rPr sz="900" spc="-10" dirty="0">
                          <a:solidFill>
                            <a:srgbClr val="17375E"/>
                          </a:solidFill>
                          <a:latin typeface="Calibri"/>
                          <a:cs typeface="Calibri"/>
                        </a:rPr>
                        <a:t>Vols </a:t>
                      </a:r>
                      <a:r>
                        <a:rPr sz="900" spc="-5" dirty="0">
                          <a:solidFill>
                            <a:srgbClr val="17375E"/>
                          </a:solidFill>
                          <a:latin typeface="Calibri"/>
                          <a:cs typeface="Calibri"/>
                        </a:rPr>
                        <a:t>de</a:t>
                      </a:r>
                      <a:r>
                        <a:rPr sz="900" spc="-10" dirty="0">
                          <a:solidFill>
                            <a:srgbClr val="17375E"/>
                          </a:solidFill>
                          <a:latin typeface="Calibri"/>
                          <a:cs typeface="Calibri"/>
                        </a:rPr>
                        <a:t> </a:t>
                      </a:r>
                      <a:r>
                        <a:rPr sz="900" spc="-5" dirty="0">
                          <a:solidFill>
                            <a:srgbClr val="17375E"/>
                          </a:solidFill>
                          <a:latin typeface="Calibri"/>
                          <a:cs typeface="Calibri"/>
                        </a:rPr>
                        <a:t>v</a:t>
                      </a:r>
                      <a:r>
                        <a:rPr lang="fr-FR" sz="900" spc="-5" dirty="0" err="1">
                          <a:solidFill>
                            <a:srgbClr val="17375E"/>
                          </a:solidFill>
                          <a:latin typeface="Calibri"/>
                          <a:cs typeface="Calibri"/>
                        </a:rPr>
                        <a:t>oitures</a:t>
                      </a:r>
                      <a:endParaRPr sz="900" dirty="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0"/>
                        </a:spcBef>
                      </a:pPr>
                      <a:r>
                        <a:rPr lang="fr-FR" sz="1000" spc="-10" dirty="0">
                          <a:solidFill>
                            <a:srgbClr val="17375E"/>
                          </a:solidFill>
                          <a:latin typeface="Calibri"/>
                          <a:ea typeface="+mn-ea"/>
                          <a:cs typeface="Calibri"/>
                        </a:rPr>
                        <a:t>136</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fr-FR" sz="1000" spc="-10" dirty="0">
                          <a:solidFill>
                            <a:srgbClr val="17375E"/>
                          </a:solidFill>
                          <a:latin typeface="Calibri"/>
                          <a:ea typeface="+mn-ea"/>
                          <a:cs typeface="Calibri"/>
                        </a:rPr>
                        <a:t>98</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DE4"/>
                    </a:solidFill>
                  </a:tcPr>
                </a:tc>
                <a:tc>
                  <a:txBody>
                    <a:bodyPr/>
                    <a:lstStyle/>
                    <a:p>
                      <a:pPr algn="ctr">
                        <a:lnSpc>
                          <a:spcPct val="100000"/>
                        </a:lnSpc>
                        <a:spcBef>
                          <a:spcPts val="300"/>
                        </a:spcBef>
                      </a:pPr>
                      <a:r>
                        <a:rPr lang="fr-FR" sz="1000" dirty="0">
                          <a:solidFill>
                            <a:schemeClr val="bg1"/>
                          </a:solidFill>
                          <a:latin typeface="Calibri"/>
                          <a:cs typeface="Calibri"/>
                        </a:rPr>
                        <a:t>101</a:t>
                      </a:r>
                      <a:endParaRPr sz="1000" dirty="0">
                        <a:solidFill>
                          <a:schemeClr val="bg1"/>
                        </a:solidFill>
                        <a:latin typeface="Calibri"/>
                        <a:cs typeface="Calibri"/>
                      </a:endParaRPr>
                    </a:p>
                  </a:txBody>
                  <a:tcPr marL="0" marR="0" marT="38100" marB="0">
                    <a:lnL w="12700">
                      <a:solidFill>
                        <a:srgbClr val="FFFFFF"/>
                      </a:solidFill>
                      <a:prstDash val="soli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12700">
                      <a:solidFill>
                        <a:srgbClr val="FFFFFF"/>
                      </a:solidFill>
                      <a:prstDash val="solid"/>
                    </a:lnB>
                    <a:solidFill>
                      <a:srgbClr val="548ED4"/>
                    </a:solidFill>
                  </a:tcPr>
                </a:tc>
                <a:extLst>
                  <a:ext uri="{0D108BD9-81ED-4DB2-BD59-A6C34878D82A}">
                    <a16:rowId xmlns:a16="http://schemas.microsoft.com/office/drawing/2014/main" val="10004"/>
                  </a:ext>
                </a:extLst>
              </a:tr>
              <a:tr h="204197">
                <a:tc>
                  <a:txBody>
                    <a:bodyPr/>
                    <a:lstStyle/>
                    <a:p>
                      <a:pPr marL="90805">
                        <a:lnSpc>
                          <a:spcPct val="100000"/>
                        </a:lnSpc>
                        <a:spcBef>
                          <a:spcPts val="309"/>
                        </a:spcBef>
                      </a:pPr>
                      <a:r>
                        <a:rPr sz="900" spc="-5" dirty="0">
                          <a:solidFill>
                            <a:srgbClr val="17375E"/>
                          </a:solidFill>
                          <a:latin typeface="Calibri"/>
                          <a:cs typeface="Calibri"/>
                        </a:rPr>
                        <a:t>Vols avec violence sans</a:t>
                      </a:r>
                      <a:r>
                        <a:rPr sz="900" spc="25" dirty="0">
                          <a:solidFill>
                            <a:srgbClr val="17375E"/>
                          </a:solidFill>
                          <a:latin typeface="Calibri"/>
                          <a:cs typeface="Calibri"/>
                        </a:rPr>
                        <a:t> </a:t>
                      </a:r>
                      <a:r>
                        <a:rPr sz="900" dirty="0" err="1">
                          <a:solidFill>
                            <a:srgbClr val="17375E"/>
                          </a:solidFill>
                          <a:latin typeface="Calibri"/>
                          <a:cs typeface="Calibri"/>
                        </a:rPr>
                        <a:t>arme</a:t>
                      </a:r>
                      <a:r>
                        <a:rPr lang="fr-FR" sz="900" dirty="0">
                          <a:solidFill>
                            <a:srgbClr val="17375E"/>
                          </a:solidFill>
                          <a:latin typeface="Calibri"/>
                          <a:cs typeface="Calibri"/>
                        </a:rPr>
                        <a:t>s</a:t>
                      </a:r>
                      <a:endParaRPr sz="900" dirty="0">
                        <a:latin typeface="Calibri"/>
                        <a:cs typeface="Calibri"/>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00"/>
                        </a:spcBef>
                      </a:pPr>
                      <a:r>
                        <a:rPr lang="fr-BE" sz="1000" spc="-10" dirty="0">
                          <a:solidFill>
                            <a:srgbClr val="17375E"/>
                          </a:solidFill>
                          <a:latin typeface="Calibri"/>
                          <a:ea typeface="+mn-ea"/>
                          <a:cs typeface="Calibri"/>
                        </a:rPr>
                        <a:t>351</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fr-FR" sz="1000" spc="-10" dirty="0">
                          <a:solidFill>
                            <a:srgbClr val="17375E"/>
                          </a:solidFill>
                          <a:latin typeface="Calibri"/>
                          <a:ea typeface="+mn-ea"/>
                          <a:cs typeface="Calibri"/>
                        </a:rPr>
                        <a:t>181</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a:lnSpc>
                          <a:spcPct val="100000"/>
                        </a:lnSpc>
                        <a:spcBef>
                          <a:spcPts val="300"/>
                        </a:spcBef>
                      </a:pPr>
                      <a:r>
                        <a:rPr lang="fr-FR" sz="1000" dirty="0">
                          <a:solidFill>
                            <a:schemeClr val="bg1"/>
                          </a:solidFill>
                          <a:latin typeface="Calibri"/>
                          <a:cs typeface="Calibri"/>
                        </a:rPr>
                        <a:t>196</a:t>
                      </a:r>
                      <a:endParaRPr sz="1000" dirty="0">
                        <a:solidFill>
                          <a:schemeClr val="bg1"/>
                        </a:solidFill>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48ED4"/>
                    </a:solidFill>
                  </a:tcPr>
                </a:tc>
                <a:extLst>
                  <a:ext uri="{0D108BD9-81ED-4DB2-BD59-A6C34878D82A}">
                    <a16:rowId xmlns:a16="http://schemas.microsoft.com/office/drawing/2014/main" val="10005"/>
                  </a:ext>
                </a:extLst>
              </a:tr>
              <a:tr h="201468">
                <a:tc>
                  <a:txBody>
                    <a:bodyPr/>
                    <a:lstStyle/>
                    <a:p>
                      <a:pPr marL="90805">
                        <a:lnSpc>
                          <a:spcPct val="100000"/>
                        </a:lnSpc>
                        <a:spcBef>
                          <a:spcPts val="300"/>
                        </a:spcBef>
                      </a:pPr>
                      <a:r>
                        <a:rPr sz="900" spc="-10" dirty="0">
                          <a:solidFill>
                            <a:srgbClr val="17375E"/>
                          </a:solidFill>
                          <a:latin typeface="Calibri"/>
                          <a:cs typeface="Calibri"/>
                        </a:rPr>
                        <a:t>Vols </a:t>
                      </a:r>
                      <a:r>
                        <a:rPr sz="900" spc="-5" dirty="0">
                          <a:solidFill>
                            <a:srgbClr val="17375E"/>
                          </a:solidFill>
                          <a:latin typeface="Calibri"/>
                          <a:cs typeface="Calibri"/>
                        </a:rPr>
                        <a:t>à main</a:t>
                      </a:r>
                      <a:r>
                        <a:rPr sz="900" spc="-20" dirty="0">
                          <a:solidFill>
                            <a:srgbClr val="17375E"/>
                          </a:solidFill>
                          <a:latin typeface="Calibri"/>
                          <a:cs typeface="Calibri"/>
                        </a:rPr>
                        <a:t> </a:t>
                      </a:r>
                      <a:r>
                        <a:rPr sz="900" spc="-5" dirty="0">
                          <a:solidFill>
                            <a:srgbClr val="17375E"/>
                          </a:solidFill>
                          <a:latin typeface="Calibri"/>
                          <a:cs typeface="Calibri"/>
                        </a:rPr>
                        <a:t>armée</a:t>
                      </a:r>
                      <a:endParaRPr sz="900" dirty="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00"/>
                        </a:spcBef>
                      </a:pPr>
                      <a:r>
                        <a:rPr lang="fr-BE" sz="1000" spc="-10" dirty="0">
                          <a:solidFill>
                            <a:srgbClr val="17375E"/>
                          </a:solidFill>
                          <a:latin typeface="Calibri"/>
                          <a:ea typeface="+mn-ea"/>
                          <a:cs typeface="Calibri"/>
                        </a:rPr>
                        <a:t>60</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fr-FR" sz="1000" spc="-10" dirty="0">
                          <a:solidFill>
                            <a:srgbClr val="17375E"/>
                          </a:solidFill>
                          <a:latin typeface="Calibri"/>
                          <a:ea typeface="+mn-ea"/>
                          <a:cs typeface="Calibri"/>
                        </a:rPr>
                        <a:t>27</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DE4"/>
                    </a:solidFill>
                  </a:tcPr>
                </a:tc>
                <a:tc>
                  <a:txBody>
                    <a:bodyPr/>
                    <a:lstStyle/>
                    <a:p>
                      <a:pPr algn="ctr">
                        <a:lnSpc>
                          <a:spcPct val="100000"/>
                        </a:lnSpc>
                        <a:spcBef>
                          <a:spcPts val="300"/>
                        </a:spcBef>
                      </a:pPr>
                      <a:r>
                        <a:rPr lang="fr-FR" sz="1000" dirty="0">
                          <a:solidFill>
                            <a:schemeClr val="bg1"/>
                          </a:solidFill>
                          <a:latin typeface="Calibri"/>
                          <a:cs typeface="Calibri"/>
                        </a:rPr>
                        <a:t>30</a:t>
                      </a:r>
                      <a:endParaRPr sz="1000" dirty="0">
                        <a:solidFill>
                          <a:schemeClr val="bg1"/>
                        </a:solidFill>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accent1">
                          <a:lumMod val="20000"/>
                          <a:lumOff val="80000"/>
                        </a:schemeClr>
                      </a:solidFill>
                      <a:prstDash val="solid"/>
                      <a:round/>
                      <a:headEnd type="none" w="med" len="med"/>
                      <a:tailEnd type="none" w="med" len="med"/>
                    </a:lnB>
                    <a:solidFill>
                      <a:srgbClr val="548ED4"/>
                    </a:solidFill>
                  </a:tcPr>
                </a:tc>
                <a:extLst>
                  <a:ext uri="{0D108BD9-81ED-4DB2-BD59-A6C34878D82A}">
                    <a16:rowId xmlns:a16="http://schemas.microsoft.com/office/drawing/2014/main" val="10006"/>
                  </a:ext>
                </a:extLst>
              </a:tr>
              <a:tr h="246569">
                <a:tc>
                  <a:txBody>
                    <a:bodyPr/>
                    <a:lstStyle/>
                    <a:p>
                      <a:pPr marL="90805">
                        <a:lnSpc>
                          <a:spcPct val="100000"/>
                        </a:lnSpc>
                        <a:spcBef>
                          <a:spcPts val="305"/>
                        </a:spcBef>
                      </a:pPr>
                      <a:r>
                        <a:rPr lang="fr-BE" sz="900" spc="-5" dirty="0">
                          <a:solidFill>
                            <a:srgbClr val="17375E"/>
                          </a:solidFill>
                          <a:latin typeface="Calibri"/>
                          <a:cs typeface="Calibri"/>
                        </a:rPr>
                        <a:t>Vols de</a:t>
                      </a:r>
                      <a:r>
                        <a:rPr lang="fr-BE" sz="900" dirty="0">
                          <a:solidFill>
                            <a:srgbClr val="17375E"/>
                          </a:solidFill>
                          <a:latin typeface="Calibri"/>
                          <a:cs typeface="Calibri"/>
                        </a:rPr>
                        <a:t> </a:t>
                      </a:r>
                      <a:r>
                        <a:rPr lang="fr-BE" sz="900" spc="-5" dirty="0">
                          <a:solidFill>
                            <a:srgbClr val="17375E"/>
                          </a:solidFill>
                          <a:latin typeface="Calibri"/>
                          <a:cs typeface="Calibri"/>
                        </a:rPr>
                        <a:t>motos</a:t>
                      </a:r>
                      <a:endParaRPr lang="fr-BE" sz="900" dirty="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9525" cap="flat" cmpd="sng" algn="ctr">
                      <a:solidFill>
                        <a:schemeClr val="bg1"/>
                      </a:solidFill>
                      <a:prstDash val="solid"/>
                      <a:round/>
                      <a:headEnd type="none" w="med" len="med"/>
                      <a:tailEnd type="none" w="med" len="med"/>
                    </a:lnB>
                    <a:solidFill>
                      <a:srgbClr val="E9ECF4"/>
                    </a:solidFill>
                  </a:tcPr>
                </a:tc>
                <a:tc>
                  <a:txBody>
                    <a:bodyPr/>
                    <a:lstStyle/>
                    <a:p>
                      <a:pPr algn="ctr">
                        <a:lnSpc>
                          <a:spcPct val="100000"/>
                        </a:lnSpc>
                        <a:spcBef>
                          <a:spcPts val="300"/>
                        </a:spcBef>
                      </a:pPr>
                      <a:r>
                        <a:rPr lang="fr-FR" sz="1000" spc="-10" dirty="0">
                          <a:solidFill>
                            <a:srgbClr val="17375E"/>
                          </a:solidFill>
                          <a:latin typeface="Calibri"/>
                          <a:ea typeface="+mn-ea"/>
                          <a:cs typeface="Calibri"/>
                        </a:rPr>
                        <a:t>30</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fr-FR" sz="1000" spc="-10" dirty="0">
                          <a:solidFill>
                            <a:srgbClr val="17375E"/>
                          </a:solidFill>
                          <a:latin typeface="Calibri"/>
                          <a:ea typeface="+mn-ea"/>
                          <a:cs typeface="Calibri"/>
                        </a:rPr>
                        <a:t>15</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CE6F1"/>
                    </a:solidFill>
                  </a:tcPr>
                </a:tc>
                <a:tc>
                  <a:txBody>
                    <a:bodyPr/>
                    <a:lstStyle/>
                    <a:p>
                      <a:pPr algn="ctr">
                        <a:lnSpc>
                          <a:spcPct val="100000"/>
                        </a:lnSpc>
                        <a:spcBef>
                          <a:spcPts val="300"/>
                        </a:spcBef>
                      </a:pPr>
                      <a:r>
                        <a:rPr lang="fr-FR" sz="1000" dirty="0">
                          <a:solidFill>
                            <a:schemeClr val="bg1"/>
                          </a:solidFill>
                          <a:latin typeface="Calibri"/>
                          <a:cs typeface="Calibri"/>
                        </a:rPr>
                        <a:t>35</a:t>
                      </a:r>
                      <a:endParaRPr sz="1000" dirty="0">
                        <a:solidFill>
                          <a:schemeClr val="bg1"/>
                        </a:solidFill>
                        <a:latin typeface="Calibri"/>
                        <a:cs typeface="Calibri"/>
                      </a:endParaRPr>
                    </a:p>
                  </a:txBody>
                  <a:tcPr marL="0" marR="0" marT="38100" marB="0">
                    <a:lnL w="12700">
                      <a:solidFill>
                        <a:srgbClr val="FFFFFF"/>
                      </a:solidFill>
                      <a:prstDash val="solid"/>
                    </a:lnL>
                    <a:lnR w="12700">
                      <a:solidFill>
                        <a:srgbClr val="FFFFFF"/>
                      </a:solidFill>
                      <a:prstDash val="solid"/>
                    </a:lnR>
                    <a:lnT w="12700" cap="flat" cmpd="sng" algn="ctr">
                      <a:solidFill>
                        <a:schemeClr val="accent1">
                          <a:lumMod val="20000"/>
                          <a:lumOff val="8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48ED4"/>
                    </a:solidFill>
                  </a:tcPr>
                </a:tc>
                <a:extLst>
                  <a:ext uri="{0D108BD9-81ED-4DB2-BD59-A6C34878D82A}">
                    <a16:rowId xmlns:a16="http://schemas.microsoft.com/office/drawing/2014/main" val="10007"/>
                  </a:ext>
                </a:extLst>
              </a:tr>
              <a:tr h="358758">
                <a:tc>
                  <a:txBody>
                    <a:bodyPr/>
                    <a:lstStyle/>
                    <a:p>
                      <a:pPr marL="90805">
                        <a:lnSpc>
                          <a:spcPct val="100000"/>
                        </a:lnSpc>
                        <a:spcBef>
                          <a:spcPts val="305"/>
                        </a:spcBef>
                      </a:pPr>
                      <a:r>
                        <a:rPr lang="fr-FR" sz="900" spc="-10" dirty="0">
                          <a:solidFill>
                            <a:srgbClr val="17375E"/>
                          </a:solidFill>
                          <a:latin typeface="Calibri"/>
                          <a:ea typeface="+mn-ea"/>
                          <a:cs typeface="Calibri"/>
                        </a:rPr>
                        <a:t>Violences intrafamiliales</a:t>
                      </a:r>
                      <a:endParaRPr lang="fr-BE" sz="900" spc="-10" dirty="0">
                        <a:solidFill>
                          <a:srgbClr val="17375E"/>
                        </a:solidFill>
                        <a:latin typeface="Calibri"/>
                        <a:ea typeface="+mn-ea"/>
                        <a:cs typeface="Calibri"/>
                      </a:endParaRP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a:solidFill>
                        <a:srgbClr val="FFFFFF"/>
                      </a:solidFill>
                      <a:prstDash val="solid"/>
                    </a:lnB>
                    <a:solidFill>
                      <a:srgbClr val="D0D7E8"/>
                    </a:solidFill>
                  </a:tcPr>
                </a:tc>
                <a:tc>
                  <a:txBody>
                    <a:bodyPr/>
                    <a:lstStyle/>
                    <a:p>
                      <a:pPr algn="ctr">
                        <a:lnSpc>
                          <a:spcPct val="100000"/>
                        </a:lnSpc>
                        <a:spcBef>
                          <a:spcPts val="300"/>
                        </a:spcBef>
                      </a:pPr>
                      <a:r>
                        <a:rPr lang="fr-FR" sz="1000" spc="-10" dirty="0">
                          <a:solidFill>
                            <a:srgbClr val="17375E"/>
                          </a:solidFill>
                          <a:latin typeface="Calibri"/>
                          <a:ea typeface="+mn-ea"/>
                          <a:cs typeface="Calibri"/>
                        </a:rPr>
                        <a:t>460</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lnSpc>
                          <a:spcPct val="100000"/>
                        </a:lnSpc>
                        <a:spcBef>
                          <a:spcPts val="300"/>
                        </a:spcBef>
                      </a:pPr>
                      <a:r>
                        <a:rPr lang="fr-FR" sz="1000" spc="-10" dirty="0">
                          <a:solidFill>
                            <a:srgbClr val="17375E"/>
                          </a:solidFill>
                          <a:latin typeface="Calibri"/>
                          <a:ea typeface="+mn-ea"/>
                          <a:cs typeface="Calibri"/>
                        </a:rPr>
                        <a:t>369</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7E8"/>
                    </a:solidFill>
                  </a:tcPr>
                </a:tc>
                <a:tc>
                  <a:txBody>
                    <a:bodyPr/>
                    <a:lstStyle/>
                    <a:p>
                      <a:pPr algn="ctr">
                        <a:lnSpc>
                          <a:spcPct val="100000"/>
                        </a:lnSpc>
                        <a:spcBef>
                          <a:spcPts val="300"/>
                        </a:spcBef>
                      </a:pPr>
                      <a:r>
                        <a:rPr lang="fr-FR" sz="1000" dirty="0">
                          <a:solidFill>
                            <a:schemeClr val="bg1"/>
                          </a:solidFill>
                          <a:latin typeface="Calibri"/>
                          <a:cs typeface="Calibri"/>
                        </a:rPr>
                        <a:t>427</a:t>
                      </a:r>
                      <a:endParaRPr sz="1000" dirty="0">
                        <a:solidFill>
                          <a:schemeClr val="bg1"/>
                        </a:solidFill>
                        <a:latin typeface="Calibri"/>
                        <a:cs typeface="Calibri"/>
                      </a:endParaRPr>
                    </a:p>
                  </a:txBody>
                  <a:tcPr marL="0" marR="0" marT="38100" marB="0">
                    <a:lnL w="12700" cap="flat" cmpd="sng" algn="ctr">
                      <a:solidFill>
                        <a:srgbClr val="FFFFFF"/>
                      </a:solidFill>
                      <a:prstDash val="solid"/>
                      <a:round/>
                      <a:headEnd type="none" w="med" len="med"/>
                      <a:tailEnd type="none" w="med" len="med"/>
                    </a:lnL>
                    <a:lnR w="12700">
                      <a:solidFill>
                        <a:srgbClr val="FFFFFF"/>
                      </a:solidFill>
                      <a:prstDash val="solid"/>
                    </a:lnR>
                    <a:lnT w="9525" cap="flat" cmpd="sng" algn="ctr">
                      <a:solidFill>
                        <a:schemeClr val="bg1"/>
                      </a:solidFill>
                      <a:prstDash val="solid"/>
                      <a:round/>
                      <a:headEnd type="none" w="med" len="med"/>
                      <a:tailEnd type="none" w="med" len="med"/>
                    </a:lnT>
                    <a:lnB w="12700">
                      <a:solidFill>
                        <a:srgbClr val="FFFFFF"/>
                      </a:solidFill>
                      <a:prstDash val="solid"/>
                    </a:lnB>
                    <a:solidFill>
                      <a:srgbClr val="548ED4"/>
                    </a:solidFill>
                  </a:tcPr>
                </a:tc>
                <a:extLst>
                  <a:ext uri="{0D108BD9-81ED-4DB2-BD59-A6C34878D82A}">
                    <a16:rowId xmlns:a16="http://schemas.microsoft.com/office/drawing/2014/main" val="526499859"/>
                  </a:ext>
                </a:extLst>
              </a:tr>
              <a:tr h="27873">
                <a:tc gridSpan="4">
                  <a:txBody>
                    <a:bodyPr/>
                    <a:lstStyle/>
                    <a:p>
                      <a:pPr>
                        <a:lnSpc>
                          <a:spcPct val="100000"/>
                        </a:lnSpc>
                      </a:pPr>
                      <a:endParaRPr sz="200" dirty="0">
                        <a:latin typeface="Times New Roman"/>
                        <a:cs typeface="Times New Roman"/>
                      </a:endParaRPr>
                    </a:p>
                  </a:txBody>
                  <a:tcPr marL="0" marR="0" marT="0" marB="0">
                    <a:lnT w="12700">
                      <a:solidFill>
                        <a:srgbClr val="FFFFFF"/>
                      </a:solidFill>
                      <a:prstDash val="solid"/>
                    </a:lnT>
                    <a:lnB w="12700">
                      <a:solidFill>
                        <a:srgbClr val="FFFFFF"/>
                      </a:solidFill>
                      <a:prstDash val="solid"/>
                    </a:lnB>
                    <a:solidFill>
                      <a:srgbClr val="4F81BC"/>
                    </a:solidFill>
                  </a:tcPr>
                </a:tc>
                <a:tc hMerge="1">
                  <a:txBody>
                    <a:bodyPr/>
                    <a:lstStyle/>
                    <a:p>
                      <a:endParaRPr/>
                    </a:p>
                  </a:txBody>
                  <a:tcPr marL="0" marR="0" marT="0" marB="0">
                    <a:lnT w="12700" cap="flat" cmpd="sng" algn="ctr">
                      <a:solidFill>
                        <a:srgbClr val="FFFFFF"/>
                      </a:solidFill>
                      <a:prstDash val="solid"/>
                      <a:round/>
                      <a:headEnd type="none" w="med" len="med"/>
                      <a:tailEnd type="none" w="med" len="med"/>
                    </a:lnT>
                  </a:tcPr>
                </a:tc>
                <a:tc hMerge="1">
                  <a:txBody>
                    <a:bodyPr/>
                    <a:lstStyle/>
                    <a:p>
                      <a:endParaRPr/>
                    </a:p>
                  </a:txBody>
                  <a:tcPr marL="0" marR="0" marT="0" marB="0">
                    <a:lnT w="12700" cap="flat" cmpd="sng" algn="ctr">
                      <a:solidFill>
                        <a:srgbClr val="FFFFFF"/>
                      </a:solidFill>
                      <a:prstDash val="solid"/>
                      <a:round/>
                      <a:headEnd type="none" w="med" len="med"/>
                      <a:tailEnd type="none" w="med" len="med"/>
                    </a:lnT>
                  </a:tcPr>
                </a:tc>
                <a:tc hMerge="1">
                  <a:txBody>
                    <a:bodyPr/>
                    <a:lstStyle/>
                    <a:p>
                      <a:endParaRPr/>
                    </a:p>
                  </a:txBody>
                  <a:tcPr marL="0" marR="0" marT="0" marB="0">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graphicFrame>
        <p:nvGraphicFramePr>
          <p:cNvPr id="22" name="object 22"/>
          <p:cNvGraphicFramePr>
            <a:graphicFrameLocks noGrp="1"/>
          </p:cNvGraphicFramePr>
          <p:nvPr>
            <p:extLst>
              <p:ext uri="{D42A27DB-BD31-4B8C-83A1-F6EECF244321}">
                <p14:modId xmlns:p14="http://schemas.microsoft.com/office/powerpoint/2010/main" val="691909055"/>
              </p:ext>
            </p:extLst>
          </p:nvPr>
        </p:nvGraphicFramePr>
        <p:xfrm>
          <a:off x="457201" y="5226049"/>
          <a:ext cx="3765620" cy="745098"/>
        </p:xfrm>
        <a:graphic>
          <a:graphicData uri="http://schemas.openxmlformats.org/drawingml/2006/table">
            <a:tbl>
              <a:tblPr firstRow="1" bandRow="1">
                <a:tableStyleId>{2D5ABB26-0587-4C30-8999-92F81FD0307C}</a:tableStyleId>
              </a:tblPr>
              <a:tblGrid>
                <a:gridCol w="2129173">
                  <a:extLst>
                    <a:ext uri="{9D8B030D-6E8A-4147-A177-3AD203B41FA5}">
                      <a16:colId xmlns:a16="http://schemas.microsoft.com/office/drawing/2014/main" val="20000"/>
                    </a:ext>
                  </a:extLst>
                </a:gridCol>
                <a:gridCol w="766427">
                  <a:extLst>
                    <a:ext uri="{9D8B030D-6E8A-4147-A177-3AD203B41FA5}">
                      <a16:colId xmlns:a16="http://schemas.microsoft.com/office/drawing/2014/main" val="20001"/>
                    </a:ext>
                  </a:extLst>
                </a:gridCol>
                <a:gridCol w="870020">
                  <a:extLst>
                    <a:ext uri="{9D8B030D-6E8A-4147-A177-3AD203B41FA5}">
                      <a16:colId xmlns:a16="http://schemas.microsoft.com/office/drawing/2014/main" val="20002"/>
                    </a:ext>
                  </a:extLst>
                </a:gridCol>
              </a:tblGrid>
              <a:tr h="143223">
                <a:tc>
                  <a:txBody>
                    <a:bodyPr/>
                    <a:lstStyle/>
                    <a:p>
                      <a:pPr marL="90805">
                        <a:lnSpc>
                          <a:spcPct val="100000"/>
                        </a:lnSpc>
                        <a:spcBef>
                          <a:spcPts val="260"/>
                        </a:spcBef>
                      </a:pPr>
                      <a:endParaRPr sz="10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gn="ctr">
                        <a:lnSpc>
                          <a:spcPct val="100000"/>
                        </a:lnSpc>
                        <a:spcBef>
                          <a:spcPts val="260"/>
                        </a:spcBef>
                      </a:pPr>
                      <a:r>
                        <a:rPr lang="fr-FR" sz="1000" b="1" spc="-10" dirty="0">
                          <a:solidFill>
                            <a:srgbClr val="FFFFFF"/>
                          </a:solidFill>
                          <a:latin typeface="Calibri"/>
                          <a:cs typeface="Calibri"/>
                        </a:rPr>
                        <a:t>2021</a:t>
                      </a:r>
                      <a:endParaRPr sz="10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gn="ctr">
                        <a:lnSpc>
                          <a:spcPct val="100000"/>
                        </a:lnSpc>
                        <a:spcBef>
                          <a:spcPts val="260"/>
                        </a:spcBef>
                      </a:pPr>
                      <a:r>
                        <a:rPr lang="fr-FR" sz="1000" b="1" spc="-10" dirty="0">
                          <a:solidFill>
                            <a:srgbClr val="FFFFFF"/>
                          </a:solidFill>
                          <a:latin typeface="Calibri"/>
                          <a:cs typeface="Calibri"/>
                        </a:rPr>
                        <a:t>2022</a:t>
                      </a:r>
                      <a:endParaRPr sz="10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70329">
                <a:tc>
                  <a:txBody>
                    <a:bodyPr/>
                    <a:lstStyle/>
                    <a:p>
                      <a:pPr marL="90805" marR="0" lvl="0" indent="0" defTabSz="914400" eaLnBrk="1" fontAlgn="auto" latinLnBrk="0" hangingPunct="1">
                        <a:lnSpc>
                          <a:spcPct val="100000"/>
                        </a:lnSpc>
                        <a:spcBef>
                          <a:spcPts val="310"/>
                        </a:spcBef>
                        <a:spcAft>
                          <a:spcPts val="0"/>
                        </a:spcAft>
                        <a:buClrTx/>
                        <a:buSzTx/>
                        <a:buFontTx/>
                        <a:buNone/>
                        <a:tabLst/>
                        <a:defRPr/>
                      </a:pPr>
                      <a:r>
                        <a:rPr lang="fr-BE" sz="1050" kern="1200" dirty="0">
                          <a:solidFill>
                            <a:srgbClr val="002060"/>
                          </a:solidFill>
                          <a:latin typeface="Calibri" panose="020F0502020204030204" pitchFamily="34" charset="0"/>
                          <a:cs typeface="Times New Roman" panose="02020603050405020304" pitchFamily="18" charset="0"/>
                        </a:rPr>
                        <a:t>Plaintes des citoyens</a:t>
                      </a:r>
                      <a:endParaRPr sz="1000" spc="-10" dirty="0">
                        <a:solidFill>
                          <a:srgbClr val="17375E"/>
                        </a:solidFill>
                        <a:latin typeface="Calibri"/>
                        <a:ea typeface="+mn-ea"/>
                        <a:cs typeface="Calibri"/>
                      </a:endParaRP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gn="ctr">
                        <a:lnSpc>
                          <a:spcPct val="100000"/>
                        </a:lnSpc>
                        <a:spcBef>
                          <a:spcPts val="305"/>
                        </a:spcBef>
                      </a:pPr>
                      <a:r>
                        <a:rPr lang="fr-FR" sz="1000" spc="-10" dirty="0">
                          <a:solidFill>
                            <a:srgbClr val="17375E"/>
                          </a:solidFill>
                          <a:latin typeface="Calibri"/>
                          <a:ea typeface="+mn-ea"/>
                          <a:cs typeface="Calibri"/>
                        </a:rPr>
                        <a:t>132</a:t>
                      </a:r>
                      <a:endParaRPr sz="1000" spc="-10" dirty="0">
                        <a:solidFill>
                          <a:srgbClr val="17375E"/>
                        </a:solidFill>
                        <a:latin typeface="Calibri"/>
                        <a:ea typeface="+mn-ea"/>
                        <a:cs typeface="Calibri"/>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gn="ctr">
                        <a:lnSpc>
                          <a:spcPct val="100000"/>
                        </a:lnSpc>
                        <a:spcBef>
                          <a:spcPts val="305"/>
                        </a:spcBef>
                      </a:pPr>
                      <a:r>
                        <a:rPr lang="fr-BE" sz="1000" spc="-10" dirty="0">
                          <a:solidFill>
                            <a:srgbClr val="17375E"/>
                          </a:solidFill>
                          <a:latin typeface="Calibri"/>
                          <a:ea typeface="+mn-ea"/>
                          <a:cs typeface="Calibri"/>
                        </a:rPr>
                        <a:t>124</a:t>
                      </a:r>
                      <a:endParaRPr sz="1000" spc="-10" dirty="0">
                        <a:solidFill>
                          <a:srgbClr val="17375E"/>
                        </a:solidFill>
                        <a:latin typeface="Calibri"/>
                        <a:ea typeface="+mn-ea"/>
                        <a:cs typeface="Calibri"/>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60288">
                <a:tc>
                  <a:txBody>
                    <a:bodyPr/>
                    <a:lstStyle/>
                    <a:p>
                      <a:pPr marL="91440" algn="l">
                        <a:lnSpc>
                          <a:spcPct val="100000"/>
                        </a:lnSpc>
                        <a:spcBef>
                          <a:spcPts val="350"/>
                        </a:spcBef>
                      </a:pPr>
                      <a:r>
                        <a:rPr lang="fr-BE" sz="1050" kern="1200" dirty="0">
                          <a:solidFill>
                            <a:srgbClr val="002060"/>
                          </a:solidFill>
                          <a:latin typeface="Calibri" panose="020F0502020204030204" pitchFamily="34" charset="0"/>
                          <a:cs typeface="Times New Roman" panose="02020603050405020304" pitchFamily="18" charset="0"/>
                        </a:rPr>
                        <a:t>Félicitations des</a:t>
                      </a:r>
                    </a:p>
                    <a:p>
                      <a:pPr marL="91440" algn="l">
                        <a:lnSpc>
                          <a:spcPct val="100000"/>
                        </a:lnSpc>
                      </a:pPr>
                      <a:r>
                        <a:rPr lang="fr-BE" sz="1050" kern="1200" dirty="0">
                          <a:solidFill>
                            <a:srgbClr val="002060"/>
                          </a:solidFill>
                          <a:latin typeface="Calibri" panose="020F0502020204030204" pitchFamily="34" charset="0"/>
                          <a:cs typeface="Times New Roman" panose="02020603050405020304" pitchFamily="18" charset="0"/>
                        </a:rPr>
                        <a:t>citoyens</a:t>
                      </a: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91440" algn="ctr">
                        <a:lnSpc>
                          <a:spcPct val="100000"/>
                        </a:lnSpc>
                        <a:spcBef>
                          <a:spcPts val="300"/>
                        </a:spcBef>
                      </a:pPr>
                      <a:r>
                        <a:rPr lang="fr-FR" sz="1000" spc="-10" dirty="0">
                          <a:solidFill>
                            <a:srgbClr val="17375E"/>
                          </a:solidFill>
                          <a:latin typeface="Calibri"/>
                          <a:ea typeface="+mn-ea"/>
                          <a:cs typeface="Calibri"/>
                        </a:rPr>
                        <a:t>56</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91440" algn="ctr">
                        <a:lnSpc>
                          <a:spcPct val="100000"/>
                        </a:lnSpc>
                        <a:spcBef>
                          <a:spcPts val="300"/>
                        </a:spcBef>
                      </a:pPr>
                      <a:r>
                        <a:rPr lang="fr-BE" sz="1000" spc="-10" dirty="0">
                          <a:solidFill>
                            <a:srgbClr val="17375E"/>
                          </a:solidFill>
                          <a:latin typeface="Calibri"/>
                          <a:ea typeface="+mn-ea"/>
                          <a:cs typeface="Calibri"/>
                        </a:rPr>
                        <a:t>47</a:t>
                      </a:r>
                      <a:endParaRPr sz="1000" spc="-10" dirty="0">
                        <a:solidFill>
                          <a:srgbClr val="17375E"/>
                        </a:solidFill>
                        <a:latin typeface="Calibri"/>
                        <a:ea typeface="+mn-ea"/>
                        <a:cs typeface="Calibri"/>
                      </a:endParaRPr>
                    </a:p>
                  </a:txBody>
                  <a:tcPr marL="0" marR="0" marT="381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3"/>
                  </a:ext>
                </a:extLst>
              </a:tr>
            </a:tbl>
          </a:graphicData>
        </a:graphic>
      </p:graphicFrame>
      <p:sp>
        <p:nvSpPr>
          <p:cNvPr id="23" name="object 23"/>
          <p:cNvSpPr txBox="1"/>
          <p:nvPr/>
        </p:nvSpPr>
        <p:spPr>
          <a:xfrm>
            <a:off x="447675" y="5029200"/>
            <a:ext cx="3783330" cy="196849"/>
          </a:xfrm>
          <a:prstGeom prst="rect">
            <a:avLst/>
          </a:prstGeom>
          <a:solidFill>
            <a:srgbClr val="4F81BD"/>
          </a:solidFill>
        </p:spPr>
        <p:txBody>
          <a:bodyPr vert="horz" wrap="square" lIns="0" tIns="34925" rIns="0" bIns="0" rtlCol="0">
            <a:spAutoFit/>
          </a:bodyPr>
          <a:lstStyle/>
          <a:p>
            <a:pPr marL="92075">
              <a:spcBef>
                <a:spcPts val="265"/>
              </a:spcBef>
            </a:pPr>
            <a:r>
              <a:rPr sz="1050" b="1" dirty="0">
                <a:solidFill>
                  <a:srgbClr val="FFFFFF"/>
                </a:solidFill>
                <a:latin typeface="Calibri"/>
                <a:cs typeface="Calibri"/>
              </a:rPr>
              <a:t>Evaluation du fonctionnement des services de police</a:t>
            </a:r>
            <a:endParaRPr lang="fr-FR" sz="1050" b="1" dirty="0">
              <a:solidFill>
                <a:srgbClr val="FFFFFF"/>
              </a:solidFill>
              <a:latin typeface="Calibri"/>
              <a:cs typeface="Calibri"/>
            </a:endParaRPr>
          </a:p>
        </p:txBody>
      </p:sp>
      <p:sp>
        <p:nvSpPr>
          <p:cNvPr id="25" name="ZoneTexte 24">
            <a:extLst>
              <a:ext uri="{FF2B5EF4-FFF2-40B4-BE49-F238E27FC236}">
                <a16:creationId xmlns:a16="http://schemas.microsoft.com/office/drawing/2014/main" id="{00E3310A-C680-435A-9CFF-2C424488280F}"/>
              </a:ext>
            </a:extLst>
          </p:cNvPr>
          <p:cNvSpPr txBox="1"/>
          <p:nvPr/>
        </p:nvSpPr>
        <p:spPr>
          <a:xfrm>
            <a:off x="439710" y="3048000"/>
            <a:ext cx="3788258" cy="1986185"/>
          </a:xfrm>
          <a:prstGeom prst="rect">
            <a:avLst/>
          </a:prstGeom>
          <a:noFill/>
        </p:spPr>
        <p:txBody>
          <a:bodyPr wrap="square" rtlCol="0">
            <a:spAutoFit/>
          </a:bodyPr>
          <a:lstStyle/>
          <a:p>
            <a:pPr marL="171450" lvl="0" indent="-171450" algn="just">
              <a:lnSpc>
                <a:spcPct val="107000"/>
              </a:lnSpc>
              <a:buClr>
                <a:srgbClr val="FFC000"/>
              </a:buClr>
              <a:buFont typeface="Wingdings" panose="05000000000000000000" pitchFamily="2" charset="2"/>
              <a:buChar char="Ø"/>
              <a:tabLst>
                <a:tab pos="457200" algn="l"/>
              </a:tabLst>
            </a:pPr>
            <a:r>
              <a:rPr lang="fr-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 Prevention Truck est sorti 3 fois </a:t>
            </a:r>
            <a:r>
              <a:rPr lang="fr-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afin de sensibiliser et conscientiser la population par rapport aux incivilités de tous genres. </a:t>
            </a:r>
          </a:p>
          <a:p>
            <a:pPr marL="171450" lvl="0" indent="-171450" algn="just">
              <a:lnSpc>
                <a:spcPct val="107000"/>
              </a:lnSpc>
              <a:buClr>
                <a:srgbClr val="FFC000"/>
              </a:buClr>
              <a:buFont typeface="Wingdings" panose="05000000000000000000" pitchFamily="2" charset="2"/>
              <a:buChar char="Ø"/>
              <a:tabLst>
                <a:tab pos="457200" algn="l"/>
              </a:tabLst>
            </a:pPr>
            <a:r>
              <a:rPr lang="fr-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brigades canine et cycliste </a:t>
            </a:r>
            <a:r>
              <a:rPr lang="fr-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se sont particulièrement investies dans la sensibilisation et la </a:t>
            </a:r>
            <a:r>
              <a:rPr lang="fr-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prévention</a:t>
            </a:r>
            <a:r>
              <a:rPr lang="fr-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fr-BE" sz="1050" dirty="0"/>
          </a:p>
          <a:p>
            <a:pPr marL="171450" lvl="0" indent="-171450" algn="just">
              <a:lnSpc>
                <a:spcPct val="107000"/>
              </a:lnSpc>
              <a:buClr>
                <a:srgbClr val="FFC000"/>
              </a:buClr>
              <a:buFont typeface="Wingdings" panose="05000000000000000000" pitchFamily="2" charset="2"/>
              <a:buChar char="Ø"/>
              <a:tabLst>
                <a:tab pos="457200" algn="l"/>
              </a:tabLst>
            </a:pPr>
            <a:r>
              <a:rPr lang="fr-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patrouilles locales de sécurité émanant des services Accueil </a:t>
            </a:r>
            <a:r>
              <a:rPr lang="fr-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des maisons de police ont presté un total de </a:t>
            </a:r>
            <a:r>
              <a:rPr lang="fr-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3.913 heures </a:t>
            </a:r>
            <a:r>
              <a:rPr lang="fr-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orientées </a:t>
            </a:r>
            <a:r>
              <a:rPr lang="fr-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Nuisances » </a:t>
            </a:r>
            <a:r>
              <a:rPr lang="fr-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en 2022. </a:t>
            </a:r>
          </a:p>
          <a:p>
            <a:pPr marL="171450" lvl="0" indent="-171450" algn="just">
              <a:lnSpc>
                <a:spcPct val="107000"/>
              </a:lnSpc>
              <a:buClr>
                <a:srgbClr val="FFC000"/>
              </a:buClr>
              <a:buFont typeface="Wingdings" panose="05000000000000000000" pitchFamily="2" charset="2"/>
              <a:buChar char="Ø"/>
              <a:tabLst>
                <a:tab pos="457200" algn="l"/>
              </a:tabLst>
            </a:pPr>
            <a:r>
              <a:rPr lang="fr-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12.863 interventions et 2.924 procès-verbaux </a:t>
            </a:r>
            <a:r>
              <a:rPr lang="fr-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ont été rédigés par nos services concernant des infractions reprises dans la typologie</a:t>
            </a:r>
            <a:r>
              <a:rPr lang="fr-BE"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 nuisances ». </a:t>
            </a:r>
            <a:endParaRPr lang="fr-BE" sz="105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object 37">
            <a:extLst>
              <a:ext uri="{FF2B5EF4-FFF2-40B4-BE49-F238E27FC236}">
                <a16:creationId xmlns:a16="http://schemas.microsoft.com/office/drawing/2014/main" id="{8042638A-DF53-4C94-9BED-6875468B0274}"/>
              </a:ext>
            </a:extLst>
          </p:cNvPr>
          <p:cNvSpPr txBox="1"/>
          <p:nvPr/>
        </p:nvSpPr>
        <p:spPr>
          <a:xfrm>
            <a:off x="78739" y="6705600"/>
            <a:ext cx="226061" cy="130036"/>
          </a:xfrm>
          <a:prstGeom prst="rect">
            <a:avLst/>
          </a:prstGeom>
        </p:spPr>
        <p:txBody>
          <a:bodyPr vert="horz" wrap="square" lIns="0" tIns="0" rIns="0" bIns="0" rtlCol="0">
            <a:spAutoFit/>
          </a:bodyPr>
          <a:lstStyle/>
          <a:p>
            <a:pPr marL="12700">
              <a:lnSpc>
                <a:spcPts val="1045"/>
              </a:lnSpc>
            </a:pPr>
            <a:r>
              <a:rPr lang="fr-FR" sz="1000" spc="-5" dirty="0">
                <a:solidFill>
                  <a:srgbClr val="002060"/>
                </a:solidFill>
                <a:latin typeface="Calibri"/>
                <a:cs typeface="Calibri"/>
              </a:rPr>
              <a:t>7</a:t>
            </a:r>
            <a:endParaRPr sz="1000" dirty="0">
              <a:solidFill>
                <a:srgbClr val="002060"/>
              </a:solidFill>
              <a:latin typeface="Calibri"/>
              <a:cs typeface="Calibri"/>
            </a:endParaRPr>
          </a:p>
        </p:txBody>
      </p:sp>
      <p:sp>
        <p:nvSpPr>
          <p:cNvPr id="27" name="object 38">
            <a:extLst>
              <a:ext uri="{FF2B5EF4-FFF2-40B4-BE49-F238E27FC236}">
                <a16:creationId xmlns:a16="http://schemas.microsoft.com/office/drawing/2014/main" id="{F8263E84-241C-4101-B341-D2CFBE32D5C8}"/>
              </a:ext>
            </a:extLst>
          </p:cNvPr>
          <p:cNvSpPr txBox="1"/>
          <p:nvPr/>
        </p:nvSpPr>
        <p:spPr>
          <a:xfrm>
            <a:off x="8884744" y="6705600"/>
            <a:ext cx="226060" cy="130036"/>
          </a:xfrm>
          <a:prstGeom prst="rect">
            <a:avLst/>
          </a:prstGeom>
        </p:spPr>
        <p:txBody>
          <a:bodyPr vert="horz" wrap="square" lIns="0" tIns="0" rIns="0" bIns="0" rtlCol="0">
            <a:spAutoFit/>
          </a:bodyPr>
          <a:lstStyle/>
          <a:p>
            <a:pPr marL="12700">
              <a:lnSpc>
                <a:spcPts val="1045"/>
              </a:lnSpc>
            </a:pPr>
            <a:r>
              <a:rPr lang="fr-BE" sz="1000" spc="-5" dirty="0">
                <a:solidFill>
                  <a:srgbClr val="002060"/>
                </a:solidFill>
                <a:latin typeface="Calibri"/>
                <a:cs typeface="Calibri"/>
              </a:rPr>
              <a:t>8</a:t>
            </a:r>
            <a:endParaRPr sz="1000" dirty="0">
              <a:solidFill>
                <a:srgbClr val="002060"/>
              </a:solidFill>
              <a:latin typeface="Calibri"/>
              <a:cs typeface="Calibri"/>
            </a:endParaRPr>
          </a:p>
        </p:txBody>
      </p:sp>
      <p:sp>
        <p:nvSpPr>
          <p:cNvPr id="29" name="object 11">
            <a:extLst>
              <a:ext uri="{FF2B5EF4-FFF2-40B4-BE49-F238E27FC236}">
                <a16:creationId xmlns:a16="http://schemas.microsoft.com/office/drawing/2014/main" id="{4C452A17-F221-4BC5-AD9F-102897D671CB}"/>
              </a:ext>
            </a:extLst>
          </p:cNvPr>
          <p:cNvSpPr txBox="1"/>
          <p:nvPr/>
        </p:nvSpPr>
        <p:spPr>
          <a:xfrm>
            <a:off x="533400" y="2819732"/>
            <a:ext cx="1981200" cy="228268"/>
          </a:xfrm>
          <a:prstGeom prst="rect">
            <a:avLst/>
          </a:prstGeom>
        </p:spPr>
        <p:txBody>
          <a:bodyPr vert="horz" wrap="square" lIns="0" tIns="12700" rIns="0" bIns="0" rtlCol="0">
            <a:spAutoFit/>
          </a:bodyPr>
          <a:lstStyle/>
          <a:p>
            <a:pPr marL="12700">
              <a:lnSpc>
                <a:spcPct val="100000"/>
              </a:lnSpc>
              <a:spcBef>
                <a:spcPts val="100"/>
              </a:spcBef>
            </a:pPr>
            <a:r>
              <a:rPr lang="fr-BE" sz="1400" b="1" dirty="0">
                <a:solidFill>
                  <a:srgbClr val="1F487C"/>
                </a:solidFill>
                <a:latin typeface="Calibri"/>
                <a:cs typeface="Calibri"/>
              </a:rPr>
              <a:t>Nuisances &amp; incivilités</a:t>
            </a:r>
            <a:endParaRPr sz="1400" b="1" dirty="0">
              <a:solidFill>
                <a:srgbClr val="1F487C"/>
              </a:solidFill>
              <a:latin typeface="Calibri"/>
              <a:cs typeface="Calibri"/>
            </a:endParaRPr>
          </a:p>
        </p:txBody>
      </p:sp>
      <p:sp>
        <p:nvSpPr>
          <p:cNvPr id="4" name="object 30">
            <a:extLst>
              <a:ext uri="{FF2B5EF4-FFF2-40B4-BE49-F238E27FC236}">
                <a16:creationId xmlns:a16="http://schemas.microsoft.com/office/drawing/2014/main" id="{A07E33E3-7DF9-6039-6884-D8B9ACAB9B0E}"/>
              </a:ext>
            </a:extLst>
          </p:cNvPr>
          <p:cNvSpPr txBox="1"/>
          <p:nvPr/>
        </p:nvSpPr>
        <p:spPr>
          <a:xfrm>
            <a:off x="526345" y="6074418"/>
            <a:ext cx="3689420" cy="640560"/>
          </a:xfrm>
          <a:prstGeom prst="rect">
            <a:avLst/>
          </a:prstGeom>
        </p:spPr>
        <p:txBody>
          <a:bodyPr vert="horz" wrap="square" lIns="0" tIns="12065" rIns="0" bIns="0" rtlCol="0">
            <a:spAutoFit/>
          </a:bodyPr>
          <a:lstStyle/>
          <a:p>
            <a:pPr marL="12700" marR="5080">
              <a:lnSpc>
                <a:spcPct val="100000"/>
              </a:lnSpc>
              <a:spcBef>
                <a:spcPts val="95"/>
              </a:spcBef>
            </a:pPr>
            <a:r>
              <a:rPr sz="1000" spc="-5" dirty="0">
                <a:solidFill>
                  <a:srgbClr val="17375E"/>
                </a:solidFill>
                <a:latin typeface="Calibri"/>
                <a:cs typeface="Calibri"/>
              </a:rPr>
              <a:t>L</a:t>
            </a:r>
            <a:r>
              <a:rPr lang="fr-FR" sz="1000" spc="-5" dirty="0">
                <a:solidFill>
                  <a:srgbClr val="17375E"/>
                </a:solidFill>
                <a:latin typeface="Calibri"/>
                <a:cs typeface="Calibri"/>
              </a:rPr>
              <a:t>e formulaire d’évaluation est disponible sur notre site internet: </a:t>
            </a:r>
            <a:r>
              <a:rPr lang="fr-FR" sz="1000" i="1" spc="-5" dirty="0">
                <a:solidFill>
                  <a:srgbClr val="17375E"/>
                </a:solidFill>
                <a:latin typeface="Calibri"/>
                <a:cs typeface="Calibri"/>
                <a:hlinkClick r:id="rId4"/>
              </a:rPr>
              <a:t>https://www.police.be/5343/fr/contact/declaration-en-ligne/formulaire-davis</a:t>
            </a:r>
            <a:endParaRPr lang="fr-FR" sz="1000" i="1" spc="-5" dirty="0">
              <a:solidFill>
                <a:srgbClr val="17375E"/>
              </a:solidFill>
              <a:latin typeface="Calibri"/>
              <a:cs typeface="Calibri"/>
            </a:endParaRPr>
          </a:p>
          <a:p>
            <a:pPr marL="12700" marR="5080">
              <a:lnSpc>
                <a:spcPct val="100000"/>
              </a:lnSpc>
              <a:spcBef>
                <a:spcPts val="95"/>
              </a:spcBef>
            </a:pPr>
            <a:endParaRPr sz="1000" dirty="0">
              <a:latin typeface="Calibri"/>
              <a:cs typeface="Calibri"/>
            </a:endParaRPr>
          </a:p>
        </p:txBody>
      </p:sp>
      <p:sp>
        <p:nvSpPr>
          <p:cNvPr id="15" name="object 10">
            <a:extLst>
              <a:ext uri="{FF2B5EF4-FFF2-40B4-BE49-F238E27FC236}">
                <a16:creationId xmlns:a16="http://schemas.microsoft.com/office/drawing/2014/main" id="{0DEFD6F2-7BE6-9D3C-5A50-A151B2E7CD5F}"/>
              </a:ext>
            </a:extLst>
          </p:cNvPr>
          <p:cNvSpPr/>
          <p:nvPr/>
        </p:nvSpPr>
        <p:spPr>
          <a:xfrm>
            <a:off x="6541223" y="996128"/>
            <a:ext cx="313943" cy="652272"/>
          </a:xfrm>
          <a:prstGeom prst="rect">
            <a:avLst/>
          </a:prstGeom>
          <a:blipFill>
            <a:blip r:embed="rId2" cstate="print"/>
            <a:stretch>
              <a:fillRect/>
            </a:stretch>
          </a:blipFill>
        </p:spPr>
        <p:txBody>
          <a:bodyPr wrap="square" lIns="0" tIns="0" rIns="0" bIns="0" rtlCol="0"/>
          <a:lstStyle/>
          <a:p>
            <a:endParaRPr/>
          </a:p>
        </p:txBody>
      </p:sp>
      <p:sp>
        <p:nvSpPr>
          <p:cNvPr id="18" name="object 11">
            <a:extLst>
              <a:ext uri="{FF2B5EF4-FFF2-40B4-BE49-F238E27FC236}">
                <a16:creationId xmlns:a16="http://schemas.microsoft.com/office/drawing/2014/main" id="{8CC60A07-7368-CF87-3F89-BA9EF49453A5}"/>
              </a:ext>
            </a:extLst>
          </p:cNvPr>
          <p:cNvSpPr txBox="1"/>
          <p:nvPr/>
        </p:nvSpPr>
        <p:spPr>
          <a:xfrm>
            <a:off x="6230333" y="1376390"/>
            <a:ext cx="205740" cy="228909"/>
          </a:xfrm>
          <a:prstGeom prst="rect">
            <a:avLst/>
          </a:prstGeom>
        </p:spPr>
        <p:txBody>
          <a:bodyPr vert="horz" wrap="square" lIns="0" tIns="13335" rIns="0" bIns="0" rtlCol="0">
            <a:spAutoFit/>
          </a:bodyPr>
          <a:lstStyle/>
          <a:p>
            <a:pPr marL="12700">
              <a:lnSpc>
                <a:spcPct val="100000"/>
              </a:lnSpc>
              <a:spcBef>
                <a:spcPts val="105"/>
              </a:spcBef>
            </a:pPr>
            <a:r>
              <a:rPr lang="fr-FR" sz="1400" b="1" spc="-5" dirty="0">
                <a:solidFill>
                  <a:srgbClr val="000099"/>
                </a:solidFill>
                <a:latin typeface="Calibri"/>
                <a:cs typeface="Calibri"/>
              </a:rPr>
              <a:t>22</a:t>
            </a:r>
            <a:endParaRPr sz="1400" dirty="0">
              <a:latin typeface="Calibri"/>
              <a:cs typeface="Calibri"/>
            </a:endParaRPr>
          </a:p>
        </p:txBody>
      </p:sp>
      <p:sp>
        <p:nvSpPr>
          <p:cNvPr id="24" name="object 14">
            <a:extLst>
              <a:ext uri="{FF2B5EF4-FFF2-40B4-BE49-F238E27FC236}">
                <a16:creationId xmlns:a16="http://schemas.microsoft.com/office/drawing/2014/main" id="{F7B7E274-E414-BB9C-BA12-7D805A9DDF9A}"/>
              </a:ext>
            </a:extLst>
          </p:cNvPr>
          <p:cNvSpPr txBox="1"/>
          <p:nvPr/>
        </p:nvSpPr>
        <p:spPr>
          <a:xfrm>
            <a:off x="7196708" y="838200"/>
            <a:ext cx="1194435" cy="640560"/>
          </a:xfrm>
          <a:prstGeom prst="rect">
            <a:avLst/>
          </a:prstGeom>
        </p:spPr>
        <p:txBody>
          <a:bodyPr vert="horz" wrap="square" lIns="0" tIns="62865" rIns="0" bIns="0" rtlCol="0">
            <a:spAutoFit/>
          </a:bodyPr>
          <a:lstStyle/>
          <a:p>
            <a:pPr marL="12700">
              <a:lnSpc>
                <a:spcPct val="100000"/>
              </a:lnSpc>
              <a:spcBef>
                <a:spcPts val="495"/>
              </a:spcBef>
            </a:pPr>
            <a:r>
              <a:rPr sz="1400" b="1" dirty="0">
                <a:solidFill>
                  <a:srgbClr val="E36C09"/>
                </a:solidFill>
                <a:latin typeface="Calibri"/>
                <a:cs typeface="Calibri"/>
              </a:rPr>
              <a:t>En</a:t>
            </a:r>
            <a:r>
              <a:rPr sz="1400" b="1" spc="-10" dirty="0">
                <a:solidFill>
                  <a:srgbClr val="E36C09"/>
                </a:solidFill>
                <a:latin typeface="Calibri"/>
                <a:cs typeface="Calibri"/>
              </a:rPr>
              <a:t> </a:t>
            </a:r>
            <a:r>
              <a:rPr sz="1400" b="1" spc="-5" dirty="0">
                <a:solidFill>
                  <a:srgbClr val="E36C09"/>
                </a:solidFill>
                <a:latin typeface="Calibri"/>
                <a:cs typeface="Calibri"/>
              </a:rPr>
              <a:t>20</a:t>
            </a:r>
            <a:r>
              <a:rPr lang="fr-FR" sz="1400" b="1" spc="-5" dirty="0">
                <a:solidFill>
                  <a:srgbClr val="E36C09"/>
                </a:solidFill>
                <a:latin typeface="Calibri"/>
                <a:cs typeface="Calibri"/>
              </a:rPr>
              <a:t>22</a:t>
            </a:r>
            <a:endParaRPr sz="1400" dirty="0">
              <a:latin typeface="Calibri"/>
              <a:cs typeface="Calibri"/>
            </a:endParaRPr>
          </a:p>
          <a:p>
            <a:pPr marL="22860">
              <a:lnSpc>
                <a:spcPct val="100000"/>
              </a:lnSpc>
              <a:spcBef>
                <a:spcPts val="300"/>
              </a:spcBef>
            </a:pPr>
            <a:r>
              <a:rPr lang="fr-FR" sz="1050" spc="-5" dirty="0">
                <a:solidFill>
                  <a:srgbClr val="1F487C"/>
                </a:solidFill>
                <a:latin typeface="Calibri"/>
                <a:cs typeface="Calibri"/>
              </a:rPr>
              <a:t>27.855 </a:t>
            </a:r>
            <a:r>
              <a:rPr sz="1050" spc="-5" dirty="0" err="1">
                <a:solidFill>
                  <a:srgbClr val="1F487C"/>
                </a:solidFill>
                <a:latin typeface="Calibri"/>
                <a:cs typeface="Calibri"/>
              </a:rPr>
              <a:t>heures</a:t>
            </a:r>
            <a:endParaRPr sz="1050" dirty="0">
              <a:latin typeface="Calibri"/>
              <a:cs typeface="Calibri"/>
            </a:endParaRPr>
          </a:p>
          <a:p>
            <a:pPr marL="22860">
              <a:lnSpc>
                <a:spcPct val="100000"/>
              </a:lnSpc>
            </a:pPr>
            <a:r>
              <a:rPr lang="fr-FR" sz="1050" b="1" spc="-5" dirty="0">
                <a:solidFill>
                  <a:srgbClr val="1F487C"/>
                </a:solidFill>
                <a:latin typeface="Calibri"/>
                <a:cs typeface="Calibri"/>
              </a:rPr>
              <a:t>47.165 </a:t>
            </a:r>
            <a:r>
              <a:rPr sz="1050" b="1" spc="-5" dirty="0" err="1">
                <a:solidFill>
                  <a:srgbClr val="1F487C"/>
                </a:solidFill>
                <a:latin typeface="Calibri"/>
                <a:cs typeface="Calibri"/>
              </a:rPr>
              <a:t>appels</a:t>
            </a:r>
            <a:r>
              <a:rPr sz="1050" b="1" spc="-70" dirty="0">
                <a:solidFill>
                  <a:srgbClr val="1F487C"/>
                </a:solidFill>
                <a:latin typeface="Calibri"/>
                <a:cs typeface="Calibri"/>
              </a:rPr>
              <a:t> </a:t>
            </a:r>
            <a:r>
              <a:rPr sz="1050" b="1" dirty="0">
                <a:solidFill>
                  <a:srgbClr val="1F487C"/>
                </a:solidFill>
                <a:latin typeface="Calibri"/>
                <a:cs typeface="Calibri"/>
              </a:rPr>
              <a:t>traités</a:t>
            </a:r>
            <a:endParaRPr sz="1050" dirty="0">
              <a:latin typeface="Calibri"/>
              <a:cs typeface="Calibri"/>
            </a:endParaRPr>
          </a:p>
        </p:txBody>
      </p:sp>
      <p:sp>
        <p:nvSpPr>
          <p:cNvPr id="30" name="object 19">
            <a:extLst>
              <a:ext uri="{FF2B5EF4-FFF2-40B4-BE49-F238E27FC236}">
                <a16:creationId xmlns:a16="http://schemas.microsoft.com/office/drawing/2014/main" id="{932C5945-9B2C-2665-5AF7-C53D6486DF05}"/>
              </a:ext>
            </a:extLst>
          </p:cNvPr>
          <p:cNvSpPr/>
          <p:nvPr/>
        </p:nvSpPr>
        <p:spPr>
          <a:xfrm>
            <a:off x="5160179" y="1030298"/>
            <a:ext cx="830579" cy="804672"/>
          </a:xfrm>
          <a:prstGeom prst="rect">
            <a:avLst/>
          </a:prstGeom>
          <a:blipFill>
            <a:blip r:embed="rId3" cstate="print"/>
            <a:stretch>
              <a:fillRect/>
            </a:stretch>
          </a:blipFill>
        </p:spPr>
        <p:txBody>
          <a:bodyPr wrap="square" lIns="0" tIns="0" rIns="0" bIns="0" rtlCol="0"/>
          <a:lstStyle/>
          <a:p>
            <a:endParaRPr/>
          </a:p>
        </p:txBody>
      </p:sp>
      <p:sp>
        <p:nvSpPr>
          <p:cNvPr id="31" name="object 4">
            <a:extLst>
              <a:ext uri="{FF2B5EF4-FFF2-40B4-BE49-F238E27FC236}">
                <a16:creationId xmlns:a16="http://schemas.microsoft.com/office/drawing/2014/main" id="{DD34023B-6CA5-94BF-41FD-82E42ABC6AC8}"/>
              </a:ext>
            </a:extLst>
          </p:cNvPr>
          <p:cNvSpPr txBox="1"/>
          <p:nvPr/>
        </p:nvSpPr>
        <p:spPr>
          <a:xfrm>
            <a:off x="5026967" y="5055346"/>
            <a:ext cx="3278833" cy="227626"/>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1F487C"/>
                </a:solidFill>
                <a:latin typeface="Calibri"/>
                <a:cs typeface="Calibri"/>
              </a:rPr>
              <a:t>Services </a:t>
            </a:r>
            <a:r>
              <a:rPr sz="1400" b="1" spc="-10" dirty="0">
                <a:solidFill>
                  <a:srgbClr val="1F487C"/>
                </a:solidFill>
                <a:latin typeface="Calibri"/>
                <a:cs typeface="Calibri"/>
              </a:rPr>
              <a:t>ACCUEIL </a:t>
            </a:r>
            <a:r>
              <a:rPr sz="1400" b="1" spc="-5" dirty="0">
                <a:solidFill>
                  <a:srgbClr val="1F487C"/>
                </a:solidFill>
                <a:latin typeface="Calibri"/>
                <a:cs typeface="Calibri"/>
              </a:rPr>
              <a:t>– 3</a:t>
            </a:r>
            <a:r>
              <a:rPr sz="1400" b="1" spc="15" dirty="0">
                <a:solidFill>
                  <a:srgbClr val="1F487C"/>
                </a:solidFill>
                <a:latin typeface="Calibri"/>
                <a:cs typeface="Calibri"/>
              </a:rPr>
              <a:t> </a:t>
            </a:r>
            <a:r>
              <a:rPr lang="fr-FR" sz="1400" b="1" spc="-10" dirty="0">
                <a:solidFill>
                  <a:srgbClr val="1F487C"/>
                </a:solidFill>
                <a:latin typeface="Calibri"/>
                <a:cs typeface="Calibri"/>
              </a:rPr>
              <a:t>maisons de police</a:t>
            </a:r>
            <a:endParaRPr sz="1400" dirty="0">
              <a:latin typeface="Calibri"/>
              <a:cs typeface="Calibri"/>
            </a:endParaRPr>
          </a:p>
        </p:txBody>
      </p:sp>
      <p:sp>
        <p:nvSpPr>
          <p:cNvPr id="32" name="object 5">
            <a:extLst>
              <a:ext uri="{FF2B5EF4-FFF2-40B4-BE49-F238E27FC236}">
                <a16:creationId xmlns:a16="http://schemas.microsoft.com/office/drawing/2014/main" id="{5BA74156-C3B1-EDD7-E409-18218CB12FA8}"/>
              </a:ext>
            </a:extLst>
          </p:cNvPr>
          <p:cNvSpPr txBox="1"/>
          <p:nvPr/>
        </p:nvSpPr>
        <p:spPr>
          <a:xfrm>
            <a:off x="6185565" y="5727122"/>
            <a:ext cx="205740" cy="228909"/>
          </a:xfrm>
          <a:prstGeom prst="rect">
            <a:avLst/>
          </a:prstGeom>
        </p:spPr>
        <p:txBody>
          <a:bodyPr vert="horz" wrap="square" lIns="0" tIns="13335" rIns="0" bIns="0" rtlCol="0">
            <a:spAutoFit/>
          </a:bodyPr>
          <a:lstStyle/>
          <a:p>
            <a:pPr marL="12700">
              <a:lnSpc>
                <a:spcPct val="100000"/>
              </a:lnSpc>
              <a:spcBef>
                <a:spcPts val="105"/>
              </a:spcBef>
            </a:pPr>
            <a:r>
              <a:rPr lang="fr-FR" sz="1400" b="1" spc="-5" dirty="0">
                <a:solidFill>
                  <a:srgbClr val="000099"/>
                </a:solidFill>
                <a:latin typeface="Calibri"/>
                <a:cs typeface="Calibri"/>
              </a:rPr>
              <a:t>69</a:t>
            </a:r>
            <a:endParaRPr sz="1400" dirty="0">
              <a:latin typeface="Calibri"/>
              <a:cs typeface="Calibri"/>
            </a:endParaRPr>
          </a:p>
        </p:txBody>
      </p:sp>
      <p:sp>
        <p:nvSpPr>
          <p:cNvPr id="34" name="object 16">
            <a:extLst>
              <a:ext uri="{FF2B5EF4-FFF2-40B4-BE49-F238E27FC236}">
                <a16:creationId xmlns:a16="http://schemas.microsoft.com/office/drawing/2014/main" id="{1CEE4314-3D4C-FC79-2236-C55277366729}"/>
              </a:ext>
            </a:extLst>
          </p:cNvPr>
          <p:cNvSpPr/>
          <p:nvPr/>
        </p:nvSpPr>
        <p:spPr>
          <a:xfrm>
            <a:off x="6522468" y="5431059"/>
            <a:ext cx="313943" cy="653795"/>
          </a:xfrm>
          <a:prstGeom prst="rect">
            <a:avLst/>
          </a:prstGeom>
          <a:blipFill>
            <a:blip r:embed="rId2" cstate="print"/>
            <a:stretch>
              <a:fillRect/>
            </a:stretch>
          </a:blipFill>
        </p:spPr>
        <p:txBody>
          <a:bodyPr wrap="square" lIns="0" tIns="0" rIns="0" bIns="0" rtlCol="0"/>
          <a:lstStyle/>
          <a:p>
            <a:endParaRPr/>
          </a:p>
        </p:txBody>
      </p:sp>
      <p:sp>
        <p:nvSpPr>
          <p:cNvPr id="35" name="object 14">
            <a:extLst>
              <a:ext uri="{FF2B5EF4-FFF2-40B4-BE49-F238E27FC236}">
                <a16:creationId xmlns:a16="http://schemas.microsoft.com/office/drawing/2014/main" id="{284937EB-D4AC-CFB8-8A17-48B9A66EB2CF}"/>
              </a:ext>
            </a:extLst>
          </p:cNvPr>
          <p:cNvSpPr txBox="1"/>
          <p:nvPr/>
        </p:nvSpPr>
        <p:spPr>
          <a:xfrm>
            <a:off x="7228141" y="5549096"/>
            <a:ext cx="1194435" cy="478977"/>
          </a:xfrm>
          <a:prstGeom prst="rect">
            <a:avLst/>
          </a:prstGeom>
        </p:spPr>
        <p:txBody>
          <a:bodyPr vert="horz" wrap="square" lIns="0" tIns="62865" rIns="0" bIns="0" rtlCol="0">
            <a:spAutoFit/>
          </a:bodyPr>
          <a:lstStyle/>
          <a:p>
            <a:pPr marL="12700">
              <a:lnSpc>
                <a:spcPct val="100000"/>
              </a:lnSpc>
              <a:spcBef>
                <a:spcPts val="495"/>
              </a:spcBef>
            </a:pPr>
            <a:r>
              <a:rPr sz="1400" b="1" dirty="0">
                <a:solidFill>
                  <a:srgbClr val="E36C09"/>
                </a:solidFill>
                <a:latin typeface="Calibri"/>
                <a:cs typeface="Calibri"/>
              </a:rPr>
              <a:t>En</a:t>
            </a:r>
            <a:r>
              <a:rPr sz="1400" b="1" spc="-10" dirty="0">
                <a:solidFill>
                  <a:srgbClr val="E36C09"/>
                </a:solidFill>
                <a:latin typeface="Calibri"/>
                <a:cs typeface="Calibri"/>
              </a:rPr>
              <a:t> </a:t>
            </a:r>
            <a:r>
              <a:rPr sz="1400" b="1" spc="-5" dirty="0">
                <a:solidFill>
                  <a:srgbClr val="E36C09"/>
                </a:solidFill>
                <a:latin typeface="Calibri"/>
                <a:cs typeface="Calibri"/>
              </a:rPr>
              <a:t>20</a:t>
            </a:r>
            <a:r>
              <a:rPr lang="fr-FR" sz="1400" b="1" spc="-5" dirty="0">
                <a:solidFill>
                  <a:srgbClr val="E36C09"/>
                </a:solidFill>
                <a:latin typeface="Calibri"/>
                <a:cs typeface="Calibri"/>
              </a:rPr>
              <a:t>22</a:t>
            </a:r>
            <a:endParaRPr sz="1400" dirty="0">
              <a:latin typeface="Calibri"/>
              <a:cs typeface="Calibri"/>
            </a:endParaRPr>
          </a:p>
          <a:p>
            <a:pPr marL="17780">
              <a:spcBef>
                <a:spcPts val="320"/>
              </a:spcBef>
            </a:pPr>
            <a:r>
              <a:rPr lang="fr-FR" sz="1050" b="1" spc="-30" dirty="0">
                <a:solidFill>
                  <a:srgbClr val="1F487C"/>
                </a:solidFill>
                <a:latin typeface="Calibri"/>
                <a:cs typeface="Calibri"/>
              </a:rPr>
              <a:t>103.572 </a:t>
            </a:r>
            <a:r>
              <a:rPr sz="1050" b="1" spc="-30" dirty="0" err="1">
                <a:solidFill>
                  <a:srgbClr val="1F487C"/>
                </a:solidFill>
                <a:latin typeface="Calibri"/>
                <a:cs typeface="Calibri"/>
              </a:rPr>
              <a:t>heures</a:t>
            </a:r>
            <a:endParaRPr sz="1050" b="1" spc="-30" dirty="0">
              <a:solidFill>
                <a:srgbClr val="1F487C"/>
              </a:solidFill>
              <a:latin typeface="Calibri"/>
              <a:cs typeface="Calibri"/>
            </a:endParaRPr>
          </a:p>
        </p:txBody>
      </p:sp>
      <p:sp>
        <p:nvSpPr>
          <p:cNvPr id="3" name="object 31">
            <a:extLst>
              <a:ext uri="{FF2B5EF4-FFF2-40B4-BE49-F238E27FC236}">
                <a16:creationId xmlns:a16="http://schemas.microsoft.com/office/drawing/2014/main" id="{711F4F70-13AB-9E92-6F23-3D2AD000DE03}"/>
              </a:ext>
            </a:extLst>
          </p:cNvPr>
          <p:cNvSpPr txBox="1"/>
          <p:nvPr/>
        </p:nvSpPr>
        <p:spPr>
          <a:xfrm>
            <a:off x="4971910" y="3177614"/>
            <a:ext cx="3748667" cy="173766"/>
          </a:xfrm>
          <a:prstGeom prst="rect">
            <a:avLst/>
          </a:prstGeom>
        </p:spPr>
        <p:txBody>
          <a:bodyPr vert="horz" wrap="square" lIns="0" tIns="12065" rIns="0" bIns="0" rtlCol="0">
            <a:spAutoFit/>
          </a:bodyPr>
          <a:lstStyle/>
          <a:p>
            <a:pPr marL="17780">
              <a:spcBef>
                <a:spcPts val="5"/>
              </a:spcBef>
            </a:pPr>
            <a:r>
              <a:rPr lang="fr-FR" sz="1050" spc="-5" dirty="0">
                <a:solidFill>
                  <a:srgbClr val="1F487C"/>
                </a:solidFill>
                <a:latin typeface="Calibri"/>
                <a:cs typeface="Calibri"/>
              </a:rPr>
              <a:t>(Pourcentage des interventions traitées endéans le délai repris)</a:t>
            </a:r>
            <a:endParaRPr sz="1050" spc="-5" dirty="0">
              <a:solidFill>
                <a:srgbClr val="1F487C"/>
              </a:solidFill>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4937661" y="1828545"/>
            <a:ext cx="3733798" cy="3465692"/>
          </a:xfrm>
          <a:prstGeom prst="rect">
            <a:avLst/>
          </a:prstGeom>
        </p:spPr>
        <p:txBody>
          <a:bodyPr vert="horz" wrap="square" lIns="0" tIns="13335" rIns="0" bIns="0" rtlCol="0">
            <a:spAutoFit/>
          </a:bodyPr>
          <a:lstStyle/>
          <a:p>
            <a:pPr marL="288290">
              <a:lnSpc>
                <a:spcPct val="100000"/>
              </a:lnSpc>
              <a:spcBef>
                <a:spcPts val="105"/>
              </a:spcBef>
            </a:pPr>
            <a:r>
              <a:rPr sz="1400" b="1" i="1" u="sng" spc="-10"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Pensez </a:t>
            </a:r>
            <a:r>
              <a:rPr sz="1400" b="1" i="1" u="sng"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aussi à </a:t>
            </a:r>
            <a:r>
              <a:rPr sz="1400" b="1" i="1" u="sng" spc="-5"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www.police-on-web.be</a:t>
            </a:r>
            <a:r>
              <a:rPr sz="1400" b="1" i="1" spc="-85" dirty="0">
                <a:solidFill>
                  <a:srgbClr val="FF0000"/>
                </a:solidFill>
                <a:latin typeface="Calibri"/>
                <a:cs typeface="Calibri"/>
                <a:hlinkClick r:id="rId2">
                  <a:extLst>
                    <a:ext uri="{A12FA001-AC4F-418D-AE19-62706E023703}">
                      <ahyp:hlinkClr xmlns:ahyp="http://schemas.microsoft.com/office/drawing/2018/hyperlinkcolor" val="tx"/>
                    </a:ext>
                  </a:extLst>
                </a:hlinkClick>
              </a:rPr>
              <a:t> </a:t>
            </a:r>
            <a:r>
              <a:rPr sz="1400" b="1" dirty="0">
                <a:solidFill>
                  <a:srgbClr val="FF0000"/>
                </a:solidFill>
                <a:latin typeface="Calibri"/>
                <a:cs typeface="Calibri"/>
              </a:rPr>
              <a:t>!</a:t>
            </a:r>
            <a:endParaRPr sz="1400" dirty="0">
              <a:solidFill>
                <a:srgbClr val="FF0000"/>
              </a:solidFill>
              <a:latin typeface="Calibri"/>
              <a:cs typeface="Calibri"/>
            </a:endParaRPr>
          </a:p>
          <a:p>
            <a:pPr>
              <a:lnSpc>
                <a:spcPct val="100000"/>
              </a:lnSpc>
              <a:spcBef>
                <a:spcPts val="55"/>
              </a:spcBef>
            </a:pPr>
            <a:endParaRPr sz="1350" dirty="0">
              <a:latin typeface="Calibri"/>
              <a:cs typeface="Calibri"/>
            </a:endParaRPr>
          </a:p>
          <a:p>
            <a:pPr marL="50800" algn="just">
              <a:lnSpc>
                <a:spcPct val="100000"/>
              </a:lnSpc>
            </a:pPr>
            <a:r>
              <a:rPr sz="1100" spc="-5" dirty="0">
                <a:solidFill>
                  <a:srgbClr val="17375E"/>
                </a:solidFill>
                <a:latin typeface="Calibri"/>
                <a:cs typeface="Calibri"/>
              </a:rPr>
              <a:t>Ce site entièrement sécurisé vous </a:t>
            </a:r>
            <a:r>
              <a:rPr sz="1100" spc="-5" dirty="0" err="1">
                <a:solidFill>
                  <a:srgbClr val="17375E"/>
                </a:solidFill>
                <a:latin typeface="Calibri"/>
                <a:cs typeface="Calibri"/>
              </a:rPr>
              <a:t>permet</a:t>
            </a:r>
            <a:r>
              <a:rPr sz="1100" spc="120" dirty="0">
                <a:solidFill>
                  <a:srgbClr val="17375E"/>
                </a:solidFill>
                <a:latin typeface="Calibri"/>
                <a:cs typeface="Calibri"/>
              </a:rPr>
              <a:t> </a:t>
            </a:r>
            <a:r>
              <a:rPr sz="1100" spc="-5" dirty="0" err="1">
                <a:solidFill>
                  <a:srgbClr val="17375E"/>
                </a:solidFill>
                <a:latin typeface="Calibri"/>
                <a:cs typeface="Calibri"/>
              </a:rPr>
              <a:t>d’effectuer</a:t>
            </a:r>
            <a:r>
              <a:rPr lang="fr-BE" sz="1100" spc="-5" dirty="0">
                <a:latin typeface="Calibri"/>
                <a:cs typeface="Calibri"/>
              </a:rPr>
              <a:t> </a:t>
            </a:r>
            <a:r>
              <a:rPr sz="1100" dirty="0" err="1">
                <a:solidFill>
                  <a:srgbClr val="17375E"/>
                </a:solidFill>
                <a:latin typeface="Calibri"/>
                <a:cs typeface="Calibri"/>
              </a:rPr>
              <a:t>différentes</a:t>
            </a:r>
            <a:r>
              <a:rPr sz="1100" dirty="0">
                <a:solidFill>
                  <a:srgbClr val="17375E"/>
                </a:solidFill>
                <a:latin typeface="Calibri"/>
                <a:cs typeface="Calibri"/>
              </a:rPr>
              <a:t> déclarations auprès </a:t>
            </a:r>
            <a:r>
              <a:rPr sz="1100" spc="-5" dirty="0">
                <a:solidFill>
                  <a:srgbClr val="17375E"/>
                </a:solidFill>
                <a:latin typeface="Calibri"/>
                <a:cs typeface="Calibri"/>
              </a:rPr>
              <a:t>de la</a:t>
            </a:r>
            <a:r>
              <a:rPr sz="1100" spc="-95" dirty="0">
                <a:solidFill>
                  <a:srgbClr val="17375E"/>
                </a:solidFill>
                <a:latin typeface="Calibri"/>
                <a:cs typeface="Calibri"/>
              </a:rPr>
              <a:t> </a:t>
            </a:r>
            <a:r>
              <a:rPr sz="1100" dirty="0">
                <a:solidFill>
                  <a:srgbClr val="17375E"/>
                </a:solidFill>
                <a:latin typeface="Calibri"/>
                <a:cs typeface="Calibri"/>
              </a:rPr>
              <a:t>police.</a:t>
            </a:r>
            <a:endParaRPr sz="1100" dirty="0">
              <a:latin typeface="Calibri"/>
              <a:cs typeface="Calibri"/>
            </a:endParaRPr>
          </a:p>
          <a:p>
            <a:pPr marL="50800" marR="42545" algn="just">
              <a:lnSpc>
                <a:spcPct val="100000"/>
              </a:lnSpc>
            </a:pPr>
            <a:r>
              <a:rPr sz="1100" spc="-5" dirty="0">
                <a:solidFill>
                  <a:srgbClr val="17375E"/>
                </a:solidFill>
                <a:latin typeface="Calibri"/>
                <a:cs typeface="Calibri"/>
              </a:rPr>
              <a:t>Ainsi, les vols de vélo, de vélomoteur, les </a:t>
            </a:r>
            <a:r>
              <a:rPr sz="1100" dirty="0">
                <a:solidFill>
                  <a:srgbClr val="17375E"/>
                </a:solidFill>
                <a:latin typeface="Calibri"/>
                <a:cs typeface="Calibri"/>
              </a:rPr>
              <a:t>vols à </a:t>
            </a:r>
            <a:r>
              <a:rPr sz="1100" spc="-5" dirty="0">
                <a:solidFill>
                  <a:srgbClr val="17375E"/>
                </a:solidFill>
                <a:latin typeface="Calibri"/>
                <a:cs typeface="Calibri"/>
              </a:rPr>
              <a:t>l’étalage, </a:t>
            </a:r>
            <a:r>
              <a:rPr sz="1100" dirty="0">
                <a:solidFill>
                  <a:srgbClr val="17375E"/>
                </a:solidFill>
                <a:latin typeface="Calibri"/>
                <a:cs typeface="Calibri"/>
              </a:rPr>
              <a:t>les </a:t>
            </a:r>
            <a:r>
              <a:rPr sz="1100" spc="-5" dirty="0">
                <a:solidFill>
                  <a:srgbClr val="17375E"/>
                </a:solidFill>
                <a:latin typeface="Calibri"/>
                <a:cs typeface="Calibri"/>
              </a:rPr>
              <a:t>dégradations diverses, </a:t>
            </a:r>
            <a:r>
              <a:rPr sz="1100" dirty="0">
                <a:solidFill>
                  <a:srgbClr val="17375E"/>
                </a:solidFill>
                <a:latin typeface="Calibri"/>
                <a:cs typeface="Calibri"/>
              </a:rPr>
              <a:t>les </a:t>
            </a:r>
            <a:r>
              <a:rPr sz="1100" spc="-5" dirty="0">
                <a:solidFill>
                  <a:srgbClr val="17375E"/>
                </a:solidFill>
                <a:latin typeface="Calibri"/>
                <a:cs typeface="Calibri"/>
              </a:rPr>
              <a:t>graffitis, les demandes de surveillance d’habitation </a:t>
            </a:r>
            <a:r>
              <a:rPr sz="1100" dirty="0">
                <a:solidFill>
                  <a:srgbClr val="17375E"/>
                </a:solidFill>
                <a:latin typeface="Calibri"/>
                <a:cs typeface="Calibri"/>
              </a:rPr>
              <a:t>durant </a:t>
            </a:r>
            <a:r>
              <a:rPr sz="1100" spc="-5" dirty="0">
                <a:solidFill>
                  <a:srgbClr val="17375E"/>
                </a:solidFill>
                <a:latin typeface="Calibri"/>
                <a:cs typeface="Calibri"/>
              </a:rPr>
              <a:t>une absence, les  déclarations de caméra de surveillance</a:t>
            </a:r>
            <a:r>
              <a:rPr lang="fr-FR" sz="1100" spc="-5" dirty="0">
                <a:solidFill>
                  <a:srgbClr val="17375E"/>
                </a:solidFill>
                <a:latin typeface="Calibri"/>
                <a:cs typeface="Calibri"/>
              </a:rPr>
              <a:t> e</a:t>
            </a:r>
            <a:r>
              <a:rPr sz="1100" dirty="0">
                <a:solidFill>
                  <a:srgbClr val="17375E"/>
                </a:solidFill>
                <a:latin typeface="Calibri"/>
                <a:cs typeface="Calibri"/>
              </a:rPr>
              <a:t>n </a:t>
            </a:r>
            <a:r>
              <a:rPr sz="1100" spc="-5" dirty="0">
                <a:solidFill>
                  <a:srgbClr val="17375E"/>
                </a:solidFill>
                <a:latin typeface="Calibri"/>
                <a:cs typeface="Calibri"/>
              </a:rPr>
              <a:t>tant </a:t>
            </a:r>
            <a:r>
              <a:rPr sz="1100" spc="-10" dirty="0">
                <a:solidFill>
                  <a:srgbClr val="17375E"/>
                </a:solidFill>
                <a:latin typeface="Calibri"/>
                <a:cs typeface="Calibri"/>
              </a:rPr>
              <a:t>que </a:t>
            </a:r>
            <a:r>
              <a:rPr sz="1100" spc="-5" dirty="0">
                <a:solidFill>
                  <a:srgbClr val="17375E"/>
                </a:solidFill>
                <a:latin typeface="Calibri"/>
                <a:cs typeface="Calibri"/>
              </a:rPr>
              <a:t>particulier et de système d’alarme peuvent faire l’objet  d’une </a:t>
            </a:r>
            <a:r>
              <a:rPr sz="1100" dirty="0">
                <a:solidFill>
                  <a:srgbClr val="17375E"/>
                </a:solidFill>
                <a:latin typeface="Calibri"/>
                <a:cs typeface="Calibri"/>
              </a:rPr>
              <a:t>déclaration en</a:t>
            </a:r>
            <a:r>
              <a:rPr sz="1100" spc="-55" dirty="0">
                <a:solidFill>
                  <a:srgbClr val="17375E"/>
                </a:solidFill>
                <a:latin typeface="Calibri"/>
                <a:cs typeface="Calibri"/>
              </a:rPr>
              <a:t> </a:t>
            </a:r>
            <a:r>
              <a:rPr sz="1100" spc="-5" dirty="0" err="1">
                <a:solidFill>
                  <a:srgbClr val="17375E"/>
                </a:solidFill>
                <a:latin typeface="Calibri"/>
                <a:cs typeface="Calibri"/>
              </a:rPr>
              <a:t>ligne</a:t>
            </a:r>
            <a:r>
              <a:rPr sz="1100" spc="-5" dirty="0">
                <a:solidFill>
                  <a:srgbClr val="17375E"/>
                </a:solidFill>
                <a:latin typeface="Calibri"/>
                <a:cs typeface="Calibri"/>
              </a:rPr>
              <a:t>.</a:t>
            </a:r>
            <a:endParaRPr sz="1100" dirty="0">
              <a:latin typeface="Calibri"/>
              <a:cs typeface="Calibri"/>
            </a:endParaRPr>
          </a:p>
          <a:p>
            <a:pPr marL="50800" marR="43180" algn="just">
              <a:lnSpc>
                <a:spcPct val="100000"/>
              </a:lnSpc>
              <a:spcBef>
                <a:spcPts val="770"/>
              </a:spcBef>
            </a:pPr>
            <a:r>
              <a:rPr lang="fr-FR" sz="1100" spc="-5" dirty="0">
                <a:solidFill>
                  <a:srgbClr val="17375E"/>
                </a:solidFill>
                <a:latin typeface="Calibri"/>
                <a:cs typeface="Calibri"/>
              </a:rPr>
              <a:t>Depuis le</a:t>
            </a:r>
            <a:r>
              <a:rPr sz="1100" spc="-5" dirty="0">
                <a:solidFill>
                  <a:srgbClr val="17375E"/>
                </a:solidFill>
                <a:latin typeface="Calibri"/>
                <a:cs typeface="Calibri"/>
              </a:rPr>
              <a:t> </a:t>
            </a:r>
            <a:r>
              <a:rPr sz="1100" spc="5" dirty="0">
                <a:solidFill>
                  <a:srgbClr val="17375E"/>
                </a:solidFill>
                <a:latin typeface="Calibri"/>
                <a:cs typeface="Calibri"/>
              </a:rPr>
              <a:t>1</a:t>
            </a:r>
            <a:r>
              <a:rPr sz="1050" spc="7" baseline="27777" dirty="0">
                <a:solidFill>
                  <a:srgbClr val="17375E"/>
                </a:solidFill>
                <a:latin typeface="Calibri"/>
                <a:cs typeface="Calibri"/>
              </a:rPr>
              <a:t>er </a:t>
            </a:r>
            <a:r>
              <a:rPr sz="1100" dirty="0">
                <a:solidFill>
                  <a:srgbClr val="17375E"/>
                </a:solidFill>
                <a:latin typeface="Calibri"/>
                <a:cs typeface="Calibri"/>
              </a:rPr>
              <a:t>mai 2020, </a:t>
            </a:r>
            <a:r>
              <a:rPr sz="1100" spc="-5" dirty="0" err="1">
                <a:solidFill>
                  <a:srgbClr val="17375E"/>
                </a:solidFill>
                <a:latin typeface="Calibri"/>
                <a:cs typeface="Calibri"/>
              </a:rPr>
              <a:t>cette</a:t>
            </a:r>
            <a:r>
              <a:rPr sz="1100" spc="-5" dirty="0">
                <a:solidFill>
                  <a:srgbClr val="17375E"/>
                </a:solidFill>
                <a:latin typeface="Calibri"/>
                <a:cs typeface="Calibri"/>
              </a:rPr>
              <a:t> </a:t>
            </a:r>
            <a:r>
              <a:rPr sz="1100" spc="-10" dirty="0">
                <a:solidFill>
                  <a:srgbClr val="17375E"/>
                </a:solidFill>
                <a:latin typeface="Calibri"/>
                <a:cs typeface="Calibri"/>
              </a:rPr>
              <a:t>liste  </a:t>
            </a:r>
            <a:r>
              <a:rPr sz="1100" spc="-5" dirty="0">
                <a:solidFill>
                  <a:srgbClr val="17375E"/>
                </a:solidFill>
                <a:latin typeface="Calibri"/>
                <a:cs typeface="Calibri"/>
              </a:rPr>
              <a:t>s’est encore </a:t>
            </a:r>
            <a:r>
              <a:rPr sz="1100" dirty="0">
                <a:solidFill>
                  <a:srgbClr val="17375E"/>
                </a:solidFill>
                <a:latin typeface="Calibri"/>
                <a:cs typeface="Calibri"/>
              </a:rPr>
              <a:t>élargie: </a:t>
            </a:r>
            <a:r>
              <a:rPr sz="1100" spc="-5" dirty="0">
                <a:solidFill>
                  <a:srgbClr val="17375E"/>
                </a:solidFill>
                <a:latin typeface="Calibri"/>
                <a:cs typeface="Calibri"/>
              </a:rPr>
              <a:t>les </a:t>
            </a:r>
            <a:r>
              <a:rPr sz="1100" spc="-10" dirty="0">
                <a:solidFill>
                  <a:srgbClr val="17375E"/>
                </a:solidFill>
                <a:latin typeface="Calibri"/>
                <a:cs typeface="Calibri"/>
              </a:rPr>
              <a:t>coups </a:t>
            </a:r>
            <a:r>
              <a:rPr sz="1100" spc="-5" dirty="0">
                <a:solidFill>
                  <a:srgbClr val="17375E"/>
                </a:solidFill>
                <a:latin typeface="Calibri"/>
                <a:cs typeface="Calibri"/>
              </a:rPr>
              <a:t>et blessures, </a:t>
            </a:r>
            <a:r>
              <a:rPr sz="1100" dirty="0">
                <a:solidFill>
                  <a:srgbClr val="17375E"/>
                </a:solidFill>
                <a:latin typeface="Calibri"/>
                <a:cs typeface="Calibri"/>
              </a:rPr>
              <a:t>les </a:t>
            </a:r>
            <a:r>
              <a:rPr sz="1100" spc="-5" dirty="0">
                <a:solidFill>
                  <a:srgbClr val="17375E"/>
                </a:solidFill>
                <a:latin typeface="Calibri"/>
                <a:cs typeface="Calibri"/>
              </a:rPr>
              <a:t>menaces, le  harcèlement, l’escroquerie, le vol sans violence et la </a:t>
            </a:r>
            <a:r>
              <a:rPr sz="1100" dirty="0" err="1">
                <a:solidFill>
                  <a:srgbClr val="17375E"/>
                </a:solidFill>
                <a:latin typeface="Calibri"/>
                <a:cs typeface="Calibri"/>
              </a:rPr>
              <a:t>perte</a:t>
            </a:r>
            <a:r>
              <a:rPr sz="1100" dirty="0">
                <a:solidFill>
                  <a:srgbClr val="17375E"/>
                </a:solidFill>
                <a:latin typeface="Calibri"/>
                <a:cs typeface="Calibri"/>
              </a:rPr>
              <a:t> </a:t>
            </a:r>
            <a:r>
              <a:rPr sz="1100" spc="-5" dirty="0" err="1">
                <a:solidFill>
                  <a:srgbClr val="17375E"/>
                </a:solidFill>
                <a:latin typeface="Calibri"/>
                <a:cs typeface="Calibri"/>
              </a:rPr>
              <a:t>d’objet</a:t>
            </a:r>
            <a:r>
              <a:rPr sz="1100" spc="-5" dirty="0">
                <a:solidFill>
                  <a:srgbClr val="17375E"/>
                </a:solidFill>
                <a:latin typeface="Calibri"/>
                <a:cs typeface="Calibri"/>
              </a:rPr>
              <a:t> </a:t>
            </a:r>
            <a:r>
              <a:rPr sz="1100" dirty="0">
                <a:solidFill>
                  <a:srgbClr val="17375E"/>
                </a:solidFill>
                <a:latin typeface="Calibri"/>
                <a:cs typeface="Calibri"/>
              </a:rPr>
              <a:t>ou </a:t>
            </a:r>
            <a:r>
              <a:rPr sz="1100" spc="-5" dirty="0">
                <a:solidFill>
                  <a:srgbClr val="17375E"/>
                </a:solidFill>
                <a:latin typeface="Calibri"/>
                <a:cs typeface="Calibri"/>
              </a:rPr>
              <a:t>de document peuvent également être </a:t>
            </a:r>
            <a:r>
              <a:rPr sz="1100" spc="-5" dirty="0" err="1">
                <a:solidFill>
                  <a:srgbClr val="17375E"/>
                </a:solidFill>
                <a:latin typeface="Calibri"/>
                <a:cs typeface="Calibri"/>
              </a:rPr>
              <a:t>signalés</a:t>
            </a:r>
            <a:r>
              <a:rPr sz="1100" spc="-5" dirty="0">
                <a:solidFill>
                  <a:srgbClr val="17375E"/>
                </a:solidFill>
                <a:latin typeface="Calibri"/>
                <a:cs typeface="Calibri"/>
              </a:rPr>
              <a:t> </a:t>
            </a:r>
            <a:r>
              <a:rPr sz="1100" dirty="0">
                <a:solidFill>
                  <a:srgbClr val="17375E"/>
                </a:solidFill>
                <a:latin typeface="Calibri"/>
                <a:cs typeface="Calibri"/>
              </a:rPr>
              <a:t>en</a:t>
            </a:r>
            <a:r>
              <a:rPr sz="1100" spc="-10" dirty="0">
                <a:solidFill>
                  <a:srgbClr val="17375E"/>
                </a:solidFill>
                <a:latin typeface="Calibri"/>
                <a:cs typeface="Calibri"/>
              </a:rPr>
              <a:t> </a:t>
            </a:r>
            <a:r>
              <a:rPr sz="1100" spc="-5" dirty="0" err="1">
                <a:solidFill>
                  <a:srgbClr val="17375E"/>
                </a:solidFill>
                <a:latin typeface="Calibri"/>
                <a:cs typeface="Calibri"/>
              </a:rPr>
              <a:t>ligne</a:t>
            </a:r>
            <a:r>
              <a:rPr sz="1100" spc="-5" dirty="0">
                <a:solidFill>
                  <a:srgbClr val="17375E"/>
                </a:solidFill>
                <a:latin typeface="Calibri"/>
                <a:cs typeface="Calibri"/>
              </a:rPr>
              <a:t>.</a:t>
            </a:r>
            <a:endParaRPr lang="fr-FR" sz="1100" spc="-5" dirty="0">
              <a:solidFill>
                <a:srgbClr val="17375E"/>
              </a:solidFill>
              <a:latin typeface="Calibri"/>
              <a:cs typeface="Calibri"/>
            </a:endParaRPr>
          </a:p>
          <a:p>
            <a:pPr marL="50800" marR="43180" algn="just">
              <a:lnSpc>
                <a:spcPct val="100000"/>
              </a:lnSpc>
              <a:spcBef>
                <a:spcPts val="770"/>
              </a:spcBef>
            </a:pPr>
            <a:r>
              <a:rPr lang="fr-BE" sz="1100" b="1" spc="-5" dirty="0">
                <a:solidFill>
                  <a:srgbClr val="17375E"/>
                </a:solidFill>
                <a:latin typeface="Calibri"/>
                <a:cs typeface="Calibri"/>
              </a:rPr>
              <a:t>Et n’oubliez pas la possibilité qui vous est offerte de prendre rendez-vous pour déposer plainte dans votre maison de police en réservant une place horaire sur notre site internet </a:t>
            </a:r>
            <a:r>
              <a:rPr lang="fr-BE" sz="1100" spc="-5" dirty="0">
                <a:solidFill>
                  <a:srgbClr val="17375E"/>
                </a:solidFill>
                <a:latin typeface="Calibri"/>
                <a:cs typeface="Calibri"/>
              </a:rPr>
              <a:t>:</a:t>
            </a:r>
            <a:br>
              <a:rPr lang="fr-BE" sz="1100" spc="-5" dirty="0">
                <a:solidFill>
                  <a:srgbClr val="17375E"/>
                </a:solidFill>
                <a:latin typeface="Calibri"/>
                <a:cs typeface="Calibri"/>
              </a:rPr>
            </a:br>
            <a:r>
              <a:rPr kumimoji="0" lang="fr-FR" sz="1100" b="0" i="1" u="none" strike="noStrike" kern="1200" cap="none" spc="-5" normalizeH="0" baseline="0" noProof="0" dirty="0">
                <a:ln>
                  <a:noFill/>
                </a:ln>
                <a:solidFill>
                  <a:srgbClr val="17375E"/>
                </a:solidFill>
                <a:effectLst/>
                <a:uLnTx/>
                <a:uFillTx/>
                <a:latin typeface="Calibri"/>
                <a:ea typeface="+mn-ea"/>
                <a:cs typeface="Calibri"/>
                <a:hlinkClick r:id="rId3"/>
              </a:rPr>
              <a:t>https://www.police.be/5343/fr/</a:t>
            </a:r>
            <a:endParaRPr lang="fr-FR" sz="1100" spc="-5" dirty="0">
              <a:solidFill>
                <a:srgbClr val="17375E"/>
              </a:solidFill>
              <a:latin typeface="Calibri"/>
              <a:cs typeface="Calibri"/>
            </a:endParaRPr>
          </a:p>
          <a:p>
            <a:pPr marL="50800" marR="43180" algn="just">
              <a:lnSpc>
                <a:spcPct val="100000"/>
              </a:lnSpc>
              <a:spcBef>
                <a:spcPts val="770"/>
              </a:spcBef>
            </a:pPr>
            <a:endParaRPr lang="fr-BE" sz="1100" spc="-5" dirty="0">
              <a:solidFill>
                <a:srgbClr val="17375E"/>
              </a:solidFill>
              <a:latin typeface="Calibri"/>
              <a:cs typeface="Calibri"/>
            </a:endParaRPr>
          </a:p>
        </p:txBody>
      </p:sp>
      <p:sp>
        <p:nvSpPr>
          <p:cNvPr id="16" name="object 16"/>
          <p:cNvSpPr txBox="1"/>
          <p:nvPr/>
        </p:nvSpPr>
        <p:spPr>
          <a:xfrm>
            <a:off x="3077453" y="4341690"/>
            <a:ext cx="1424940" cy="182101"/>
          </a:xfrm>
          <a:prstGeom prst="rect">
            <a:avLst/>
          </a:prstGeom>
        </p:spPr>
        <p:txBody>
          <a:bodyPr vert="horz" wrap="square" lIns="0" tIns="12700" rIns="0" bIns="0" rtlCol="0">
            <a:spAutoFit/>
          </a:bodyPr>
          <a:lstStyle/>
          <a:p>
            <a:pPr marL="12700">
              <a:lnSpc>
                <a:spcPct val="100000"/>
              </a:lnSpc>
            </a:pPr>
            <a:r>
              <a:rPr sz="1100" b="1" dirty="0">
                <a:solidFill>
                  <a:srgbClr val="E36C09"/>
                </a:solidFill>
                <a:latin typeface="Calibri"/>
                <a:cs typeface="Calibri"/>
              </a:rPr>
              <a:t>24h/7j</a:t>
            </a:r>
            <a:endParaRPr sz="1100" dirty="0">
              <a:latin typeface="Calibri"/>
              <a:cs typeface="Calibri"/>
            </a:endParaRPr>
          </a:p>
        </p:txBody>
      </p:sp>
      <p:pic>
        <p:nvPicPr>
          <p:cNvPr id="24" name="Image 23">
            <a:extLst>
              <a:ext uri="{FF2B5EF4-FFF2-40B4-BE49-F238E27FC236}">
                <a16:creationId xmlns:a16="http://schemas.microsoft.com/office/drawing/2014/main" id="{6864B022-3EF1-4A03-8266-802C14678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1089" y="5406508"/>
            <a:ext cx="838200" cy="1080903"/>
          </a:xfrm>
          <a:prstGeom prst="rect">
            <a:avLst/>
          </a:prstGeom>
        </p:spPr>
      </p:pic>
      <p:sp>
        <p:nvSpPr>
          <p:cNvPr id="23" name="TextBox 22">
            <a:extLst>
              <a:ext uri="{FF2B5EF4-FFF2-40B4-BE49-F238E27FC236}">
                <a16:creationId xmlns:a16="http://schemas.microsoft.com/office/drawing/2014/main" id="{97A8C2FA-3793-40EF-B22B-190242260211}"/>
              </a:ext>
            </a:extLst>
          </p:cNvPr>
          <p:cNvSpPr txBox="1"/>
          <p:nvPr/>
        </p:nvSpPr>
        <p:spPr>
          <a:xfrm>
            <a:off x="5734497" y="152400"/>
            <a:ext cx="2191385" cy="461665"/>
          </a:xfrm>
          <a:prstGeom prst="rect">
            <a:avLst/>
          </a:prstGeom>
          <a:noFill/>
        </p:spPr>
        <p:txBody>
          <a:bodyPr wrap="square" rtlCol="0">
            <a:spAutoFit/>
          </a:bodyPr>
          <a:lstStyle/>
          <a:p>
            <a:r>
              <a:rPr lang="fr-BE" sz="2400" b="1" kern="0" dirty="0">
                <a:solidFill>
                  <a:srgbClr val="1F487C"/>
                </a:solidFill>
                <a:ea typeface="+mj-ea"/>
                <a:cs typeface="Calibri"/>
              </a:rPr>
              <a:t>A </a:t>
            </a:r>
            <a:r>
              <a:rPr lang="fr-BE" sz="2400" b="1" kern="0" spc="-15" dirty="0">
                <a:solidFill>
                  <a:srgbClr val="1F487C"/>
                </a:solidFill>
                <a:ea typeface="+mj-ea"/>
                <a:cs typeface="Calibri"/>
              </a:rPr>
              <a:t>votre</a:t>
            </a:r>
            <a:r>
              <a:rPr lang="fr-BE" sz="2400" b="1" kern="0" spc="-70" dirty="0">
                <a:solidFill>
                  <a:srgbClr val="1F487C"/>
                </a:solidFill>
                <a:ea typeface="+mj-ea"/>
                <a:cs typeface="Calibri"/>
              </a:rPr>
              <a:t> </a:t>
            </a:r>
            <a:r>
              <a:rPr lang="fr-BE" sz="2400" b="1" kern="0" dirty="0">
                <a:solidFill>
                  <a:srgbClr val="1F487C"/>
                </a:solidFill>
                <a:ea typeface="+mj-ea"/>
                <a:cs typeface="Calibri"/>
              </a:rPr>
              <a:t>service!</a:t>
            </a:r>
            <a:endParaRPr lang="fr-BE" dirty="0"/>
          </a:p>
        </p:txBody>
      </p:sp>
      <p:sp>
        <p:nvSpPr>
          <p:cNvPr id="25" name="object 37">
            <a:extLst>
              <a:ext uri="{FF2B5EF4-FFF2-40B4-BE49-F238E27FC236}">
                <a16:creationId xmlns:a16="http://schemas.microsoft.com/office/drawing/2014/main" id="{5717A809-0DB6-40FD-B10D-BF9644BB29C5}"/>
              </a:ext>
            </a:extLst>
          </p:cNvPr>
          <p:cNvSpPr txBox="1"/>
          <p:nvPr/>
        </p:nvSpPr>
        <p:spPr>
          <a:xfrm>
            <a:off x="78739" y="6705600"/>
            <a:ext cx="226061" cy="130036"/>
          </a:xfrm>
          <a:prstGeom prst="rect">
            <a:avLst/>
          </a:prstGeom>
        </p:spPr>
        <p:txBody>
          <a:bodyPr vert="horz" wrap="square" lIns="0" tIns="0" rIns="0" bIns="0" rtlCol="0">
            <a:spAutoFit/>
          </a:bodyPr>
          <a:lstStyle/>
          <a:p>
            <a:pPr marL="12700">
              <a:lnSpc>
                <a:spcPts val="1045"/>
              </a:lnSpc>
            </a:pPr>
            <a:r>
              <a:rPr lang="fr-FR" sz="1000" spc="-5" dirty="0">
                <a:solidFill>
                  <a:srgbClr val="002060"/>
                </a:solidFill>
                <a:latin typeface="Calibri"/>
                <a:cs typeface="Calibri"/>
              </a:rPr>
              <a:t>9</a:t>
            </a:r>
            <a:endParaRPr sz="1000" dirty="0">
              <a:solidFill>
                <a:srgbClr val="002060"/>
              </a:solidFill>
              <a:latin typeface="Calibri"/>
              <a:cs typeface="Calibri"/>
            </a:endParaRPr>
          </a:p>
        </p:txBody>
      </p:sp>
      <p:sp>
        <p:nvSpPr>
          <p:cNvPr id="26" name="object 38">
            <a:extLst>
              <a:ext uri="{FF2B5EF4-FFF2-40B4-BE49-F238E27FC236}">
                <a16:creationId xmlns:a16="http://schemas.microsoft.com/office/drawing/2014/main" id="{C7207444-F5AE-43AC-AD41-6A2DBDC2E512}"/>
              </a:ext>
            </a:extLst>
          </p:cNvPr>
          <p:cNvSpPr txBox="1"/>
          <p:nvPr/>
        </p:nvSpPr>
        <p:spPr>
          <a:xfrm>
            <a:off x="8839201" y="6705600"/>
            <a:ext cx="226060" cy="130036"/>
          </a:xfrm>
          <a:prstGeom prst="rect">
            <a:avLst/>
          </a:prstGeom>
        </p:spPr>
        <p:txBody>
          <a:bodyPr vert="horz" wrap="square" lIns="0" tIns="0" rIns="0" bIns="0" rtlCol="0">
            <a:spAutoFit/>
          </a:bodyPr>
          <a:lstStyle/>
          <a:p>
            <a:pPr marL="12700">
              <a:lnSpc>
                <a:spcPts val="1045"/>
              </a:lnSpc>
            </a:pPr>
            <a:r>
              <a:rPr lang="fr-BE" sz="1000" spc="-5" dirty="0">
                <a:solidFill>
                  <a:srgbClr val="002060"/>
                </a:solidFill>
                <a:latin typeface="Calibri"/>
                <a:cs typeface="Calibri"/>
              </a:rPr>
              <a:t>10</a:t>
            </a:r>
            <a:endParaRPr sz="1000" dirty="0">
              <a:solidFill>
                <a:srgbClr val="002060"/>
              </a:solidFill>
              <a:latin typeface="Calibri"/>
              <a:cs typeface="Calibri"/>
            </a:endParaRPr>
          </a:p>
        </p:txBody>
      </p:sp>
      <p:pic>
        <p:nvPicPr>
          <p:cNvPr id="21" name="Image 20" descr="Une image contenant Papier couché, Papier de bricolage, Papier origami, Arts créatifs&#10;&#10;Description générée automatiquement">
            <a:extLst>
              <a:ext uri="{FF2B5EF4-FFF2-40B4-BE49-F238E27FC236}">
                <a16:creationId xmlns:a16="http://schemas.microsoft.com/office/drawing/2014/main" id="{FE723B14-06B8-4AF4-9D25-A63A8C27D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1745" y="5037563"/>
            <a:ext cx="1711336" cy="1754551"/>
          </a:xfrm>
          <a:prstGeom prst="rect">
            <a:avLst/>
          </a:prstGeom>
        </p:spPr>
      </p:pic>
      <p:grpSp>
        <p:nvGrpSpPr>
          <p:cNvPr id="31" name="object 9">
            <a:extLst>
              <a:ext uri="{FF2B5EF4-FFF2-40B4-BE49-F238E27FC236}">
                <a16:creationId xmlns:a16="http://schemas.microsoft.com/office/drawing/2014/main" id="{57F15F4E-97FB-1A77-A567-3F8FF1CE9D14}"/>
              </a:ext>
            </a:extLst>
          </p:cNvPr>
          <p:cNvGrpSpPr/>
          <p:nvPr/>
        </p:nvGrpSpPr>
        <p:grpSpPr>
          <a:xfrm>
            <a:off x="828283" y="228600"/>
            <a:ext cx="2961640" cy="2228480"/>
            <a:chOff x="399288" y="1406652"/>
            <a:chExt cx="3495040" cy="2581910"/>
          </a:xfrm>
        </p:grpSpPr>
        <p:sp>
          <p:nvSpPr>
            <p:cNvPr id="32" name="object 10">
              <a:extLst>
                <a:ext uri="{FF2B5EF4-FFF2-40B4-BE49-F238E27FC236}">
                  <a16:creationId xmlns:a16="http://schemas.microsoft.com/office/drawing/2014/main" id="{3A0B9FD4-3EFA-52B9-4341-46638A112756}"/>
                </a:ext>
              </a:extLst>
            </p:cNvPr>
            <p:cNvSpPr/>
            <p:nvPr/>
          </p:nvSpPr>
          <p:spPr>
            <a:xfrm>
              <a:off x="2982467" y="1406652"/>
              <a:ext cx="617219" cy="1403603"/>
            </a:xfrm>
            <a:prstGeom prst="rect">
              <a:avLst/>
            </a:prstGeom>
            <a:blipFill>
              <a:blip r:embed="rId6" cstate="print"/>
              <a:stretch>
                <a:fillRect/>
              </a:stretch>
            </a:blipFill>
          </p:spPr>
          <p:txBody>
            <a:bodyPr wrap="square" lIns="0" tIns="0" rIns="0" bIns="0" rtlCol="0"/>
            <a:lstStyle/>
            <a:p>
              <a:endParaRPr/>
            </a:p>
          </p:txBody>
        </p:sp>
        <p:sp>
          <p:nvSpPr>
            <p:cNvPr id="33" name="object 11">
              <a:extLst>
                <a:ext uri="{FF2B5EF4-FFF2-40B4-BE49-F238E27FC236}">
                  <a16:creationId xmlns:a16="http://schemas.microsoft.com/office/drawing/2014/main" id="{8C8F2294-8A44-B999-55C9-E84292CDBC2C}"/>
                </a:ext>
              </a:extLst>
            </p:cNvPr>
            <p:cNvSpPr/>
            <p:nvPr/>
          </p:nvSpPr>
          <p:spPr>
            <a:xfrm>
              <a:off x="399288" y="1868424"/>
              <a:ext cx="3495040" cy="2120265"/>
            </a:xfrm>
            <a:custGeom>
              <a:avLst/>
              <a:gdLst/>
              <a:ahLst/>
              <a:cxnLst/>
              <a:rect l="l" t="t" r="r" b="b"/>
              <a:pathLst>
                <a:path w="3495040" h="2120265">
                  <a:moveTo>
                    <a:pt x="1747266" y="0"/>
                  </a:moveTo>
                  <a:lnTo>
                    <a:pt x="0" y="2119884"/>
                  </a:lnTo>
                  <a:lnTo>
                    <a:pt x="3494532" y="2119884"/>
                  </a:lnTo>
                  <a:lnTo>
                    <a:pt x="1747266" y="0"/>
                  </a:lnTo>
                  <a:close/>
                </a:path>
              </a:pathLst>
            </a:custGeom>
            <a:solidFill>
              <a:srgbClr val="FF0000"/>
            </a:solidFill>
          </p:spPr>
          <p:txBody>
            <a:bodyPr wrap="square" lIns="0" tIns="0" rIns="0" bIns="0" rtlCol="0"/>
            <a:lstStyle/>
            <a:p>
              <a:endParaRPr/>
            </a:p>
          </p:txBody>
        </p:sp>
      </p:grpSp>
      <p:sp>
        <p:nvSpPr>
          <p:cNvPr id="34" name="object 13">
            <a:extLst>
              <a:ext uri="{FF2B5EF4-FFF2-40B4-BE49-F238E27FC236}">
                <a16:creationId xmlns:a16="http://schemas.microsoft.com/office/drawing/2014/main" id="{C01BDE6F-C75E-01F2-367C-8416BD0E4D4B}"/>
              </a:ext>
            </a:extLst>
          </p:cNvPr>
          <p:cNvSpPr txBox="1"/>
          <p:nvPr/>
        </p:nvSpPr>
        <p:spPr>
          <a:xfrm>
            <a:off x="1766940" y="1262381"/>
            <a:ext cx="1090930" cy="1239442"/>
          </a:xfrm>
          <a:prstGeom prst="rect">
            <a:avLst/>
          </a:prstGeom>
        </p:spPr>
        <p:txBody>
          <a:bodyPr vert="horz" wrap="square" lIns="0" tIns="76835" rIns="0" bIns="0" rtlCol="0">
            <a:spAutoFit/>
          </a:bodyPr>
          <a:lstStyle/>
          <a:p>
            <a:pPr marR="46990" algn="ctr">
              <a:lnSpc>
                <a:spcPct val="100000"/>
              </a:lnSpc>
              <a:spcBef>
                <a:spcPts val="605"/>
              </a:spcBef>
            </a:pPr>
            <a:r>
              <a:rPr sz="2000" b="1" spc="-10" dirty="0">
                <a:solidFill>
                  <a:srgbClr val="FFFFFF"/>
                </a:solidFill>
                <a:latin typeface="Calibri"/>
                <a:cs typeface="Calibri"/>
              </a:rPr>
              <a:t>Urgence</a:t>
            </a:r>
            <a:r>
              <a:rPr lang="fr-FR" sz="2000" b="1" spc="-10" dirty="0">
                <a:solidFill>
                  <a:srgbClr val="FFFFFF"/>
                </a:solidFill>
                <a:latin typeface="Calibri"/>
                <a:cs typeface="Calibri"/>
              </a:rPr>
              <a:t>?</a:t>
            </a:r>
            <a:endParaRPr sz="2000" dirty="0">
              <a:latin typeface="Calibri"/>
              <a:cs typeface="Calibri"/>
            </a:endParaRPr>
          </a:p>
          <a:p>
            <a:pPr algn="ctr">
              <a:lnSpc>
                <a:spcPct val="100000"/>
              </a:lnSpc>
              <a:spcBef>
                <a:spcPts val="400"/>
              </a:spcBef>
            </a:pPr>
            <a:r>
              <a:rPr sz="1600" b="1" spc="-10" dirty="0">
                <a:solidFill>
                  <a:srgbClr val="FFFFFF"/>
                </a:solidFill>
                <a:latin typeface="Calibri"/>
                <a:cs typeface="Calibri"/>
              </a:rPr>
              <a:t>02 788 53</a:t>
            </a:r>
            <a:r>
              <a:rPr sz="1600" b="1" spc="-15" dirty="0">
                <a:solidFill>
                  <a:srgbClr val="FFFFFF"/>
                </a:solidFill>
                <a:latin typeface="Calibri"/>
                <a:cs typeface="Calibri"/>
              </a:rPr>
              <a:t> </a:t>
            </a:r>
            <a:r>
              <a:rPr sz="1600" b="1" spc="-10" dirty="0">
                <a:solidFill>
                  <a:srgbClr val="FFFFFF"/>
                </a:solidFill>
                <a:latin typeface="Calibri"/>
                <a:cs typeface="Calibri"/>
              </a:rPr>
              <a:t>43</a:t>
            </a:r>
            <a:endParaRPr lang="fr-FR" sz="1600" b="1" spc="-10" dirty="0">
              <a:solidFill>
                <a:srgbClr val="FFFFFF"/>
              </a:solidFill>
              <a:latin typeface="Calibri"/>
              <a:cs typeface="Calibri"/>
            </a:endParaRPr>
          </a:p>
          <a:p>
            <a:pPr algn="ctr">
              <a:lnSpc>
                <a:spcPct val="100000"/>
              </a:lnSpc>
              <a:spcBef>
                <a:spcPts val="400"/>
              </a:spcBef>
            </a:pPr>
            <a:r>
              <a:rPr lang="fr-BE" sz="1600" b="1" spc="-10" dirty="0">
                <a:solidFill>
                  <a:srgbClr val="FFFFFF"/>
                </a:solidFill>
                <a:latin typeface="Calibri"/>
                <a:cs typeface="Calibri"/>
              </a:rPr>
              <a:t>OU</a:t>
            </a:r>
            <a:endParaRPr sz="1600" dirty="0">
              <a:latin typeface="Calibri"/>
              <a:cs typeface="Calibri"/>
            </a:endParaRPr>
          </a:p>
          <a:p>
            <a:pPr marR="46990" algn="ctr">
              <a:lnSpc>
                <a:spcPct val="100000"/>
              </a:lnSpc>
              <a:spcBef>
                <a:spcPts val="110"/>
              </a:spcBef>
            </a:pPr>
            <a:r>
              <a:rPr sz="1600" b="1" spc="-10" dirty="0">
                <a:solidFill>
                  <a:srgbClr val="FFFFFF"/>
                </a:solidFill>
                <a:latin typeface="Calibri"/>
                <a:cs typeface="Calibri"/>
              </a:rPr>
              <a:t>112</a:t>
            </a:r>
            <a:endParaRPr sz="1600" dirty="0">
              <a:latin typeface="Calibri"/>
              <a:cs typeface="Calibri"/>
            </a:endParaRPr>
          </a:p>
        </p:txBody>
      </p:sp>
      <p:sp>
        <p:nvSpPr>
          <p:cNvPr id="35" name="Triangle rectangle 34">
            <a:extLst>
              <a:ext uri="{FF2B5EF4-FFF2-40B4-BE49-F238E27FC236}">
                <a16:creationId xmlns:a16="http://schemas.microsoft.com/office/drawing/2014/main" id="{A900A91F-35AD-663C-0618-02D10887D375}"/>
              </a:ext>
            </a:extLst>
          </p:cNvPr>
          <p:cNvSpPr/>
          <p:nvPr/>
        </p:nvSpPr>
        <p:spPr>
          <a:xfrm rot="10800000">
            <a:off x="2207414" y="254041"/>
            <a:ext cx="1606419" cy="2184359"/>
          </a:xfrm>
          <a:prstGeom prst="rtTriangle">
            <a:avLst/>
          </a:prstGeom>
          <a:solidFill>
            <a:srgbClr val="C5D9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extBox 1">
            <a:extLst>
              <a:ext uri="{FF2B5EF4-FFF2-40B4-BE49-F238E27FC236}">
                <a16:creationId xmlns:a16="http://schemas.microsoft.com/office/drawing/2014/main" id="{98A42B9B-95C4-442B-BDC8-8C4A0BF57D75}"/>
              </a:ext>
            </a:extLst>
          </p:cNvPr>
          <p:cNvSpPr txBox="1"/>
          <p:nvPr/>
        </p:nvSpPr>
        <p:spPr>
          <a:xfrm>
            <a:off x="1218119" y="152400"/>
            <a:ext cx="2191385" cy="461665"/>
          </a:xfrm>
          <a:prstGeom prst="rect">
            <a:avLst/>
          </a:prstGeom>
          <a:solidFill>
            <a:srgbClr val="C5D9F0"/>
          </a:solidFill>
        </p:spPr>
        <p:txBody>
          <a:bodyPr wrap="square" rtlCol="0">
            <a:spAutoFit/>
          </a:bodyPr>
          <a:lstStyle/>
          <a:p>
            <a:r>
              <a:rPr lang="fr-BE" sz="2400" b="1" kern="0" dirty="0">
                <a:solidFill>
                  <a:srgbClr val="1F487C"/>
                </a:solidFill>
                <a:ea typeface="+mj-ea"/>
                <a:cs typeface="Calibri"/>
              </a:rPr>
              <a:t>A </a:t>
            </a:r>
            <a:r>
              <a:rPr lang="fr-BE" sz="2400" b="1" kern="0" spc="-15" dirty="0">
                <a:solidFill>
                  <a:srgbClr val="1F487C"/>
                </a:solidFill>
                <a:ea typeface="+mj-ea"/>
                <a:cs typeface="Calibri"/>
              </a:rPr>
              <a:t>votre</a:t>
            </a:r>
            <a:r>
              <a:rPr lang="fr-BE" sz="2400" b="1" kern="0" spc="-70" dirty="0">
                <a:solidFill>
                  <a:srgbClr val="1F487C"/>
                </a:solidFill>
                <a:ea typeface="+mj-ea"/>
                <a:cs typeface="Calibri"/>
              </a:rPr>
              <a:t> </a:t>
            </a:r>
            <a:r>
              <a:rPr lang="fr-BE" sz="2400" b="1" kern="0" dirty="0">
                <a:solidFill>
                  <a:srgbClr val="1F487C"/>
                </a:solidFill>
                <a:ea typeface="+mj-ea"/>
                <a:cs typeface="Calibri"/>
              </a:rPr>
              <a:t>service!</a:t>
            </a:r>
            <a:endParaRPr lang="fr-BE" dirty="0"/>
          </a:p>
        </p:txBody>
      </p:sp>
      <p:sp>
        <p:nvSpPr>
          <p:cNvPr id="36" name="object 16">
            <a:extLst>
              <a:ext uri="{FF2B5EF4-FFF2-40B4-BE49-F238E27FC236}">
                <a16:creationId xmlns:a16="http://schemas.microsoft.com/office/drawing/2014/main" id="{67710354-AAEC-4AD1-0C52-ACADDAEE2968}"/>
              </a:ext>
            </a:extLst>
          </p:cNvPr>
          <p:cNvSpPr txBox="1"/>
          <p:nvPr/>
        </p:nvSpPr>
        <p:spPr>
          <a:xfrm>
            <a:off x="521410" y="3950229"/>
            <a:ext cx="3406141" cy="1072088"/>
          </a:xfrm>
          <a:prstGeom prst="rect">
            <a:avLst/>
          </a:prstGeom>
        </p:spPr>
        <p:txBody>
          <a:bodyPr vert="horz" wrap="square" lIns="0" tIns="12700" rIns="0" bIns="0" rtlCol="0">
            <a:spAutoFit/>
          </a:bodyPr>
          <a:lstStyle/>
          <a:p>
            <a:pPr marL="12700">
              <a:spcBef>
                <a:spcPts val="100"/>
              </a:spcBef>
            </a:pPr>
            <a:r>
              <a:rPr lang="fr-FR" sz="1200" b="1" dirty="0">
                <a:solidFill>
                  <a:srgbClr val="17375E"/>
                </a:solidFill>
                <a:latin typeface="Calibri"/>
                <a:cs typeface="Calibri"/>
              </a:rPr>
              <a:t>Votre maison de police:</a:t>
            </a:r>
          </a:p>
          <a:p>
            <a:pPr marL="12700">
              <a:spcBef>
                <a:spcPts val="100"/>
              </a:spcBef>
            </a:pPr>
            <a:r>
              <a:rPr sz="1200" b="1" dirty="0">
                <a:solidFill>
                  <a:srgbClr val="17375E"/>
                </a:solidFill>
                <a:latin typeface="Calibri"/>
                <a:cs typeface="Calibri"/>
              </a:rPr>
              <a:t>ETTERBEEK</a:t>
            </a:r>
            <a:endParaRPr sz="1100" spc="-70" dirty="0">
              <a:solidFill>
                <a:srgbClr val="17375E"/>
              </a:solidFill>
              <a:latin typeface="Calibri"/>
              <a:cs typeface="Calibri"/>
            </a:endParaRPr>
          </a:p>
          <a:p>
            <a:pPr marL="12700">
              <a:lnSpc>
                <a:spcPct val="100000"/>
              </a:lnSpc>
              <a:spcBef>
                <a:spcPts val="5"/>
              </a:spcBef>
            </a:pPr>
            <a:r>
              <a:rPr sz="1100" dirty="0">
                <a:solidFill>
                  <a:srgbClr val="17375E"/>
                </a:solidFill>
                <a:latin typeface="Calibri"/>
                <a:cs typeface="Calibri"/>
              </a:rPr>
              <a:t>27, avenue des</a:t>
            </a:r>
            <a:r>
              <a:rPr sz="1100" spc="-70" dirty="0">
                <a:solidFill>
                  <a:srgbClr val="17375E"/>
                </a:solidFill>
                <a:latin typeface="Calibri"/>
                <a:cs typeface="Calibri"/>
              </a:rPr>
              <a:t> </a:t>
            </a:r>
            <a:r>
              <a:rPr sz="1100" spc="-5" dirty="0">
                <a:solidFill>
                  <a:srgbClr val="17375E"/>
                </a:solidFill>
                <a:latin typeface="Calibri"/>
                <a:cs typeface="Calibri"/>
              </a:rPr>
              <a:t>Casernes</a:t>
            </a:r>
            <a:endParaRPr lang="fr-FR" sz="1100" spc="-5" dirty="0">
              <a:solidFill>
                <a:srgbClr val="17375E"/>
              </a:solidFill>
              <a:latin typeface="Calibri"/>
              <a:cs typeface="Calibri"/>
            </a:endParaRPr>
          </a:p>
          <a:p>
            <a:r>
              <a:rPr lang="fr-FR" sz="1100" dirty="0">
                <a:solidFill>
                  <a:srgbClr val="17375E"/>
                </a:solidFill>
                <a:latin typeface="Calibri"/>
                <a:cs typeface="Calibri"/>
              </a:rPr>
              <a:t>Identifiez votre inspecteur de quartier et contactez-le:</a:t>
            </a:r>
            <a:endParaRPr lang="fr-BE" sz="1100" dirty="0">
              <a:solidFill>
                <a:srgbClr val="17375E"/>
              </a:solidFill>
              <a:latin typeface="Calibri"/>
              <a:cs typeface="Calibri"/>
            </a:endParaRPr>
          </a:p>
          <a:p>
            <a:pPr marL="12700">
              <a:lnSpc>
                <a:spcPct val="100000"/>
              </a:lnSpc>
            </a:pPr>
            <a:r>
              <a:rPr lang="fr-BE" sz="1100" i="1" dirty="0">
                <a:latin typeface="Calibri"/>
                <a:cs typeface="Calibri"/>
                <a:hlinkClick r:id="rId7"/>
              </a:rPr>
              <a:t>https://www.police.be/5343/fr/contact/votre-quartier</a:t>
            </a:r>
            <a:endParaRPr lang="fr-BE" sz="1100" i="1" dirty="0">
              <a:latin typeface="Calibri"/>
              <a:cs typeface="Calibri"/>
            </a:endParaRPr>
          </a:p>
          <a:p>
            <a:pPr marL="12700">
              <a:lnSpc>
                <a:spcPct val="100000"/>
              </a:lnSpc>
            </a:pPr>
            <a:endParaRPr sz="1100" dirty="0">
              <a:latin typeface="Calibri"/>
              <a:cs typeface="Calibri"/>
            </a:endParaRPr>
          </a:p>
        </p:txBody>
      </p:sp>
      <p:pic>
        <p:nvPicPr>
          <p:cNvPr id="4" name="Image 3" descr="Une image contenant plein air, ciel, architecture, ville&#10;&#10;Description générée automatiquement">
            <a:extLst>
              <a:ext uri="{FF2B5EF4-FFF2-40B4-BE49-F238E27FC236}">
                <a16:creationId xmlns:a16="http://schemas.microsoft.com/office/drawing/2014/main" id="{2543B4D2-4100-EEDF-CA64-7BE771C3A3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635509" y="2752092"/>
            <a:ext cx="1143808" cy="978859"/>
          </a:xfrm>
          <a:prstGeom prst="rect">
            <a:avLst/>
          </a:prstGeom>
        </p:spPr>
      </p:pic>
      <p:sp>
        <p:nvSpPr>
          <p:cNvPr id="6" name="ZoneTexte 5">
            <a:extLst>
              <a:ext uri="{FF2B5EF4-FFF2-40B4-BE49-F238E27FC236}">
                <a16:creationId xmlns:a16="http://schemas.microsoft.com/office/drawing/2014/main" id="{815F7370-E109-99D9-5AB7-F5BC007073BB}"/>
              </a:ext>
            </a:extLst>
          </p:cNvPr>
          <p:cNvSpPr txBox="1"/>
          <p:nvPr/>
        </p:nvSpPr>
        <p:spPr>
          <a:xfrm>
            <a:off x="1508797" y="5540522"/>
            <a:ext cx="1600611" cy="184666"/>
          </a:xfrm>
          <a:prstGeom prst="rect">
            <a:avLst/>
          </a:prstGeom>
          <a:noFill/>
        </p:spPr>
        <p:txBody>
          <a:bodyPr wrap="square">
            <a:spAutoFit/>
          </a:bodyPr>
          <a:lstStyle/>
          <a:p>
            <a:r>
              <a:rPr lang="fr-FR" sz="600" b="1" spc="-5" dirty="0">
                <a:solidFill>
                  <a:srgbClr val="17375E"/>
                </a:solidFill>
                <a:latin typeface="Calibri"/>
                <a:cs typeface="Calibri"/>
              </a:rPr>
              <a:t>Jourdan</a:t>
            </a:r>
            <a:endParaRPr lang="fr-BE" sz="600" b="1" spc="-5" dirty="0">
              <a:solidFill>
                <a:srgbClr val="17375E"/>
              </a:solidFill>
              <a:latin typeface="Calibri"/>
              <a:cs typeface="Calibri"/>
            </a:endParaRPr>
          </a:p>
        </p:txBody>
      </p:sp>
      <p:sp>
        <p:nvSpPr>
          <p:cNvPr id="7" name="ZoneTexte 6">
            <a:extLst>
              <a:ext uri="{FF2B5EF4-FFF2-40B4-BE49-F238E27FC236}">
                <a16:creationId xmlns:a16="http://schemas.microsoft.com/office/drawing/2014/main" id="{519DBBF8-94D4-A1CF-67BB-14D2554EC625}"/>
              </a:ext>
            </a:extLst>
          </p:cNvPr>
          <p:cNvSpPr txBox="1"/>
          <p:nvPr/>
        </p:nvSpPr>
        <p:spPr>
          <a:xfrm>
            <a:off x="1627265" y="5863293"/>
            <a:ext cx="1600611" cy="184666"/>
          </a:xfrm>
          <a:prstGeom prst="rect">
            <a:avLst/>
          </a:prstGeom>
          <a:noFill/>
        </p:spPr>
        <p:txBody>
          <a:bodyPr wrap="square">
            <a:spAutoFit/>
          </a:bodyPr>
          <a:lstStyle/>
          <a:p>
            <a:r>
              <a:rPr lang="fr-FR" sz="600" b="1" spc="-5" dirty="0">
                <a:solidFill>
                  <a:srgbClr val="17375E"/>
                </a:solidFill>
                <a:latin typeface="Calibri"/>
                <a:cs typeface="Calibri"/>
              </a:rPr>
              <a:t>Saint-Pierre</a:t>
            </a:r>
            <a:endParaRPr lang="fr-BE" sz="600" b="1" spc="-5" dirty="0">
              <a:solidFill>
                <a:srgbClr val="17375E"/>
              </a:solidFill>
              <a:latin typeface="Calibri"/>
              <a:cs typeface="Calibri"/>
            </a:endParaRPr>
          </a:p>
        </p:txBody>
      </p:sp>
      <p:sp>
        <p:nvSpPr>
          <p:cNvPr id="8" name="ZoneTexte 7">
            <a:extLst>
              <a:ext uri="{FF2B5EF4-FFF2-40B4-BE49-F238E27FC236}">
                <a16:creationId xmlns:a16="http://schemas.microsoft.com/office/drawing/2014/main" id="{42D22217-3D7F-4B75-31B7-0CE7690EE97A}"/>
              </a:ext>
            </a:extLst>
          </p:cNvPr>
          <p:cNvSpPr txBox="1"/>
          <p:nvPr/>
        </p:nvSpPr>
        <p:spPr>
          <a:xfrm>
            <a:off x="1782180" y="6358159"/>
            <a:ext cx="1600611" cy="184666"/>
          </a:xfrm>
          <a:prstGeom prst="rect">
            <a:avLst/>
          </a:prstGeom>
          <a:noFill/>
        </p:spPr>
        <p:txBody>
          <a:bodyPr wrap="square">
            <a:spAutoFit/>
          </a:bodyPr>
          <a:lstStyle/>
          <a:p>
            <a:r>
              <a:rPr lang="fr-FR" sz="600" b="1" spc="-5" dirty="0">
                <a:solidFill>
                  <a:srgbClr val="17375E"/>
                </a:solidFill>
                <a:latin typeface="Calibri"/>
                <a:cs typeface="Calibri"/>
              </a:rPr>
              <a:t>Chasse</a:t>
            </a:r>
            <a:endParaRPr lang="fr-BE" sz="600" b="1" spc="-5" dirty="0">
              <a:solidFill>
                <a:srgbClr val="17375E"/>
              </a:solidFill>
              <a:latin typeface="Calibri"/>
              <a:cs typeface="Calibri"/>
            </a:endParaRPr>
          </a:p>
        </p:txBody>
      </p:sp>
      <p:sp>
        <p:nvSpPr>
          <p:cNvPr id="9" name="ZoneTexte 8">
            <a:extLst>
              <a:ext uri="{FF2B5EF4-FFF2-40B4-BE49-F238E27FC236}">
                <a16:creationId xmlns:a16="http://schemas.microsoft.com/office/drawing/2014/main" id="{A8570E86-9EB0-0ED3-1E8A-191358A8E9C3}"/>
              </a:ext>
            </a:extLst>
          </p:cNvPr>
          <p:cNvSpPr txBox="1"/>
          <p:nvPr/>
        </p:nvSpPr>
        <p:spPr>
          <a:xfrm>
            <a:off x="2224480" y="6034020"/>
            <a:ext cx="1600611" cy="184666"/>
          </a:xfrm>
          <a:prstGeom prst="rect">
            <a:avLst/>
          </a:prstGeom>
          <a:noFill/>
        </p:spPr>
        <p:txBody>
          <a:bodyPr wrap="square">
            <a:spAutoFit/>
          </a:bodyPr>
          <a:lstStyle/>
          <a:p>
            <a:r>
              <a:rPr lang="fr-FR" sz="600" b="1" spc="-5" dirty="0">
                <a:solidFill>
                  <a:srgbClr val="17375E"/>
                </a:solidFill>
                <a:latin typeface="Calibri"/>
                <a:cs typeface="Calibri"/>
              </a:rPr>
              <a:t>Saint-Julien</a:t>
            </a:r>
            <a:endParaRPr lang="fr-BE" sz="600" b="1" spc="-5" dirty="0">
              <a:solidFill>
                <a:srgbClr val="17375E"/>
              </a:solidFill>
              <a:latin typeface="Calibri"/>
              <a:cs typeface="Calibri"/>
            </a:endParaRPr>
          </a:p>
        </p:txBody>
      </p:sp>
      <p:sp>
        <p:nvSpPr>
          <p:cNvPr id="10" name="ZoneTexte 9">
            <a:extLst>
              <a:ext uri="{FF2B5EF4-FFF2-40B4-BE49-F238E27FC236}">
                <a16:creationId xmlns:a16="http://schemas.microsoft.com/office/drawing/2014/main" id="{6B25BDD9-182E-EEF0-1322-306EA8AFE642}"/>
              </a:ext>
            </a:extLst>
          </p:cNvPr>
          <p:cNvSpPr txBox="1"/>
          <p:nvPr/>
        </p:nvSpPr>
        <p:spPr>
          <a:xfrm>
            <a:off x="2260714" y="5631487"/>
            <a:ext cx="1600611" cy="184666"/>
          </a:xfrm>
          <a:prstGeom prst="rect">
            <a:avLst/>
          </a:prstGeom>
          <a:noFill/>
        </p:spPr>
        <p:txBody>
          <a:bodyPr wrap="square">
            <a:spAutoFit/>
          </a:bodyPr>
          <a:lstStyle/>
          <a:p>
            <a:r>
              <a:rPr lang="fr-FR" sz="600" b="1" spc="-5" dirty="0">
                <a:solidFill>
                  <a:srgbClr val="17375E"/>
                </a:solidFill>
                <a:latin typeface="Calibri"/>
                <a:cs typeface="Calibri"/>
              </a:rPr>
              <a:t>Saint-Michel</a:t>
            </a:r>
            <a:endParaRPr lang="fr-BE" sz="600" b="1" spc="-5" dirty="0">
              <a:solidFill>
                <a:srgbClr val="17375E"/>
              </a:solidFill>
              <a:latin typeface="Calibri"/>
              <a:cs typeface="Calibri"/>
            </a:endParaRPr>
          </a:p>
        </p:txBody>
      </p:sp>
      <p:sp>
        <p:nvSpPr>
          <p:cNvPr id="3" name="object 15">
            <a:extLst>
              <a:ext uri="{FF2B5EF4-FFF2-40B4-BE49-F238E27FC236}">
                <a16:creationId xmlns:a16="http://schemas.microsoft.com/office/drawing/2014/main" id="{E5C4AB15-00EF-B330-C3A5-143021EA4F0E}"/>
              </a:ext>
            </a:extLst>
          </p:cNvPr>
          <p:cNvSpPr txBox="1"/>
          <p:nvPr/>
        </p:nvSpPr>
        <p:spPr>
          <a:xfrm>
            <a:off x="2096516" y="4341690"/>
            <a:ext cx="894715" cy="182742"/>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17375E"/>
                </a:solidFill>
                <a:latin typeface="Wingdings 2"/>
                <a:cs typeface="Wingdings 2"/>
              </a:rPr>
              <a:t></a:t>
            </a:r>
            <a:r>
              <a:rPr sz="1100" b="1" dirty="0">
                <a:solidFill>
                  <a:srgbClr val="17375E"/>
                </a:solidFill>
                <a:latin typeface="Times New Roman"/>
                <a:cs typeface="Times New Roman"/>
              </a:rPr>
              <a:t> </a:t>
            </a:r>
            <a:r>
              <a:rPr sz="1100" dirty="0">
                <a:solidFill>
                  <a:srgbClr val="17375E"/>
                </a:solidFill>
                <a:latin typeface="Calibri"/>
                <a:cs typeface="Calibri"/>
              </a:rPr>
              <a:t>02 788 91</a:t>
            </a:r>
            <a:r>
              <a:rPr sz="1100" spc="-110" dirty="0">
                <a:solidFill>
                  <a:srgbClr val="17375E"/>
                </a:solidFill>
                <a:latin typeface="Calibri"/>
                <a:cs typeface="Calibri"/>
              </a:rPr>
              <a:t> </a:t>
            </a:r>
            <a:r>
              <a:rPr lang="fr-FR" sz="1100" spc="-110" dirty="0">
                <a:solidFill>
                  <a:srgbClr val="17375E"/>
                </a:solidFill>
                <a:latin typeface="Calibri"/>
                <a:cs typeface="Calibri"/>
              </a:rPr>
              <a:t>2</a:t>
            </a:r>
            <a:r>
              <a:rPr sz="1100" dirty="0">
                <a:solidFill>
                  <a:srgbClr val="17375E"/>
                </a:solidFill>
                <a:latin typeface="Calibri"/>
                <a:cs typeface="Calibri"/>
              </a:rPr>
              <a:t>0</a:t>
            </a:r>
            <a:endParaRPr sz="11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4937661" y="1828545"/>
            <a:ext cx="3733798" cy="4009431"/>
          </a:xfrm>
          <a:prstGeom prst="rect">
            <a:avLst/>
          </a:prstGeom>
        </p:spPr>
        <p:txBody>
          <a:bodyPr vert="horz" wrap="square" lIns="0" tIns="13335" rIns="0" bIns="0" rtlCol="0">
            <a:spAutoFit/>
          </a:bodyPr>
          <a:lstStyle/>
          <a:p>
            <a:pPr marL="288290">
              <a:lnSpc>
                <a:spcPct val="100000"/>
              </a:lnSpc>
              <a:spcBef>
                <a:spcPts val="105"/>
              </a:spcBef>
            </a:pPr>
            <a:r>
              <a:rPr sz="1400" b="1" i="1" u="sng" spc="-10"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Pensez </a:t>
            </a:r>
            <a:r>
              <a:rPr sz="1400" b="1" i="1" u="sng"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aussi à </a:t>
            </a:r>
            <a:r>
              <a:rPr sz="1400" b="1" i="1" u="sng" spc="-5"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www.police-on-web.be</a:t>
            </a:r>
            <a:r>
              <a:rPr sz="1400" b="1" i="1" spc="-85" dirty="0">
                <a:solidFill>
                  <a:srgbClr val="FF0000"/>
                </a:solidFill>
                <a:latin typeface="Calibri"/>
                <a:cs typeface="Calibri"/>
                <a:hlinkClick r:id="rId2">
                  <a:extLst>
                    <a:ext uri="{A12FA001-AC4F-418D-AE19-62706E023703}">
                      <ahyp:hlinkClr xmlns:ahyp="http://schemas.microsoft.com/office/drawing/2018/hyperlinkcolor" val="tx"/>
                    </a:ext>
                  </a:extLst>
                </a:hlinkClick>
              </a:rPr>
              <a:t> </a:t>
            </a:r>
            <a:r>
              <a:rPr sz="1400" b="1" dirty="0">
                <a:solidFill>
                  <a:srgbClr val="FF0000"/>
                </a:solidFill>
                <a:latin typeface="Calibri"/>
                <a:cs typeface="Calibri"/>
              </a:rPr>
              <a:t>!</a:t>
            </a:r>
            <a:endParaRPr sz="1400" dirty="0">
              <a:solidFill>
                <a:srgbClr val="FF0000"/>
              </a:solidFill>
              <a:latin typeface="Calibri"/>
              <a:cs typeface="Calibri"/>
            </a:endParaRPr>
          </a:p>
          <a:p>
            <a:pPr>
              <a:lnSpc>
                <a:spcPct val="100000"/>
              </a:lnSpc>
              <a:spcBef>
                <a:spcPts val="55"/>
              </a:spcBef>
            </a:pPr>
            <a:endParaRPr sz="1350" dirty="0">
              <a:latin typeface="Calibri"/>
              <a:cs typeface="Calibri"/>
            </a:endParaRPr>
          </a:p>
          <a:p>
            <a:pPr marL="50800" algn="just">
              <a:lnSpc>
                <a:spcPct val="100000"/>
              </a:lnSpc>
            </a:pPr>
            <a:r>
              <a:rPr sz="1100" spc="-5" dirty="0">
                <a:solidFill>
                  <a:srgbClr val="17375E"/>
                </a:solidFill>
                <a:latin typeface="Calibri"/>
                <a:cs typeface="Calibri"/>
              </a:rPr>
              <a:t>Ce site entièrement sécurisé vous </a:t>
            </a:r>
            <a:r>
              <a:rPr sz="1100" spc="-5" dirty="0" err="1">
                <a:solidFill>
                  <a:srgbClr val="17375E"/>
                </a:solidFill>
                <a:latin typeface="Calibri"/>
                <a:cs typeface="Calibri"/>
              </a:rPr>
              <a:t>permet</a:t>
            </a:r>
            <a:r>
              <a:rPr sz="1100" spc="120" dirty="0">
                <a:solidFill>
                  <a:srgbClr val="17375E"/>
                </a:solidFill>
                <a:latin typeface="Calibri"/>
                <a:cs typeface="Calibri"/>
              </a:rPr>
              <a:t> </a:t>
            </a:r>
            <a:r>
              <a:rPr sz="1100" spc="-5" dirty="0" err="1">
                <a:solidFill>
                  <a:srgbClr val="17375E"/>
                </a:solidFill>
                <a:latin typeface="Calibri"/>
                <a:cs typeface="Calibri"/>
              </a:rPr>
              <a:t>d’effectuer</a:t>
            </a:r>
            <a:r>
              <a:rPr lang="fr-BE" sz="1100" spc="-5" dirty="0">
                <a:latin typeface="Calibri"/>
                <a:cs typeface="Calibri"/>
              </a:rPr>
              <a:t> </a:t>
            </a:r>
            <a:r>
              <a:rPr sz="1100" dirty="0" err="1">
                <a:solidFill>
                  <a:srgbClr val="17375E"/>
                </a:solidFill>
                <a:latin typeface="Calibri"/>
                <a:cs typeface="Calibri"/>
              </a:rPr>
              <a:t>différentes</a:t>
            </a:r>
            <a:r>
              <a:rPr sz="1100" dirty="0">
                <a:solidFill>
                  <a:srgbClr val="17375E"/>
                </a:solidFill>
                <a:latin typeface="Calibri"/>
                <a:cs typeface="Calibri"/>
              </a:rPr>
              <a:t> déclarations auprès </a:t>
            </a:r>
            <a:r>
              <a:rPr sz="1100" spc="-5" dirty="0">
                <a:solidFill>
                  <a:srgbClr val="17375E"/>
                </a:solidFill>
                <a:latin typeface="Calibri"/>
                <a:cs typeface="Calibri"/>
              </a:rPr>
              <a:t>de la</a:t>
            </a:r>
            <a:r>
              <a:rPr sz="1100" spc="-95" dirty="0">
                <a:solidFill>
                  <a:srgbClr val="17375E"/>
                </a:solidFill>
                <a:latin typeface="Calibri"/>
                <a:cs typeface="Calibri"/>
              </a:rPr>
              <a:t> </a:t>
            </a:r>
            <a:r>
              <a:rPr sz="1100" dirty="0">
                <a:solidFill>
                  <a:srgbClr val="17375E"/>
                </a:solidFill>
                <a:latin typeface="Calibri"/>
                <a:cs typeface="Calibri"/>
              </a:rPr>
              <a:t>police.</a:t>
            </a:r>
            <a:endParaRPr sz="1100" dirty="0">
              <a:latin typeface="Calibri"/>
              <a:cs typeface="Calibri"/>
            </a:endParaRPr>
          </a:p>
          <a:p>
            <a:pPr marL="50800" marR="42545" algn="just">
              <a:lnSpc>
                <a:spcPct val="100000"/>
              </a:lnSpc>
            </a:pPr>
            <a:r>
              <a:rPr sz="1100" spc="-5" dirty="0">
                <a:solidFill>
                  <a:srgbClr val="17375E"/>
                </a:solidFill>
                <a:latin typeface="Calibri"/>
                <a:cs typeface="Calibri"/>
              </a:rPr>
              <a:t>Ainsi, les vols de vélo, de vélomoteur, les </a:t>
            </a:r>
            <a:r>
              <a:rPr sz="1100" dirty="0">
                <a:solidFill>
                  <a:srgbClr val="17375E"/>
                </a:solidFill>
                <a:latin typeface="Calibri"/>
                <a:cs typeface="Calibri"/>
              </a:rPr>
              <a:t>vols à </a:t>
            </a:r>
            <a:r>
              <a:rPr sz="1100" spc="-5" dirty="0">
                <a:solidFill>
                  <a:srgbClr val="17375E"/>
                </a:solidFill>
                <a:latin typeface="Calibri"/>
                <a:cs typeface="Calibri"/>
              </a:rPr>
              <a:t>l’étalage, </a:t>
            </a:r>
            <a:r>
              <a:rPr sz="1100" dirty="0">
                <a:solidFill>
                  <a:srgbClr val="17375E"/>
                </a:solidFill>
                <a:latin typeface="Calibri"/>
                <a:cs typeface="Calibri"/>
              </a:rPr>
              <a:t>les </a:t>
            </a:r>
            <a:r>
              <a:rPr sz="1100" spc="-5" dirty="0">
                <a:solidFill>
                  <a:srgbClr val="17375E"/>
                </a:solidFill>
                <a:latin typeface="Calibri"/>
                <a:cs typeface="Calibri"/>
              </a:rPr>
              <a:t>dégradations diverses, </a:t>
            </a:r>
            <a:r>
              <a:rPr sz="1100" dirty="0">
                <a:solidFill>
                  <a:srgbClr val="17375E"/>
                </a:solidFill>
                <a:latin typeface="Calibri"/>
                <a:cs typeface="Calibri"/>
              </a:rPr>
              <a:t>les </a:t>
            </a:r>
            <a:r>
              <a:rPr sz="1100" spc="-5" dirty="0">
                <a:solidFill>
                  <a:srgbClr val="17375E"/>
                </a:solidFill>
                <a:latin typeface="Calibri"/>
                <a:cs typeface="Calibri"/>
              </a:rPr>
              <a:t>graffitis, les demandes de surveillance d’habitation </a:t>
            </a:r>
            <a:r>
              <a:rPr sz="1100" dirty="0">
                <a:solidFill>
                  <a:srgbClr val="17375E"/>
                </a:solidFill>
                <a:latin typeface="Calibri"/>
                <a:cs typeface="Calibri"/>
              </a:rPr>
              <a:t>durant </a:t>
            </a:r>
            <a:r>
              <a:rPr sz="1100" spc="-5" dirty="0">
                <a:solidFill>
                  <a:srgbClr val="17375E"/>
                </a:solidFill>
                <a:latin typeface="Calibri"/>
                <a:cs typeface="Calibri"/>
              </a:rPr>
              <a:t>une absence, les </a:t>
            </a:r>
            <a:r>
              <a:rPr sz="1100" spc="-5" dirty="0" err="1">
                <a:solidFill>
                  <a:srgbClr val="17375E"/>
                </a:solidFill>
                <a:latin typeface="Calibri"/>
                <a:cs typeface="Calibri"/>
              </a:rPr>
              <a:t>déclarations</a:t>
            </a:r>
            <a:r>
              <a:rPr sz="1100" spc="-5" dirty="0">
                <a:solidFill>
                  <a:srgbClr val="17375E"/>
                </a:solidFill>
                <a:latin typeface="Calibri"/>
                <a:cs typeface="Calibri"/>
              </a:rPr>
              <a:t> de caméra de surveillance </a:t>
            </a:r>
            <a:r>
              <a:rPr sz="1100" dirty="0">
                <a:solidFill>
                  <a:srgbClr val="17375E"/>
                </a:solidFill>
                <a:latin typeface="Calibri"/>
                <a:cs typeface="Calibri"/>
              </a:rPr>
              <a:t>en </a:t>
            </a:r>
            <a:r>
              <a:rPr sz="1100" spc="-5" dirty="0">
                <a:solidFill>
                  <a:srgbClr val="17375E"/>
                </a:solidFill>
                <a:latin typeface="Calibri"/>
                <a:cs typeface="Calibri"/>
              </a:rPr>
              <a:t>tant </a:t>
            </a:r>
            <a:r>
              <a:rPr sz="1100" spc="-10" dirty="0">
                <a:solidFill>
                  <a:srgbClr val="17375E"/>
                </a:solidFill>
                <a:latin typeface="Calibri"/>
                <a:cs typeface="Calibri"/>
              </a:rPr>
              <a:t>que </a:t>
            </a:r>
            <a:r>
              <a:rPr sz="1100" spc="-5" dirty="0">
                <a:solidFill>
                  <a:srgbClr val="17375E"/>
                </a:solidFill>
                <a:latin typeface="Calibri"/>
                <a:cs typeface="Calibri"/>
              </a:rPr>
              <a:t>particulier et de système d’alarme peuvent faire l’objet  d’une </a:t>
            </a:r>
            <a:r>
              <a:rPr sz="1100" dirty="0">
                <a:solidFill>
                  <a:srgbClr val="17375E"/>
                </a:solidFill>
                <a:latin typeface="Calibri"/>
                <a:cs typeface="Calibri"/>
              </a:rPr>
              <a:t>déclaration en</a:t>
            </a:r>
            <a:r>
              <a:rPr sz="1100" spc="-55" dirty="0">
                <a:solidFill>
                  <a:srgbClr val="17375E"/>
                </a:solidFill>
                <a:latin typeface="Calibri"/>
                <a:cs typeface="Calibri"/>
              </a:rPr>
              <a:t> </a:t>
            </a:r>
            <a:r>
              <a:rPr sz="1100" spc="-5" dirty="0">
                <a:solidFill>
                  <a:srgbClr val="17375E"/>
                </a:solidFill>
                <a:latin typeface="Calibri"/>
                <a:cs typeface="Calibri"/>
              </a:rPr>
              <a:t>ligne.</a:t>
            </a:r>
            <a:endParaRPr sz="1100" dirty="0">
              <a:latin typeface="Calibri"/>
              <a:cs typeface="Calibri"/>
            </a:endParaRPr>
          </a:p>
          <a:p>
            <a:pPr marL="50800" marR="43180" algn="just">
              <a:lnSpc>
                <a:spcPct val="100000"/>
              </a:lnSpc>
              <a:spcBef>
                <a:spcPts val="770"/>
              </a:spcBef>
            </a:pPr>
            <a:r>
              <a:rPr lang="fr-FR" sz="1100" spc="-5" dirty="0">
                <a:solidFill>
                  <a:srgbClr val="17375E"/>
                </a:solidFill>
                <a:latin typeface="Calibri"/>
                <a:cs typeface="Calibri"/>
              </a:rPr>
              <a:t>Depuis le</a:t>
            </a:r>
            <a:r>
              <a:rPr sz="1100" spc="-5" dirty="0">
                <a:solidFill>
                  <a:srgbClr val="17375E"/>
                </a:solidFill>
                <a:latin typeface="Calibri"/>
                <a:cs typeface="Calibri"/>
              </a:rPr>
              <a:t> </a:t>
            </a:r>
            <a:r>
              <a:rPr sz="1100" spc="5" dirty="0">
                <a:solidFill>
                  <a:srgbClr val="17375E"/>
                </a:solidFill>
                <a:latin typeface="Calibri"/>
                <a:cs typeface="Calibri"/>
              </a:rPr>
              <a:t>1</a:t>
            </a:r>
            <a:r>
              <a:rPr sz="1050" spc="7" baseline="27777" dirty="0">
                <a:solidFill>
                  <a:srgbClr val="17375E"/>
                </a:solidFill>
                <a:latin typeface="Calibri"/>
                <a:cs typeface="Calibri"/>
              </a:rPr>
              <a:t>er </a:t>
            </a:r>
            <a:r>
              <a:rPr sz="1100" dirty="0">
                <a:solidFill>
                  <a:srgbClr val="17375E"/>
                </a:solidFill>
                <a:latin typeface="Calibri"/>
                <a:cs typeface="Calibri"/>
              </a:rPr>
              <a:t>mai 2020,</a:t>
            </a:r>
            <a:r>
              <a:rPr sz="1100" spc="-5" dirty="0">
                <a:solidFill>
                  <a:srgbClr val="17375E"/>
                </a:solidFill>
                <a:latin typeface="Calibri"/>
                <a:cs typeface="Calibri"/>
              </a:rPr>
              <a:t> cette </a:t>
            </a:r>
            <a:r>
              <a:rPr sz="1100" spc="-10" dirty="0">
                <a:solidFill>
                  <a:srgbClr val="17375E"/>
                </a:solidFill>
                <a:latin typeface="Calibri"/>
                <a:cs typeface="Calibri"/>
              </a:rPr>
              <a:t>liste  </a:t>
            </a:r>
            <a:r>
              <a:rPr sz="1100" spc="-5" dirty="0">
                <a:solidFill>
                  <a:srgbClr val="17375E"/>
                </a:solidFill>
                <a:latin typeface="Calibri"/>
                <a:cs typeface="Calibri"/>
              </a:rPr>
              <a:t>s’est encore </a:t>
            </a:r>
            <a:r>
              <a:rPr sz="1100" dirty="0">
                <a:solidFill>
                  <a:srgbClr val="17375E"/>
                </a:solidFill>
                <a:latin typeface="Calibri"/>
                <a:cs typeface="Calibri"/>
              </a:rPr>
              <a:t>élargie: </a:t>
            </a:r>
            <a:r>
              <a:rPr sz="1100" spc="-5" dirty="0">
                <a:solidFill>
                  <a:srgbClr val="17375E"/>
                </a:solidFill>
                <a:latin typeface="Calibri"/>
                <a:cs typeface="Calibri"/>
              </a:rPr>
              <a:t>les </a:t>
            </a:r>
            <a:r>
              <a:rPr sz="1100" spc="-10" dirty="0">
                <a:solidFill>
                  <a:srgbClr val="17375E"/>
                </a:solidFill>
                <a:latin typeface="Calibri"/>
                <a:cs typeface="Calibri"/>
              </a:rPr>
              <a:t>coups </a:t>
            </a:r>
            <a:r>
              <a:rPr sz="1100" spc="-5" dirty="0">
                <a:solidFill>
                  <a:srgbClr val="17375E"/>
                </a:solidFill>
                <a:latin typeface="Calibri"/>
                <a:cs typeface="Calibri"/>
              </a:rPr>
              <a:t>et blessures, </a:t>
            </a:r>
            <a:r>
              <a:rPr sz="1100" dirty="0">
                <a:solidFill>
                  <a:srgbClr val="17375E"/>
                </a:solidFill>
                <a:latin typeface="Calibri"/>
                <a:cs typeface="Calibri"/>
              </a:rPr>
              <a:t>les </a:t>
            </a:r>
            <a:r>
              <a:rPr sz="1100" spc="-5" dirty="0">
                <a:solidFill>
                  <a:srgbClr val="17375E"/>
                </a:solidFill>
                <a:latin typeface="Calibri"/>
                <a:cs typeface="Calibri"/>
              </a:rPr>
              <a:t>menaces, le </a:t>
            </a:r>
            <a:r>
              <a:rPr sz="1100" spc="-5" dirty="0" err="1">
                <a:solidFill>
                  <a:srgbClr val="17375E"/>
                </a:solidFill>
                <a:latin typeface="Calibri"/>
                <a:cs typeface="Calibri"/>
              </a:rPr>
              <a:t>harcèlement</a:t>
            </a:r>
            <a:r>
              <a:rPr sz="1100" spc="-5" dirty="0">
                <a:solidFill>
                  <a:srgbClr val="17375E"/>
                </a:solidFill>
                <a:latin typeface="Calibri"/>
                <a:cs typeface="Calibri"/>
              </a:rPr>
              <a:t>, l’escroquerie, le vol sans violence et la </a:t>
            </a:r>
            <a:r>
              <a:rPr sz="1100" dirty="0" err="1">
                <a:solidFill>
                  <a:srgbClr val="17375E"/>
                </a:solidFill>
                <a:latin typeface="Calibri"/>
                <a:cs typeface="Calibri"/>
              </a:rPr>
              <a:t>perte</a:t>
            </a:r>
            <a:r>
              <a:rPr sz="1100" dirty="0">
                <a:solidFill>
                  <a:srgbClr val="17375E"/>
                </a:solidFill>
                <a:latin typeface="Calibri"/>
                <a:cs typeface="Calibri"/>
              </a:rPr>
              <a:t> </a:t>
            </a:r>
            <a:r>
              <a:rPr sz="1100" spc="-5" dirty="0" err="1">
                <a:solidFill>
                  <a:srgbClr val="17375E"/>
                </a:solidFill>
                <a:latin typeface="Calibri"/>
                <a:cs typeface="Calibri"/>
              </a:rPr>
              <a:t>d’objet</a:t>
            </a:r>
            <a:r>
              <a:rPr sz="1100" spc="-5" dirty="0">
                <a:solidFill>
                  <a:srgbClr val="17375E"/>
                </a:solidFill>
                <a:latin typeface="Calibri"/>
                <a:cs typeface="Calibri"/>
              </a:rPr>
              <a:t> </a:t>
            </a:r>
            <a:r>
              <a:rPr sz="1100" dirty="0">
                <a:solidFill>
                  <a:srgbClr val="17375E"/>
                </a:solidFill>
                <a:latin typeface="Calibri"/>
                <a:cs typeface="Calibri"/>
              </a:rPr>
              <a:t>ou </a:t>
            </a:r>
            <a:r>
              <a:rPr sz="1100" spc="-5" dirty="0">
                <a:solidFill>
                  <a:srgbClr val="17375E"/>
                </a:solidFill>
                <a:latin typeface="Calibri"/>
                <a:cs typeface="Calibri"/>
              </a:rPr>
              <a:t>de document peuvent également être </a:t>
            </a:r>
            <a:r>
              <a:rPr sz="1100" spc="-5" dirty="0" err="1">
                <a:solidFill>
                  <a:srgbClr val="17375E"/>
                </a:solidFill>
                <a:latin typeface="Calibri"/>
                <a:cs typeface="Calibri"/>
              </a:rPr>
              <a:t>signalés</a:t>
            </a:r>
            <a:r>
              <a:rPr sz="1100" spc="-5" dirty="0">
                <a:solidFill>
                  <a:srgbClr val="17375E"/>
                </a:solidFill>
                <a:latin typeface="Calibri"/>
                <a:cs typeface="Calibri"/>
              </a:rPr>
              <a:t> </a:t>
            </a:r>
            <a:r>
              <a:rPr sz="1100" dirty="0">
                <a:solidFill>
                  <a:srgbClr val="17375E"/>
                </a:solidFill>
                <a:latin typeface="Calibri"/>
                <a:cs typeface="Calibri"/>
              </a:rPr>
              <a:t>en</a:t>
            </a:r>
            <a:r>
              <a:rPr sz="1100" spc="-10" dirty="0">
                <a:solidFill>
                  <a:srgbClr val="17375E"/>
                </a:solidFill>
                <a:latin typeface="Calibri"/>
                <a:cs typeface="Calibri"/>
              </a:rPr>
              <a:t> </a:t>
            </a:r>
            <a:r>
              <a:rPr sz="1100" spc="-5" dirty="0" err="1">
                <a:solidFill>
                  <a:srgbClr val="17375E"/>
                </a:solidFill>
                <a:latin typeface="Calibri"/>
                <a:cs typeface="Calibri"/>
              </a:rPr>
              <a:t>ligne</a:t>
            </a:r>
            <a:r>
              <a:rPr sz="1100" spc="-5" dirty="0">
                <a:solidFill>
                  <a:srgbClr val="17375E"/>
                </a:solidFill>
                <a:latin typeface="Calibri"/>
                <a:cs typeface="Calibri"/>
              </a:rPr>
              <a:t>.</a:t>
            </a:r>
            <a:endParaRPr lang="fr-FR" sz="1100" spc="-5" dirty="0">
              <a:solidFill>
                <a:srgbClr val="17375E"/>
              </a:solidFill>
              <a:latin typeface="Calibri"/>
              <a:cs typeface="Calibri"/>
            </a:endParaRPr>
          </a:p>
          <a:p>
            <a:pPr marL="50800" marR="43180" algn="just">
              <a:spcBef>
                <a:spcPts val="770"/>
              </a:spcBef>
            </a:pPr>
            <a:r>
              <a:rPr lang="fr-BE" sz="1100" b="1" spc="-5" dirty="0">
                <a:solidFill>
                  <a:srgbClr val="17375E"/>
                </a:solidFill>
                <a:latin typeface="Calibri"/>
                <a:cs typeface="Calibri"/>
              </a:rPr>
              <a:t>Et n’oubliez pas la possibilité qui vous est offerte de prendre rendez-vous pour déposer plainte dans votre maison de police en réservant une place horaire sur notre site internet </a:t>
            </a:r>
            <a:r>
              <a:rPr lang="fr-BE" sz="1100" spc="-5" dirty="0">
                <a:solidFill>
                  <a:srgbClr val="17375E"/>
                </a:solidFill>
                <a:latin typeface="Calibri"/>
                <a:cs typeface="Calibri"/>
              </a:rPr>
              <a:t>:</a:t>
            </a:r>
            <a:br>
              <a:rPr lang="fr-BE" sz="1100" spc="-5" dirty="0">
                <a:solidFill>
                  <a:srgbClr val="17375E"/>
                </a:solidFill>
                <a:latin typeface="Calibri"/>
                <a:cs typeface="Calibri"/>
              </a:rPr>
            </a:br>
            <a:r>
              <a:rPr kumimoji="0" lang="fr-FR" sz="1100" b="0" i="1" u="none" strike="noStrike" kern="1200" cap="none" spc="-5" normalizeH="0" baseline="0" noProof="0" dirty="0">
                <a:ln>
                  <a:noFill/>
                </a:ln>
                <a:solidFill>
                  <a:srgbClr val="17375E"/>
                </a:solidFill>
                <a:effectLst/>
                <a:uLnTx/>
                <a:uFillTx/>
                <a:latin typeface="Calibri"/>
                <a:ea typeface="+mn-ea"/>
                <a:cs typeface="Calibri"/>
                <a:hlinkClick r:id="rId3"/>
              </a:rPr>
              <a:t>https://www.police.be/5343/fr/</a:t>
            </a:r>
            <a:endParaRPr lang="fr-FR" sz="1100" spc="-5" dirty="0">
              <a:solidFill>
                <a:srgbClr val="17375E"/>
              </a:solidFill>
              <a:latin typeface="Calibri"/>
              <a:cs typeface="Calibri"/>
            </a:endParaRPr>
          </a:p>
          <a:p>
            <a:pPr marL="50800" marR="43180" algn="just">
              <a:lnSpc>
                <a:spcPct val="100000"/>
              </a:lnSpc>
              <a:spcBef>
                <a:spcPts val="770"/>
              </a:spcBef>
            </a:pPr>
            <a:endParaRPr lang="fr-FR" sz="1100" spc="-5" dirty="0">
              <a:solidFill>
                <a:srgbClr val="17375E"/>
              </a:solidFill>
              <a:latin typeface="Calibri"/>
              <a:cs typeface="Calibri"/>
            </a:endParaRPr>
          </a:p>
          <a:p>
            <a:pPr marL="50800" marR="43180" algn="just">
              <a:lnSpc>
                <a:spcPct val="100000"/>
              </a:lnSpc>
              <a:spcBef>
                <a:spcPts val="770"/>
              </a:spcBef>
            </a:pPr>
            <a:endParaRPr lang="fr-BE" sz="1100" spc="-5" dirty="0">
              <a:solidFill>
                <a:srgbClr val="17375E"/>
              </a:solidFill>
              <a:latin typeface="Calibri"/>
              <a:cs typeface="Calibri"/>
            </a:endParaRPr>
          </a:p>
          <a:p>
            <a:pPr marL="50800" marR="43180" algn="just">
              <a:lnSpc>
                <a:spcPct val="100000"/>
              </a:lnSpc>
              <a:spcBef>
                <a:spcPts val="770"/>
              </a:spcBef>
            </a:pPr>
            <a:endParaRPr sz="1100" dirty="0">
              <a:latin typeface="Calibri"/>
              <a:cs typeface="Calibri"/>
            </a:endParaRPr>
          </a:p>
        </p:txBody>
      </p:sp>
      <p:sp>
        <p:nvSpPr>
          <p:cNvPr id="23" name="TextBox 22">
            <a:extLst>
              <a:ext uri="{FF2B5EF4-FFF2-40B4-BE49-F238E27FC236}">
                <a16:creationId xmlns:a16="http://schemas.microsoft.com/office/drawing/2014/main" id="{97A8C2FA-3793-40EF-B22B-190242260211}"/>
              </a:ext>
            </a:extLst>
          </p:cNvPr>
          <p:cNvSpPr txBox="1"/>
          <p:nvPr/>
        </p:nvSpPr>
        <p:spPr>
          <a:xfrm>
            <a:off x="5734497" y="152400"/>
            <a:ext cx="2191385" cy="461665"/>
          </a:xfrm>
          <a:prstGeom prst="rect">
            <a:avLst/>
          </a:prstGeom>
          <a:noFill/>
        </p:spPr>
        <p:txBody>
          <a:bodyPr wrap="square" rtlCol="0">
            <a:spAutoFit/>
          </a:bodyPr>
          <a:lstStyle/>
          <a:p>
            <a:r>
              <a:rPr lang="fr-BE" sz="2400" b="1" kern="0" dirty="0">
                <a:solidFill>
                  <a:srgbClr val="1F487C"/>
                </a:solidFill>
                <a:ea typeface="+mj-ea"/>
                <a:cs typeface="Calibri"/>
              </a:rPr>
              <a:t>A </a:t>
            </a:r>
            <a:r>
              <a:rPr lang="fr-BE" sz="2400" b="1" kern="0" spc="-15" dirty="0">
                <a:solidFill>
                  <a:srgbClr val="1F487C"/>
                </a:solidFill>
                <a:ea typeface="+mj-ea"/>
                <a:cs typeface="Calibri"/>
              </a:rPr>
              <a:t>votre</a:t>
            </a:r>
            <a:r>
              <a:rPr lang="fr-BE" sz="2400" b="1" kern="0" spc="-70" dirty="0">
                <a:solidFill>
                  <a:srgbClr val="1F487C"/>
                </a:solidFill>
                <a:ea typeface="+mj-ea"/>
                <a:cs typeface="Calibri"/>
              </a:rPr>
              <a:t> </a:t>
            </a:r>
            <a:r>
              <a:rPr lang="fr-BE" sz="2400" b="1" kern="0" dirty="0">
                <a:solidFill>
                  <a:srgbClr val="1F487C"/>
                </a:solidFill>
                <a:ea typeface="+mj-ea"/>
                <a:cs typeface="Calibri"/>
              </a:rPr>
              <a:t>service!</a:t>
            </a:r>
            <a:endParaRPr lang="fr-BE" dirty="0"/>
          </a:p>
        </p:txBody>
      </p:sp>
      <p:sp>
        <p:nvSpPr>
          <p:cNvPr id="25" name="object 37">
            <a:extLst>
              <a:ext uri="{FF2B5EF4-FFF2-40B4-BE49-F238E27FC236}">
                <a16:creationId xmlns:a16="http://schemas.microsoft.com/office/drawing/2014/main" id="{5717A809-0DB6-40FD-B10D-BF9644BB29C5}"/>
              </a:ext>
            </a:extLst>
          </p:cNvPr>
          <p:cNvSpPr txBox="1"/>
          <p:nvPr/>
        </p:nvSpPr>
        <p:spPr>
          <a:xfrm>
            <a:off x="78739" y="6705600"/>
            <a:ext cx="226061" cy="130036"/>
          </a:xfrm>
          <a:prstGeom prst="rect">
            <a:avLst/>
          </a:prstGeom>
        </p:spPr>
        <p:txBody>
          <a:bodyPr vert="horz" wrap="square" lIns="0" tIns="0" rIns="0" bIns="0" rtlCol="0">
            <a:spAutoFit/>
          </a:bodyPr>
          <a:lstStyle/>
          <a:p>
            <a:pPr marL="12700">
              <a:lnSpc>
                <a:spcPts val="1045"/>
              </a:lnSpc>
            </a:pPr>
            <a:r>
              <a:rPr lang="fr-FR" sz="1000" spc="-5" dirty="0">
                <a:solidFill>
                  <a:srgbClr val="002060"/>
                </a:solidFill>
                <a:latin typeface="Calibri"/>
                <a:cs typeface="Calibri"/>
              </a:rPr>
              <a:t>11</a:t>
            </a:r>
            <a:endParaRPr sz="1000" dirty="0">
              <a:solidFill>
                <a:srgbClr val="002060"/>
              </a:solidFill>
              <a:latin typeface="Calibri"/>
              <a:cs typeface="Calibri"/>
            </a:endParaRPr>
          </a:p>
        </p:txBody>
      </p:sp>
      <p:sp>
        <p:nvSpPr>
          <p:cNvPr id="26" name="object 38">
            <a:extLst>
              <a:ext uri="{FF2B5EF4-FFF2-40B4-BE49-F238E27FC236}">
                <a16:creationId xmlns:a16="http://schemas.microsoft.com/office/drawing/2014/main" id="{C7207444-F5AE-43AC-AD41-6A2DBDC2E512}"/>
              </a:ext>
            </a:extLst>
          </p:cNvPr>
          <p:cNvSpPr txBox="1"/>
          <p:nvPr/>
        </p:nvSpPr>
        <p:spPr>
          <a:xfrm>
            <a:off x="8839201" y="6705600"/>
            <a:ext cx="226060" cy="130036"/>
          </a:xfrm>
          <a:prstGeom prst="rect">
            <a:avLst/>
          </a:prstGeom>
        </p:spPr>
        <p:txBody>
          <a:bodyPr vert="horz" wrap="square" lIns="0" tIns="0" rIns="0" bIns="0" rtlCol="0">
            <a:spAutoFit/>
          </a:bodyPr>
          <a:lstStyle/>
          <a:p>
            <a:pPr marL="12700">
              <a:lnSpc>
                <a:spcPts val="1045"/>
              </a:lnSpc>
            </a:pPr>
            <a:r>
              <a:rPr lang="fr-BE" sz="1000" spc="-5" dirty="0">
                <a:solidFill>
                  <a:srgbClr val="002060"/>
                </a:solidFill>
                <a:latin typeface="Calibri"/>
                <a:cs typeface="Calibri"/>
              </a:rPr>
              <a:t>12</a:t>
            </a:r>
            <a:endParaRPr sz="1000" dirty="0">
              <a:solidFill>
                <a:srgbClr val="002060"/>
              </a:solidFill>
              <a:latin typeface="Calibri"/>
              <a:cs typeface="Calibri"/>
            </a:endParaRPr>
          </a:p>
        </p:txBody>
      </p:sp>
      <p:grpSp>
        <p:nvGrpSpPr>
          <p:cNvPr id="31" name="object 9">
            <a:extLst>
              <a:ext uri="{FF2B5EF4-FFF2-40B4-BE49-F238E27FC236}">
                <a16:creationId xmlns:a16="http://schemas.microsoft.com/office/drawing/2014/main" id="{57F15F4E-97FB-1A77-A567-3F8FF1CE9D14}"/>
              </a:ext>
            </a:extLst>
          </p:cNvPr>
          <p:cNvGrpSpPr/>
          <p:nvPr/>
        </p:nvGrpSpPr>
        <p:grpSpPr>
          <a:xfrm>
            <a:off x="828283" y="228600"/>
            <a:ext cx="2961640" cy="2228480"/>
            <a:chOff x="399288" y="1406652"/>
            <a:chExt cx="3495040" cy="2581910"/>
          </a:xfrm>
        </p:grpSpPr>
        <p:sp>
          <p:nvSpPr>
            <p:cNvPr id="32" name="object 10">
              <a:extLst>
                <a:ext uri="{FF2B5EF4-FFF2-40B4-BE49-F238E27FC236}">
                  <a16:creationId xmlns:a16="http://schemas.microsoft.com/office/drawing/2014/main" id="{3A0B9FD4-3EFA-52B9-4341-46638A112756}"/>
                </a:ext>
              </a:extLst>
            </p:cNvPr>
            <p:cNvSpPr/>
            <p:nvPr/>
          </p:nvSpPr>
          <p:spPr>
            <a:xfrm>
              <a:off x="2982467" y="1406652"/>
              <a:ext cx="617219" cy="1403603"/>
            </a:xfrm>
            <a:prstGeom prst="rect">
              <a:avLst/>
            </a:prstGeom>
            <a:blipFill>
              <a:blip r:embed="rId4" cstate="print"/>
              <a:stretch>
                <a:fillRect/>
              </a:stretch>
            </a:blipFill>
          </p:spPr>
          <p:txBody>
            <a:bodyPr wrap="square" lIns="0" tIns="0" rIns="0" bIns="0" rtlCol="0"/>
            <a:lstStyle/>
            <a:p>
              <a:endParaRPr/>
            </a:p>
          </p:txBody>
        </p:sp>
        <p:sp>
          <p:nvSpPr>
            <p:cNvPr id="33" name="object 11">
              <a:extLst>
                <a:ext uri="{FF2B5EF4-FFF2-40B4-BE49-F238E27FC236}">
                  <a16:creationId xmlns:a16="http://schemas.microsoft.com/office/drawing/2014/main" id="{8C8F2294-8A44-B999-55C9-E84292CDBC2C}"/>
                </a:ext>
              </a:extLst>
            </p:cNvPr>
            <p:cNvSpPr/>
            <p:nvPr/>
          </p:nvSpPr>
          <p:spPr>
            <a:xfrm>
              <a:off x="399288" y="1868424"/>
              <a:ext cx="3495040" cy="2120265"/>
            </a:xfrm>
            <a:custGeom>
              <a:avLst/>
              <a:gdLst/>
              <a:ahLst/>
              <a:cxnLst/>
              <a:rect l="l" t="t" r="r" b="b"/>
              <a:pathLst>
                <a:path w="3495040" h="2120265">
                  <a:moveTo>
                    <a:pt x="1747266" y="0"/>
                  </a:moveTo>
                  <a:lnTo>
                    <a:pt x="0" y="2119884"/>
                  </a:lnTo>
                  <a:lnTo>
                    <a:pt x="3494532" y="2119884"/>
                  </a:lnTo>
                  <a:lnTo>
                    <a:pt x="1747266" y="0"/>
                  </a:lnTo>
                  <a:close/>
                </a:path>
              </a:pathLst>
            </a:custGeom>
            <a:solidFill>
              <a:srgbClr val="FF0000"/>
            </a:solidFill>
          </p:spPr>
          <p:txBody>
            <a:bodyPr wrap="square" lIns="0" tIns="0" rIns="0" bIns="0" rtlCol="0"/>
            <a:lstStyle/>
            <a:p>
              <a:endParaRPr/>
            </a:p>
          </p:txBody>
        </p:sp>
      </p:grpSp>
      <p:sp>
        <p:nvSpPr>
          <p:cNvPr id="34" name="object 13">
            <a:extLst>
              <a:ext uri="{FF2B5EF4-FFF2-40B4-BE49-F238E27FC236}">
                <a16:creationId xmlns:a16="http://schemas.microsoft.com/office/drawing/2014/main" id="{C01BDE6F-C75E-01F2-367C-8416BD0E4D4B}"/>
              </a:ext>
            </a:extLst>
          </p:cNvPr>
          <p:cNvSpPr txBox="1"/>
          <p:nvPr/>
        </p:nvSpPr>
        <p:spPr>
          <a:xfrm>
            <a:off x="1766940" y="1262381"/>
            <a:ext cx="1090930" cy="1239442"/>
          </a:xfrm>
          <a:prstGeom prst="rect">
            <a:avLst/>
          </a:prstGeom>
        </p:spPr>
        <p:txBody>
          <a:bodyPr vert="horz" wrap="square" lIns="0" tIns="76835" rIns="0" bIns="0" rtlCol="0">
            <a:spAutoFit/>
          </a:bodyPr>
          <a:lstStyle/>
          <a:p>
            <a:pPr marR="46990" algn="ctr">
              <a:lnSpc>
                <a:spcPct val="100000"/>
              </a:lnSpc>
              <a:spcBef>
                <a:spcPts val="605"/>
              </a:spcBef>
            </a:pPr>
            <a:r>
              <a:rPr sz="2000" b="1" spc="-10" dirty="0">
                <a:solidFill>
                  <a:srgbClr val="FFFFFF"/>
                </a:solidFill>
                <a:latin typeface="Calibri"/>
                <a:cs typeface="Calibri"/>
              </a:rPr>
              <a:t>Urgence</a:t>
            </a:r>
            <a:r>
              <a:rPr lang="fr-FR" sz="2000" b="1" spc="-10" dirty="0">
                <a:solidFill>
                  <a:srgbClr val="FFFFFF"/>
                </a:solidFill>
                <a:latin typeface="Calibri"/>
                <a:cs typeface="Calibri"/>
              </a:rPr>
              <a:t>?</a:t>
            </a:r>
            <a:endParaRPr sz="2000" dirty="0">
              <a:latin typeface="Calibri"/>
              <a:cs typeface="Calibri"/>
            </a:endParaRPr>
          </a:p>
          <a:p>
            <a:pPr algn="ctr">
              <a:lnSpc>
                <a:spcPct val="100000"/>
              </a:lnSpc>
              <a:spcBef>
                <a:spcPts val="400"/>
              </a:spcBef>
            </a:pPr>
            <a:r>
              <a:rPr sz="1600" b="1" spc="-10" dirty="0">
                <a:solidFill>
                  <a:srgbClr val="FFFFFF"/>
                </a:solidFill>
                <a:latin typeface="Calibri"/>
                <a:cs typeface="Calibri"/>
              </a:rPr>
              <a:t>02 788 53</a:t>
            </a:r>
            <a:r>
              <a:rPr sz="1600" b="1" spc="-15" dirty="0">
                <a:solidFill>
                  <a:srgbClr val="FFFFFF"/>
                </a:solidFill>
                <a:latin typeface="Calibri"/>
                <a:cs typeface="Calibri"/>
              </a:rPr>
              <a:t> </a:t>
            </a:r>
            <a:r>
              <a:rPr sz="1600" b="1" spc="-10" dirty="0">
                <a:solidFill>
                  <a:srgbClr val="FFFFFF"/>
                </a:solidFill>
                <a:latin typeface="Calibri"/>
                <a:cs typeface="Calibri"/>
              </a:rPr>
              <a:t>43</a:t>
            </a:r>
            <a:endParaRPr lang="fr-FR" sz="1600" b="1" spc="-10" dirty="0">
              <a:solidFill>
                <a:srgbClr val="FFFFFF"/>
              </a:solidFill>
              <a:latin typeface="Calibri"/>
              <a:cs typeface="Calibri"/>
            </a:endParaRPr>
          </a:p>
          <a:p>
            <a:pPr algn="ctr">
              <a:lnSpc>
                <a:spcPct val="100000"/>
              </a:lnSpc>
              <a:spcBef>
                <a:spcPts val="400"/>
              </a:spcBef>
            </a:pPr>
            <a:r>
              <a:rPr lang="fr-BE" sz="1600" b="1" spc="-10" dirty="0">
                <a:solidFill>
                  <a:srgbClr val="FFFFFF"/>
                </a:solidFill>
                <a:latin typeface="Calibri"/>
                <a:cs typeface="Calibri"/>
              </a:rPr>
              <a:t>OU</a:t>
            </a:r>
            <a:endParaRPr sz="1600" dirty="0">
              <a:latin typeface="Calibri"/>
              <a:cs typeface="Calibri"/>
            </a:endParaRPr>
          </a:p>
          <a:p>
            <a:pPr marR="46990" algn="ctr">
              <a:lnSpc>
                <a:spcPct val="100000"/>
              </a:lnSpc>
              <a:spcBef>
                <a:spcPts val="110"/>
              </a:spcBef>
            </a:pPr>
            <a:r>
              <a:rPr sz="1600" b="1" spc="-10" dirty="0">
                <a:solidFill>
                  <a:srgbClr val="FFFFFF"/>
                </a:solidFill>
                <a:latin typeface="Calibri"/>
                <a:cs typeface="Calibri"/>
              </a:rPr>
              <a:t>112</a:t>
            </a:r>
            <a:endParaRPr sz="1600" dirty="0">
              <a:latin typeface="Calibri"/>
              <a:cs typeface="Calibri"/>
            </a:endParaRPr>
          </a:p>
        </p:txBody>
      </p:sp>
      <p:sp>
        <p:nvSpPr>
          <p:cNvPr id="35" name="Triangle rectangle 34">
            <a:extLst>
              <a:ext uri="{FF2B5EF4-FFF2-40B4-BE49-F238E27FC236}">
                <a16:creationId xmlns:a16="http://schemas.microsoft.com/office/drawing/2014/main" id="{A900A91F-35AD-663C-0618-02D10887D375}"/>
              </a:ext>
            </a:extLst>
          </p:cNvPr>
          <p:cNvSpPr/>
          <p:nvPr/>
        </p:nvSpPr>
        <p:spPr>
          <a:xfrm rot="10800000">
            <a:off x="2207414" y="254041"/>
            <a:ext cx="1606419" cy="2184359"/>
          </a:xfrm>
          <a:prstGeom prst="rtTriangle">
            <a:avLst/>
          </a:prstGeom>
          <a:solidFill>
            <a:srgbClr val="C5D9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extBox 1">
            <a:extLst>
              <a:ext uri="{FF2B5EF4-FFF2-40B4-BE49-F238E27FC236}">
                <a16:creationId xmlns:a16="http://schemas.microsoft.com/office/drawing/2014/main" id="{98A42B9B-95C4-442B-BDC8-8C4A0BF57D75}"/>
              </a:ext>
            </a:extLst>
          </p:cNvPr>
          <p:cNvSpPr txBox="1"/>
          <p:nvPr/>
        </p:nvSpPr>
        <p:spPr>
          <a:xfrm>
            <a:off x="1218119" y="152400"/>
            <a:ext cx="2191385" cy="461665"/>
          </a:xfrm>
          <a:prstGeom prst="rect">
            <a:avLst/>
          </a:prstGeom>
          <a:solidFill>
            <a:srgbClr val="C5D9F0"/>
          </a:solidFill>
        </p:spPr>
        <p:txBody>
          <a:bodyPr wrap="square" rtlCol="0">
            <a:spAutoFit/>
          </a:bodyPr>
          <a:lstStyle/>
          <a:p>
            <a:r>
              <a:rPr lang="fr-BE" sz="2400" b="1" kern="0" dirty="0">
                <a:solidFill>
                  <a:srgbClr val="1F487C"/>
                </a:solidFill>
                <a:ea typeface="+mj-ea"/>
                <a:cs typeface="Calibri"/>
              </a:rPr>
              <a:t>A </a:t>
            </a:r>
            <a:r>
              <a:rPr lang="fr-BE" sz="2400" b="1" kern="0" spc="-15" dirty="0">
                <a:solidFill>
                  <a:srgbClr val="1F487C"/>
                </a:solidFill>
                <a:ea typeface="+mj-ea"/>
                <a:cs typeface="Calibri"/>
              </a:rPr>
              <a:t>votre</a:t>
            </a:r>
            <a:r>
              <a:rPr lang="fr-BE" sz="2400" b="1" kern="0" spc="-70" dirty="0">
                <a:solidFill>
                  <a:srgbClr val="1F487C"/>
                </a:solidFill>
                <a:ea typeface="+mj-ea"/>
                <a:cs typeface="Calibri"/>
              </a:rPr>
              <a:t> </a:t>
            </a:r>
            <a:r>
              <a:rPr lang="fr-BE" sz="2400" b="1" kern="0" dirty="0">
                <a:solidFill>
                  <a:srgbClr val="1F487C"/>
                </a:solidFill>
                <a:ea typeface="+mj-ea"/>
                <a:cs typeface="Calibri"/>
              </a:rPr>
              <a:t>service!</a:t>
            </a:r>
            <a:endParaRPr lang="fr-BE" dirty="0"/>
          </a:p>
        </p:txBody>
      </p:sp>
      <p:sp>
        <p:nvSpPr>
          <p:cNvPr id="5" name="object 17">
            <a:extLst>
              <a:ext uri="{FF2B5EF4-FFF2-40B4-BE49-F238E27FC236}">
                <a16:creationId xmlns:a16="http://schemas.microsoft.com/office/drawing/2014/main" id="{178AB5FE-47C7-502F-6C1F-6AA3E23CAF5F}"/>
              </a:ext>
            </a:extLst>
          </p:cNvPr>
          <p:cNvSpPr txBox="1"/>
          <p:nvPr/>
        </p:nvSpPr>
        <p:spPr>
          <a:xfrm>
            <a:off x="421895" y="3657600"/>
            <a:ext cx="3185059" cy="1072088"/>
          </a:xfrm>
          <a:prstGeom prst="rect">
            <a:avLst/>
          </a:prstGeom>
        </p:spPr>
        <p:txBody>
          <a:bodyPr vert="horz" wrap="square" lIns="0" tIns="12700" rIns="0" bIns="0" rtlCol="0">
            <a:spAutoFit/>
          </a:bodyPr>
          <a:lstStyle/>
          <a:p>
            <a:pPr marL="12700">
              <a:spcBef>
                <a:spcPts val="100"/>
              </a:spcBef>
            </a:pPr>
            <a:r>
              <a:rPr lang="fr-FR" sz="1200" b="1" spc="-5" dirty="0">
                <a:solidFill>
                  <a:srgbClr val="17375E"/>
                </a:solidFill>
                <a:latin typeface="Calibri"/>
                <a:cs typeface="Calibri"/>
              </a:rPr>
              <a:t>Votre maison de police</a:t>
            </a:r>
          </a:p>
          <a:p>
            <a:pPr marL="12700">
              <a:spcBef>
                <a:spcPts val="100"/>
              </a:spcBef>
            </a:pPr>
            <a:r>
              <a:rPr sz="1200" b="1" spc="-5" dirty="0">
                <a:solidFill>
                  <a:srgbClr val="17375E"/>
                </a:solidFill>
                <a:latin typeface="Calibri"/>
                <a:cs typeface="Calibri"/>
              </a:rPr>
              <a:t>WOLUWE-SAINT-LAMBERT</a:t>
            </a:r>
            <a:endParaRPr sz="1100" spc="-70" dirty="0">
              <a:solidFill>
                <a:srgbClr val="17375E"/>
              </a:solidFill>
              <a:latin typeface="Calibri"/>
              <a:cs typeface="Calibri"/>
            </a:endParaRPr>
          </a:p>
          <a:p>
            <a:pPr marL="12700">
              <a:lnSpc>
                <a:spcPct val="100000"/>
              </a:lnSpc>
              <a:tabLst>
                <a:tab pos="1913255" algn="l"/>
              </a:tabLst>
            </a:pPr>
            <a:r>
              <a:rPr sz="1100" dirty="0">
                <a:solidFill>
                  <a:srgbClr val="17375E"/>
                </a:solidFill>
                <a:latin typeface="Calibri"/>
                <a:cs typeface="Calibri"/>
              </a:rPr>
              <a:t>15-17, rue François</a:t>
            </a:r>
            <a:r>
              <a:rPr sz="1100" spc="-35" dirty="0">
                <a:solidFill>
                  <a:srgbClr val="17375E"/>
                </a:solidFill>
                <a:latin typeface="Calibri"/>
                <a:cs typeface="Calibri"/>
              </a:rPr>
              <a:t> </a:t>
            </a:r>
            <a:r>
              <a:rPr sz="1100" dirty="0">
                <a:solidFill>
                  <a:srgbClr val="17375E"/>
                </a:solidFill>
                <a:latin typeface="Calibri"/>
                <a:cs typeface="Calibri"/>
              </a:rPr>
              <a:t>De </a:t>
            </a:r>
            <a:r>
              <a:rPr sz="1100" dirty="0" err="1">
                <a:solidFill>
                  <a:srgbClr val="17375E"/>
                </a:solidFill>
                <a:latin typeface="Calibri"/>
                <a:cs typeface="Calibri"/>
              </a:rPr>
              <a:t>Belder</a:t>
            </a:r>
            <a:endParaRPr lang="fr-FR" sz="1100" dirty="0">
              <a:solidFill>
                <a:srgbClr val="17375E"/>
              </a:solidFill>
              <a:latin typeface="Calibri"/>
              <a:cs typeface="Calibri"/>
            </a:endParaRPr>
          </a:p>
          <a:p>
            <a:pPr marL="12700">
              <a:tabLst>
                <a:tab pos="1913255" algn="l"/>
              </a:tabLst>
            </a:pPr>
            <a:r>
              <a:rPr lang="fr-FR" sz="1100" dirty="0">
                <a:solidFill>
                  <a:srgbClr val="17375E"/>
                </a:solidFill>
                <a:latin typeface="Calibri"/>
                <a:cs typeface="Calibri"/>
              </a:rPr>
              <a:t>Identifiez votre inspecteur de quartier et contactez-le:</a:t>
            </a:r>
            <a:endParaRPr sz="1100" dirty="0">
              <a:latin typeface="Calibri"/>
              <a:cs typeface="Calibri"/>
            </a:endParaRPr>
          </a:p>
          <a:p>
            <a:pPr marL="12700">
              <a:lnSpc>
                <a:spcPct val="100000"/>
              </a:lnSpc>
            </a:pPr>
            <a:r>
              <a:rPr lang="fr-BE" sz="1100" i="1" dirty="0">
                <a:solidFill>
                  <a:srgbClr val="E36C09"/>
                </a:solidFill>
                <a:latin typeface="Calibri"/>
                <a:cs typeface="Calibri"/>
                <a:hlinkClick r:id="rId5"/>
              </a:rPr>
              <a:t>https://www.police.be/5343/fr/contact/votre-quartier</a:t>
            </a:r>
            <a:endParaRPr lang="fr-BE" sz="1100" i="1" dirty="0">
              <a:solidFill>
                <a:srgbClr val="E36C09"/>
              </a:solidFill>
              <a:latin typeface="Calibri"/>
              <a:cs typeface="Calibri"/>
            </a:endParaRPr>
          </a:p>
          <a:p>
            <a:pPr marL="12700">
              <a:lnSpc>
                <a:spcPct val="100000"/>
              </a:lnSpc>
            </a:pPr>
            <a:endParaRPr sz="1100" dirty="0">
              <a:latin typeface="Calibri"/>
              <a:cs typeface="Calibri"/>
            </a:endParaRPr>
          </a:p>
        </p:txBody>
      </p:sp>
      <p:pic>
        <p:nvPicPr>
          <p:cNvPr id="7" name="Image 6" descr="Une image contenant carte&#10;&#10;Description générée automatiquement">
            <a:extLst>
              <a:ext uri="{FF2B5EF4-FFF2-40B4-BE49-F238E27FC236}">
                <a16:creationId xmlns:a16="http://schemas.microsoft.com/office/drawing/2014/main" id="{441C61BB-9E68-1A33-CC1F-E4AFC751AC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351" y="4620890"/>
            <a:ext cx="2186417" cy="1639065"/>
          </a:xfrm>
          <a:prstGeom prst="rect">
            <a:avLst/>
          </a:prstGeom>
        </p:spPr>
      </p:pic>
      <p:sp>
        <p:nvSpPr>
          <p:cNvPr id="8" name="object 15">
            <a:extLst>
              <a:ext uri="{FF2B5EF4-FFF2-40B4-BE49-F238E27FC236}">
                <a16:creationId xmlns:a16="http://schemas.microsoft.com/office/drawing/2014/main" id="{2F3D66FE-44D6-0070-7B0A-E7A792B1EC7C}"/>
              </a:ext>
            </a:extLst>
          </p:cNvPr>
          <p:cNvSpPr txBox="1"/>
          <p:nvPr/>
        </p:nvSpPr>
        <p:spPr>
          <a:xfrm>
            <a:off x="2136119" y="4054758"/>
            <a:ext cx="1832513" cy="182742"/>
          </a:xfrm>
          <a:prstGeom prst="rect">
            <a:avLst/>
          </a:prstGeom>
        </p:spPr>
        <p:txBody>
          <a:bodyPr vert="horz" wrap="square" lIns="0" tIns="13335" rIns="0" bIns="0" rtlCol="0">
            <a:spAutoFit/>
          </a:bodyPr>
          <a:lstStyle/>
          <a:p>
            <a:pPr marL="12700">
              <a:spcBef>
                <a:spcPts val="105"/>
              </a:spcBef>
            </a:pPr>
            <a:r>
              <a:rPr lang="fr-BE" sz="1100" b="1" dirty="0">
                <a:solidFill>
                  <a:srgbClr val="17375E"/>
                </a:solidFill>
                <a:latin typeface="Wingdings 2"/>
                <a:cs typeface="Wingdings 2"/>
              </a:rPr>
              <a:t></a:t>
            </a:r>
            <a:r>
              <a:rPr lang="fr-BE" sz="1100" b="1" dirty="0">
                <a:solidFill>
                  <a:srgbClr val="17375E"/>
                </a:solidFill>
                <a:latin typeface="Times New Roman"/>
                <a:cs typeface="Times New Roman"/>
              </a:rPr>
              <a:t> </a:t>
            </a:r>
            <a:r>
              <a:rPr lang="fr-BE" sz="1100" dirty="0">
                <a:solidFill>
                  <a:srgbClr val="17375E"/>
                </a:solidFill>
                <a:latin typeface="Calibri"/>
                <a:cs typeface="Calibri"/>
              </a:rPr>
              <a:t>02 788 92</a:t>
            </a:r>
            <a:r>
              <a:rPr lang="fr-BE" sz="1100" spc="-130" dirty="0">
                <a:solidFill>
                  <a:srgbClr val="17375E"/>
                </a:solidFill>
                <a:latin typeface="Calibri"/>
                <a:cs typeface="Calibri"/>
              </a:rPr>
              <a:t> 2</a:t>
            </a:r>
            <a:r>
              <a:rPr lang="fr-BE" sz="1100" dirty="0">
                <a:solidFill>
                  <a:srgbClr val="17375E"/>
                </a:solidFill>
                <a:latin typeface="Calibri"/>
                <a:cs typeface="Calibri"/>
              </a:rPr>
              <a:t>0 (*)</a:t>
            </a:r>
            <a:endParaRPr sz="1100" dirty="0">
              <a:latin typeface="Calibri"/>
              <a:cs typeface="Calibri"/>
            </a:endParaRPr>
          </a:p>
        </p:txBody>
      </p:sp>
      <p:pic>
        <p:nvPicPr>
          <p:cNvPr id="9" name="Image 8" descr="Une image contenant plein air, bâtiment, fenêtre, ciel&#10;&#10;Description générée automatiquement">
            <a:extLst>
              <a:ext uri="{FF2B5EF4-FFF2-40B4-BE49-F238E27FC236}">
                <a16:creationId xmlns:a16="http://schemas.microsoft.com/office/drawing/2014/main" id="{EA25D5B0-A545-15EF-8221-F12AC54A83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659972" y="2620730"/>
            <a:ext cx="1121449" cy="952291"/>
          </a:xfrm>
          <a:prstGeom prst="rect">
            <a:avLst/>
          </a:prstGeom>
        </p:spPr>
      </p:pic>
      <p:sp>
        <p:nvSpPr>
          <p:cNvPr id="11" name="ZoneTexte 10">
            <a:extLst>
              <a:ext uri="{FF2B5EF4-FFF2-40B4-BE49-F238E27FC236}">
                <a16:creationId xmlns:a16="http://schemas.microsoft.com/office/drawing/2014/main" id="{363737B9-1AE2-26DA-C001-159C452961F3}"/>
              </a:ext>
            </a:extLst>
          </p:cNvPr>
          <p:cNvSpPr txBox="1"/>
          <p:nvPr/>
        </p:nvSpPr>
        <p:spPr>
          <a:xfrm>
            <a:off x="191769" y="6213079"/>
            <a:ext cx="4380231" cy="415498"/>
          </a:xfrm>
          <a:prstGeom prst="rect">
            <a:avLst/>
          </a:prstGeom>
          <a:noFill/>
        </p:spPr>
        <p:txBody>
          <a:bodyPr wrap="square">
            <a:spAutoFit/>
          </a:bodyPr>
          <a:lstStyle/>
          <a:p>
            <a:pPr marL="50800" marR="43180" algn="just">
              <a:lnSpc>
                <a:spcPct val="100000"/>
              </a:lnSpc>
              <a:spcBef>
                <a:spcPts val="770"/>
              </a:spcBef>
            </a:pPr>
            <a:r>
              <a:rPr lang="fr-FR" sz="700" spc="-5" dirty="0">
                <a:solidFill>
                  <a:srgbClr val="17375E"/>
                </a:solidFill>
                <a:latin typeface="Calibri"/>
                <a:cs typeface="Calibri"/>
              </a:rPr>
              <a:t>(*) Depuis le 06/10/2023, pendant la durée des travaux en cours, </a:t>
            </a:r>
            <a:r>
              <a:rPr lang="fr-FR" sz="700" b="1" spc="-5" dirty="0">
                <a:solidFill>
                  <a:srgbClr val="17375E"/>
                </a:solidFill>
                <a:latin typeface="Calibri"/>
                <a:cs typeface="Calibri"/>
              </a:rPr>
              <a:t>uniquement ouverte en semaine de 08.00 à 17.00</a:t>
            </a:r>
            <a:r>
              <a:rPr lang="fr-FR" sz="700" spc="-5" dirty="0">
                <a:solidFill>
                  <a:srgbClr val="17375E"/>
                </a:solidFill>
                <a:latin typeface="Calibri"/>
                <a:cs typeface="Calibri"/>
              </a:rPr>
              <a:t> pour contact avec votre inspecteur de quartier ou le service Famille-Jeunesse. </a:t>
            </a:r>
            <a:r>
              <a:rPr lang="fr-FR" sz="700" b="1" spc="-5" dirty="0">
                <a:solidFill>
                  <a:srgbClr val="17375E"/>
                </a:solidFill>
                <a:latin typeface="Calibri"/>
                <a:cs typeface="Calibri"/>
              </a:rPr>
              <a:t>Pour les plaintes, veuillez-vous rendre à la maison de police de Woluwe-Saint-Pierre.</a:t>
            </a:r>
          </a:p>
        </p:txBody>
      </p:sp>
      <p:sp>
        <p:nvSpPr>
          <p:cNvPr id="16" name="ZoneTexte 15">
            <a:extLst>
              <a:ext uri="{FF2B5EF4-FFF2-40B4-BE49-F238E27FC236}">
                <a16:creationId xmlns:a16="http://schemas.microsoft.com/office/drawing/2014/main" id="{BABF3B86-DA41-3E77-9A67-18FF66C43C65}"/>
              </a:ext>
            </a:extLst>
          </p:cNvPr>
          <p:cNvSpPr txBox="1"/>
          <p:nvPr/>
        </p:nvSpPr>
        <p:spPr>
          <a:xfrm>
            <a:off x="3236597" y="4677568"/>
            <a:ext cx="1332814" cy="461665"/>
          </a:xfrm>
          <a:prstGeom prst="rect">
            <a:avLst/>
          </a:prstGeom>
          <a:noFill/>
        </p:spPr>
        <p:txBody>
          <a:bodyPr wrap="square">
            <a:spAutoFit/>
          </a:bodyPr>
          <a:lstStyle/>
          <a:p>
            <a:r>
              <a:rPr lang="fr-FR" sz="600" b="1" spc="-5" dirty="0">
                <a:solidFill>
                  <a:srgbClr val="17375E"/>
                </a:solidFill>
                <a:latin typeface="Calibri"/>
                <a:cs typeface="Calibri"/>
              </a:rPr>
              <a:t>L'antenne de Louvain en Woluwe</a:t>
            </a:r>
            <a:br>
              <a:rPr lang="fr-FR" sz="600" b="1" spc="-5" dirty="0">
                <a:solidFill>
                  <a:srgbClr val="17375E"/>
                </a:solidFill>
                <a:latin typeface="Calibri"/>
                <a:cs typeface="Calibri"/>
              </a:rPr>
            </a:br>
            <a:r>
              <a:rPr lang="fr-FR" sz="600" b="1" spc="-5" dirty="0">
                <a:solidFill>
                  <a:srgbClr val="17375E"/>
                </a:solidFill>
                <a:latin typeface="Calibri"/>
                <a:cs typeface="Calibri"/>
              </a:rPr>
              <a:t>Place Carnoy </a:t>
            </a:r>
            <a:r>
              <a:rPr lang="fr-FR" sz="600" spc="-5" dirty="0">
                <a:solidFill>
                  <a:srgbClr val="17375E"/>
                </a:solidFill>
                <a:latin typeface="Calibri"/>
                <a:cs typeface="Calibri"/>
              </a:rPr>
              <a:t>(lundi, mardi, mercredi et vendredi de 11 h à 13 h et jeudi de 16 h à 18 h)</a:t>
            </a:r>
            <a:endParaRPr lang="fr-BE" sz="600" spc="-5" dirty="0">
              <a:solidFill>
                <a:srgbClr val="17375E"/>
              </a:solidFill>
              <a:latin typeface="Calibri"/>
              <a:cs typeface="Calibri"/>
            </a:endParaRPr>
          </a:p>
        </p:txBody>
      </p:sp>
      <p:pic>
        <p:nvPicPr>
          <p:cNvPr id="17" name="Image 16" descr="Une image contenant Graphique, symbole, logo, clipart&#10;&#10;Description générée automatiquement">
            <a:extLst>
              <a:ext uri="{FF2B5EF4-FFF2-40B4-BE49-F238E27FC236}">
                <a16:creationId xmlns:a16="http://schemas.microsoft.com/office/drawing/2014/main" id="{ACAB79AD-CB5B-92E0-2015-82BE6A7029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17699" y="5124960"/>
            <a:ext cx="185847" cy="205852"/>
          </a:xfrm>
          <a:prstGeom prst="rect">
            <a:avLst/>
          </a:prstGeom>
        </p:spPr>
      </p:pic>
      <p:cxnSp>
        <p:nvCxnSpPr>
          <p:cNvPr id="18" name="Connecteur droit avec flèche 17">
            <a:extLst>
              <a:ext uri="{FF2B5EF4-FFF2-40B4-BE49-F238E27FC236}">
                <a16:creationId xmlns:a16="http://schemas.microsoft.com/office/drawing/2014/main" id="{BEFCCAF4-C93A-67C7-1DA7-4B4974108111}"/>
              </a:ext>
            </a:extLst>
          </p:cNvPr>
          <p:cNvCxnSpPr>
            <a:cxnSpLocks/>
          </p:cNvCxnSpPr>
          <p:nvPr/>
        </p:nvCxnSpPr>
        <p:spPr>
          <a:xfrm flipV="1">
            <a:off x="3052376" y="5031540"/>
            <a:ext cx="245875" cy="216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725E2F84-C910-9772-B394-F51B10CBF6D6}"/>
              </a:ext>
            </a:extLst>
          </p:cNvPr>
          <p:cNvSpPr txBox="1"/>
          <p:nvPr/>
        </p:nvSpPr>
        <p:spPr>
          <a:xfrm>
            <a:off x="2297154" y="4991959"/>
            <a:ext cx="1600611" cy="184666"/>
          </a:xfrm>
          <a:prstGeom prst="rect">
            <a:avLst/>
          </a:prstGeom>
          <a:noFill/>
        </p:spPr>
        <p:txBody>
          <a:bodyPr wrap="square">
            <a:spAutoFit/>
          </a:bodyPr>
          <a:lstStyle/>
          <a:p>
            <a:r>
              <a:rPr lang="fr-FR" sz="600" b="1" spc="-5" dirty="0">
                <a:solidFill>
                  <a:srgbClr val="17375E"/>
                </a:solidFill>
                <a:latin typeface="Calibri"/>
                <a:cs typeface="Calibri"/>
              </a:rPr>
              <a:t>Marcel Thiry</a:t>
            </a:r>
            <a:endParaRPr lang="fr-BE" sz="600" b="1" spc="-5" dirty="0">
              <a:solidFill>
                <a:srgbClr val="17375E"/>
              </a:solidFill>
              <a:latin typeface="Calibri"/>
              <a:cs typeface="Calibri"/>
            </a:endParaRPr>
          </a:p>
        </p:txBody>
      </p:sp>
      <p:sp>
        <p:nvSpPr>
          <p:cNvPr id="28" name="ZoneTexte 27">
            <a:extLst>
              <a:ext uri="{FF2B5EF4-FFF2-40B4-BE49-F238E27FC236}">
                <a16:creationId xmlns:a16="http://schemas.microsoft.com/office/drawing/2014/main" id="{CE71F9D3-D35B-BE5C-9782-11D5873B3698}"/>
              </a:ext>
            </a:extLst>
          </p:cNvPr>
          <p:cNvSpPr txBox="1"/>
          <p:nvPr/>
        </p:nvSpPr>
        <p:spPr>
          <a:xfrm>
            <a:off x="1766940" y="5171936"/>
            <a:ext cx="1600611" cy="184666"/>
          </a:xfrm>
          <a:prstGeom prst="rect">
            <a:avLst/>
          </a:prstGeom>
          <a:noFill/>
        </p:spPr>
        <p:txBody>
          <a:bodyPr wrap="square">
            <a:spAutoFit/>
          </a:bodyPr>
          <a:lstStyle/>
          <a:p>
            <a:r>
              <a:rPr lang="fr-FR" sz="600" b="1" spc="-5" dirty="0">
                <a:solidFill>
                  <a:srgbClr val="17375E"/>
                </a:solidFill>
                <a:latin typeface="Calibri"/>
                <a:cs typeface="Calibri"/>
              </a:rPr>
              <a:t>Constellations</a:t>
            </a:r>
            <a:endParaRPr lang="fr-BE" sz="600" b="1" spc="-5" dirty="0">
              <a:solidFill>
                <a:srgbClr val="17375E"/>
              </a:solidFill>
              <a:latin typeface="Calibri"/>
              <a:cs typeface="Calibri"/>
            </a:endParaRPr>
          </a:p>
        </p:txBody>
      </p:sp>
      <p:sp>
        <p:nvSpPr>
          <p:cNvPr id="29" name="ZoneTexte 28">
            <a:extLst>
              <a:ext uri="{FF2B5EF4-FFF2-40B4-BE49-F238E27FC236}">
                <a16:creationId xmlns:a16="http://schemas.microsoft.com/office/drawing/2014/main" id="{149527F8-AA5F-4C43-3816-9C7EAA392763}"/>
              </a:ext>
            </a:extLst>
          </p:cNvPr>
          <p:cNvSpPr txBox="1"/>
          <p:nvPr/>
        </p:nvSpPr>
        <p:spPr>
          <a:xfrm>
            <a:off x="2917699" y="5262414"/>
            <a:ext cx="1600611" cy="184666"/>
          </a:xfrm>
          <a:prstGeom prst="rect">
            <a:avLst/>
          </a:prstGeom>
          <a:noFill/>
        </p:spPr>
        <p:txBody>
          <a:bodyPr wrap="square">
            <a:spAutoFit/>
          </a:bodyPr>
          <a:lstStyle/>
          <a:p>
            <a:r>
              <a:rPr lang="fr-FR" sz="600" b="1" spc="-5" dirty="0">
                <a:solidFill>
                  <a:srgbClr val="17375E"/>
                </a:solidFill>
                <a:latin typeface="Calibri"/>
                <a:cs typeface="Calibri"/>
              </a:rPr>
              <a:t>UCL-</a:t>
            </a:r>
            <a:r>
              <a:rPr lang="fr-FR" sz="600" b="1" spc="-5" dirty="0" err="1">
                <a:solidFill>
                  <a:srgbClr val="17375E"/>
                </a:solidFill>
                <a:latin typeface="Calibri"/>
                <a:cs typeface="Calibri"/>
              </a:rPr>
              <a:t>Kappeleveld</a:t>
            </a:r>
            <a:endParaRPr lang="fr-BE" sz="600" b="1" spc="-5" dirty="0">
              <a:solidFill>
                <a:srgbClr val="17375E"/>
              </a:solidFill>
              <a:latin typeface="Calibri"/>
              <a:cs typeface="Calibri"/>
            </a:endParaRPr>
          </a:p>
        </p:txBody>
      </p:sp>
      <p:sp>
        <p:nvSpPr>
          <p:cNvPr id="30" name="ZoneTexte 29">
            <a:extLst>
              <a:ext uri="{FF2B5EF4-FFF2-40B4-BE49-F238E27FC236}">
                <a16:creationId xmlns:a16="http://schemas.microsoft.com/office/drawing/2014/main" id="{6FFC1DA2-CDC2-0EAC-483E-E99BDEE4CC1F}"/>
              </a:ext>
            </a:extLst>
          </p:cNvPr>
          <p:cNvSpPr txBox="1"/>
          <p:nvPr/>
        </p:nvSpPr>
        <p:spPr>
          <a:xfrm>
            <a:off x="1548506" y="5491055"/>
            <a:ext cx="1600611" cy="184666"/>
          </a:xfrm>
          <a:prstGeom prst="rect">
            <a:avLst/>
          </a:prstGeom>
          <a:noFill/>
        </p:spPr>
        <p:txBody>
          <a:bodyPr wrap="square">
            <a:spAutoFit/>
          </a:bodyPr>
          <a:lstStyle/>
          <a:p>
            <a:r>
              <a:rPr lang="fr-FR" sz="600" b="1" spc="-5" dirty="0">
                <a:solidFill>
                  <a:srgbClr val="17375E"/>
                </a:solidFill>
                <a:latin typeface="Calibri"/>
                <a:cs typeface="Calibri"/>
              </a:rPr>
              <a:t>Georges Henry</a:t>
            </a:r>
            <a:endParaRPr lang="fr-BE" sz="600" b="1" spc="-5" dirty="0">
              <a:solidFill>
                <a:srgbClr val="17375E"/>
              </a:solidFill>
              <a:latin typeface="Calibri"/>
              <a:cs typeface="Calibri"/>
            </a:endParaRPr>
          </a:p>
        </p:txBody>
      </p:sp>
      <p:sp>
        <p:nvSpPr>
          <p:cNvPr id="36" name="ZoneTexte 35">
            <a:extLst>
              <a:ext uri="{FF2B5EF4-FFF2-40B4-BE49-F238E27FC236}">
                <a16:creationId xmlns:a16="http://schemas.microsoft.com/office/drawing/2014/main" id="{128595FD-19B8-D7DB-E24F-EC1187B2123B}"/>
              </a:ext>
            </a:extLst>
          </p:cNvPr>
          <p:cNvSpPr txBox="1"/>
          <p:nvPr/>
        </p:nvSpPr>
        <p:spPr>
          <a:xfrm>
            <a:off x="1670468" y="5778913"/>
            <a:ext cx="1600611" cy="184666"/>
          </a:xfrm>
          <a:prstGeom prst="rect">
            <a:avLst/>
          </a:prstGeom>
          <a:noFill/>
        </p:spPr>
        <p:txBody>
          <a:bodyPr wrap="square">
            <a:spAutoFit/>
          </a:bodyPr>
          <a:lstStyle/>
          <a:p>
            <a:r>
              <a:rPr lang="fr-FR" sz="600" b="1" spc="-5" dirty="0">
                <a:solidFill>
                  <a:srgbClr val="17375E"/>
                </a:solidFill>
                <a:latin typeface="Calibri"/>
                <a:cs typeface="Calibri"/>
              </a:rPr>
              <a:t>De Broqueville</a:t>
            </a:r>
            <a:endParaRPr lang="fr-BE" sz="600" b="1" spc="-5" dirty="0">
              <a:solidFill>
                <a:srgbClr val="17375E"/>
              </a:solidFill>
              <a:latin typeface="Calibri"/>
              <a:cs typeface="Calibri"/>
            </a:endParaRPr>
          </a:p>
        </p:txBody>
      </p:sp>
      <p:sp>
        <p:nvSpPr>
          <p:cNvPr id="37" name="ZoneTexte 36">
            <a:extLst>
              <a:ext uri="{FF2B5EF4-FFF2-40B4-BE49-F238E27FC236}">
                <a16:creationId xmlns:a16="http://schemas.microsoft.com/office/drawing/2014/main" id="{09BDEB6C-D8AC-634D-76FF-40D955015B27}"/>
              </a:ext>
            </a:extLst>
          </p:cNvPr>
          <p:cNvSpPr txBox="1"/>
          <p:nvPr/>
        </p:nvSpPr>
        <p:spPr>
          <a:xfrm>
            <a:off x="2117393" y="5539935"/>
            <a:ext cx="1600611" cy="184666"/>
          </a:xfrm>
          <a:prstGeom prst="rect">
            <a:avLst/>
          </a:prstGeom>
          <a:noFill/>
        </p:spPr>
        <p:txBody>
          <a:bodyPr wrap="square">
            <a:spAutoFit/>
          </a:bodyPr>
          <a:lstStyle/>
          <a:p>
            <a:r>
              <a:rPr lang="fr-FR" sz="600" b="1" spc="-5" dirty="0">
                <a:solidFill>
                  <a:srgbClr val="17375E"/>
                </a:solidFill>
                <a:latin typeface="Calibri"/>
                <a:cs typeface="Calibri"/>
              </a:rPr>
              <a:t>Paul Hymans</a:t>
            </a:r>
            <a:endParaRPr lang="fr-BE" sz="600" b="1" spc="-5" dirty="0">
              <a:solidFill>
                <a:srgbClr val="17375E"/>
              </a:solidFill>
              <a:latin typeface="Calibri"/>
              <a:cs typeface="Calibri"/>
            </a:endParaRPr>
          </a:p>
        </p:txBody>
      </p:sp>
      <p:sp>
        <p:nvSpPr>
          <p:cNvPr id="38" name="ZoneTexte 37">
            <a:extLst>
              <a:ext uri="{FF2B5EF4-FFF2-40B4-BE49-F238E27FC236}">
                <a16:creationId xmlns:a16="http://schemas.microsoft.com/office/drawing/2014/main" id="{D8EB4C50-9C9F-50BB-7365-790FC8BF35BB}"/>
              </a:ext>
            </a:extLst>
          </p:cNvPr>
          <p:cNvSpPr txBox="1"/>
          <p:nvPr/>
        </p:nvSpPr>
        <p:spPr>
          <a:xfrm>
            <a:off x="2580230" y="5711514"/>
            <a:ext cx="1600611" cy="184666"/>
          </a:xfrm>
          <a:prstGeom prst="rect">
            <a:avLst/>
          </a:prstGeom>
          <a:noFill/>
        </p:spPr>
        <p:txBody>
          <a:bodyPr wrap="square">
            <a:spAutoFit/>
          </a:bodyPr>
          <a:lstStyle/>
          <a:p>
            <a:r>
              <a:rPr lang="fr-FR" sz="600" b="1" spc="-5" dirty="0">
                <a:solidFill>
                  <a:srgbClr val="17375E"/>
                </a:solidFill>
                <a:latin typeface="Calibri"/>
                <a:cs typeface="Calibri"/>
              </a:rPr>
              <a:t>La Woluwe</a:t>
            </a:r>
            <a:endParaRPr lang="fr-BE" sz="600" b="1" spc="-5" dirty="0">
              <a:solidFill>
                <a:srgbClr val="17375E"/>
              </a:solidFill>
              <a:latin typeface="Calibri"/>
              <a:cs typeface="Calibri"/>
            </a:endParaRPr>
          </a:p>
        </p:txBody>
      </p:sp>
      <p:pic>
        <p:nvPicPr>
          <p:cNvPr id="14" name="Image 13">
            <a:extLst>
              <a:ext uri="{FF2B5EF4-FFF2-40B4-BE49-F238E27FC236}">
                <a16:creationId xmlns:a16="http://schemas.microsoft.com/office/drawing/2014/main" id="{0A542E04-74CC-E7A4-C63E-056DA61721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1089" y="5406508"/>
            <a:ext cx="838200" cy="1080903"/>
          </a:xfrm>
          <a:prstGeom prst="rect">
            <a:avLst/>
          </a:prstGeom>
        </p:spPr>
      </p:pic>
      <p:sp>
        <p:nvSpPr>
          <p:cNvPr id="3" name="object 18">
            <a:extLst>
              <a:ext uri="{FF2B5EF4-FFF2-40B4-BE49-F238E27FC236}">
                <a16:creationId xmlns:a16="http://schemas.microsoft.com/office/drawing/2014/main" id="{D50EA680-3E6D-999F-6D40-ECAA41D6105A}"/>
              </a:ext>
            </a:extLst>
          </p:cNvPr>
          <p:cNvSpPr txBox="1"/>
          <p:nvPr/>
        </p:nvSpPr>
        <p:spPr>
          <a:xfrm>
            <a:off x="3193498" y="4065020"/>
            <a:ext cx="1766176" cy="364202"/>
          </a:xfrm>
          <a:prstGeom prst="rect">
            <a:avLst/>
          </a:prstGeom>
        </p:spPr>
        <p:txBody>
          <a:bodyPr vert="horz" wrap="square" lIns="0" tIns="12700" rIns="0" bIns="0" rtlCol="0">
            <a:spAutoFit/>
          </a:bodyPr>
          <a:lstStyle/>
          <a:p>
            <a:pPr marL="12700">
              <a:spcBef>
                <a:spcPts val="100"/>
              </a:spcBef>
            </a:pPr>
            <a:endParaRPr lang="pt-BR" sz="1100" dirty="0">
              <a:latin typeface="Calibri"/>
              <a:cs typeface="Calibri"/>
            </a:endParaRPr>
          </a:p>
          <a:p>
            <a:pPr marL="12700">
              <a:lnSpc>
                <a:spcPct val="100000"/>
              </a:lnSpc>
              <a:spcBef>
                <a:spcPts val="100"/>
              </a:spcBef>
            </a:pPr>
            <a:endParaRPr sz="1100" dirty="0">
              <a:latin typeface="Calibri"/>
              <a:cs typeface="Calibri"/>
            </a:endParaRPr>
          </a:p>
        </p:txBody>
      </p:sp>
    </p:spTree>
    <p:extLst>
      <p:ext uri="{BB962C8B-B14F-4D97-AF65-F5344CB8AC3E}">
        <p14:creationId xmlns:p14="http://schemas.microsoft.com/office/powerpoint/2010/main" val="69612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4937661" y="1828545"/>
            <a:ext cx="3733798" cy="4009431"/>
          </a:xfrm>
          <a:prstGeom prst="rect">
            <a:avLst/>
          </a:prstGeom>
        </p:spPr>
        <p:txBody>
          <a:bodyPr vert="horz" wrap="square" lIns="0" tIns="13335" rIns="0" bIns="0" rtlCol="0">
            <a:spAutoFit/>
          </a:bodyPr>
          <a:lstStyle/>
          <a:p>
            <a:pPr marL="288290">
              <a:lnSpc>
                <a:spcPct val="100000"/>
              </a:lnSpc>
              <a:spcBef>
                <a:spcPts val="105"/>
              </a:spcBef>
            </a:pPr>
            <a:r>
              <a:rPr sz="1400" b="1" i="1" u="sng" spc="-10"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Pensez </a:t>
            </a:r>
            <a:r>
              <a:rPr sz="1400" b="1" i="1" u="sng"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aussi à </a:t>
            </a:r>
            <a:r>
              <a:rPr sz="1400" b="1" i="1" u="sng" spc="-5" dirty="0">
                <a:solidFill>
                  <a:srgbClr val="0000FF"/>
                </a:solidFill>
                <a:uFill>
                  <a:solidFill>
                    <a:srgbClr val="E36C09"/>
                  </a:solidFill>
                </a:uFill>
                <a:latin typeface="Calibri"/>
                <a:cs typeface="Calibri"/>
                <a:hlinkClick r:id="rId2">
                  <a:extLst>
                    <a:ext uri="{A12FA001-AC4F-418D-AE19-62706E023703}">
                      <ahyp:hlinkClr xmlns:ahyp="http://schemas.microsoft.com/office/drawing/2018/hyperlinkcolor" val="tx"/>
                    </a:ext>
                  </a:extLst>
                </a:hlinkClick>
              </a:rPr>
              <a:t>www.police-on-web.be</a:t>
            </a:r>
            <a:r>
              <a:rPr sz="1400" b="1" i="1" spc="-85" dirty="0">
                <a:solidFill>
                  <a:srgbClr val="FF0000"/>
                </a:solidFill>
                <a:latin typeface="Calibri"/>
                <a:cs typeface="Calibri"/>
                <a:hlinkClick r:id="rId2">
                  <a:extLst>
                    <a:ext uri="{A12FA001-AC4F-418D-AE19-62706E023703}">
                      <ahyp:hlinkClr xmlns:ahyp="http://schemas.microsoft.com/office/drawing/2018/hyperlinkcolor" val="tx"/>
                    </a:ext>
                  </a:extLst>
                </a:hlinkClick>
              </a:rPr>
              <a:t> </a:t>
            </a:r>
            <a:r>
              <a:rPr sz="1400" b="1" dirty="0">
                <a:solidFill>
                  <a:srgbClr val="FF0000"/>
                </a:solidFill>
                <a:latin typeface="Calibri"/>
                <a:cs typeface="Calibri"/>
              </a:rPr>
              <a:t>!</a:t>
            </a:r>
            <a:endParaRPr sz="1400" dirty="0">
              <a:solidFill>
                <a:srgbClr val="FF0000"/>
              </a:solidFill>
              <a:latin typeface="Calibri"/>
              <a:cs typeface="Calibri"/>
            </a:endParaRPr>
          </a:p>
          <a:p>
            <a:pPr>
              <a:lnSpc>
                <a:spcPct val="100000"/>
              </a:lnSpc>
              <a:spcBef>
                <a:spcPts val="55"/>
              </a:spcBef>
            </a:pPr>
            <a:endParaRPr sz="1350" dirty="0">
              <a:latin typeface="Calibri"/>
              <a:cs typeface="Calibri"/>
            </a:endParaRPr>
          </a:p>
          <a:p>
            <a:pPr marL="50800" algn="just">
              <a:lnSpc>
                <a:spcPct val="100000"/>
              </a:lnSpc>
            </a:pPr>
            <a:r>
              <a:rPr sz="1100" spc="-5" dirty="0">
                <a:solidFill>
                  <a:srgbClr val="17375E"/>
                </a:solidFill>
                <a:latin typeface="Calibri"/>
                <a:cs typeface="Calibri"/>
              </a:rPr>
              <a:t>Ce site entièrement sécurisé vous </a:t>
            </a:r>
            <a:r>
              <a:rPr sz="1100" spc="-5" dirty="0" err="1">
                <a:solidFill>
                  <a:srgbClr val="17375E"/>
                </a:solidFill>
                <a:latin typeface="Calibri"/>
                <a:cs typeface="Calibri"/>
              </a:rPr>
              <a:t>permet</a:t>
            </a:r>
            <a:r>
              <a:rPr sz="1100" spc="120" dirty="0">
                <a:solidFill>
                  <a:srgbClr val="17375E"/>
                </a:solidFill>
                <a:latin typeface="Calibri"/>
                <a:cs typeface="Calibri"/>
              </a:rPr>
              <a:t> </a:t>
            </a:r>
            <a:r>
              <a:rPr sz="1100" spc="-5" dirty="0" err="1">
                <a:solidFill>
                  <a:srgbClr val="17375E"/>
                </a:solidFill>
                <a:latin typeface="Calibri"/>
                <a:cs typeface="Calibri"/>
              </a:rPr>
              <a:t>d’effectuer</a:t>
            </a:r>
            <a:r>
              <a:rPr lang="fr-BE" sz="1100" spc="-5" dirty="0">
                <a:latin typeface="Calibri"/>
                <a:cs typeface="Calibri"/>
              </a:rPr>
              <a:t> </a:t>
            </a:r>
            <a:r>
              <a:rPr sz="1100" dirty="0" err="1">
                <a:solidFill>
                  <a:srgbClr val="17375E"/>
                </a:solidFill>
                <a:latin typeface="Calibri"/>
                <a:cs typeface="Calibri"/>
              </a:rPr>
              <a:t>différentes</a:t>
            </a:r>
            <a:r>
              <a:rPr sz="1100" dirty="0">
                <a:solidFill>
                  <a:srgbClr val="17375E"/>
                </a:solidFill>
                <a:latin typeface="Calibri"/>
                <a:cs typeface="Calibri"/>
              </a:rPr>
              <a:t> déclarations auprès </a:t>
            </a:r>
            <a:r>
              <a:rPr sz="1100" spc="-5" dirty="0">
                <a:solidFill>
                  <a:srgbClr val="17375E"/>
                </a:solidFill>
                <a:latin typeface="Calibri"/>
                <a:cs typeface="Calibri"/>
              </a:rPr>
              <a:t>de la</a:t>
            </a:r>
            <a:r>
              <a:rPr sz="1100" spc="-95" dirty="0">
                <a:solidFill>
                  <a:srgbClr val="17375E"/>
                </a:solidFill>
                <a:latin typeface="Calibri"/>
                <a:cs typeface="Calibri"/>
              </a:rPr>
              <a:t> </a:t>
            </a:r>
            <a:r>
              <a:rPr sz="1100" dirty="0">
                <a:solidFill>
                  <a:srgbClr val="17375E"/>
                </a:solidFill>
                <a:latin typeface="Calibri"/>
                <a:cs typeface="Calibri"/>
              </a:rPr>
              <a:t>police.</a:t>
            </a:r>
            <a:endParaRPr sz="1100" dirty="0">
              <a:latin typeface="Calibri"/>
              <a:cs typeface="Calibri"/>
            </a:endParaRPr>
          </a:p>
          <a:p>
            <a:pPr marL="50800" marR="42545" algn="just">
              <a:lnSpc>
                <a:spcPct val="100000"/>
              </a:lnSpc>
            </a:pPr>
            <a:r>
              <a:rPr sz="1100" spc="-5" dirty="0">
                <a:solidFill>
                  <a:srgbClr val="17375E"/>
                </a:solidFill>
                <a:latin typeface="Calibri"/>
                <a:cs typeface="Calibri"/>
              </a:rPr>
              <a:t>Ainsi, les vols de vélo, de vélomoteur, les </a:t>
            </a:r>
            <a:r>
              <a:rPr sz="1100" dirty="0">
                <a:solidFill>
                  <a:srgbClr val="17375E"/>
                </a:solidFill>
                <a:latin typeface="Calibri"/>
                <a:cs typeface="Calibri"/>
              </a:rPr>
              <a:t>vols à </a:t>
            </a:r>
            <a:r>
              <a:rPr sz="1100" spc="-5" dirty="0">
                <a:solidFill>
                  <a:srgbClr val="17375E"/>
                </a:solidFill>
                <a:latin typeface="Calibri"/>
                <a:cs typeface="Calibri"/>
              </a:rPr>
              <a:t>l’étalage, </a:t>
            </a:r>
            <a:r>
              <a:rPr sz="1100" dirty="0">
                <a:solidFill>
                  <a:srgbClr val="17375E"/>
                </a:solidFill>
                <a:latin typeface="Calibri"/>
                <a:cs typeface="Calibri"/>
              </a:rPr>
              <a:t>les </a:t>
            </a:r>
            <a:r>
              <a:rPr sz="1100" spc="-5" dirty="0">
                <a:solidFill>
                  <a:srgbClr val="17375E"/>
                </a:solidFill>
                <a:latin typeface="Calibri"/>
                <a:cs typeface="Calibri"/>
              </a:rPr>
              <a:t>dégradations diverses, </a:t>
            </a:r>
            <a:r>
              <a:rPr sz="1100" dirty="0">
                <a:solidFill>
                  <a:srgbClr val="17375E"/>
                </a:solidFill>
                <a:latin typeface="Calibri"/>
                <a:cs typeface="Calibri"/>
              </a:rPr>
              <a:t>les </a:t>
            </a:r>
            <a:r>
              <a:rPr sz="1100" spc="-5" dirty="0">
                <a:solidFill>
                  <a:srgbClr val="17375E"/>
                </a:solidFill>
                <a:latin typeface="Calibri"/>
                <a:cs typeface="Calibri"/>
              </a:rPr>
              <a:t>graffitis, les demandes de surveillance d’habitation </a:t>
            </a:r>
            <a:r>
              <a:rPr sz="1100" dirty="0">
                <a:solidFill>
                  <a:srgbClr val="17375E"/>
                </a:solidFill>
                <a:latin typeface="Calibri"/>
                <a:cs typeface="Calibri"/>
              </a:rPr>
              <a:t>durant </a:t>
            </a:r>
            <a:r>
              <a:rPr sz="1100" spc="-5" dirty="0">
                <a:solidFill>
                  <a:srgbClr val="17375E"/>
                </a:solidFill>
                <a:latin typeface="Calibri"/>
                <a:cs typeface="Calibri"/>
              </a:rPr>
              <a:t>une absence, les </a:t>
            </a:r>
            <a:r>
              <a:rPr sz="1100" spc="-5" dirty="0" err="1">
                <a:solidFill>
                  <a:srgbClr val="17375E"/>
                </a:solidFill>
                <a:latin typeface="Calibri"/>
                <a:cs typeface="Calibri"/>
              </a:rPr>
              <a:t>déclarations</a:t>
            </a:r>
            <a:r>
              <a:rPr sz="1100" spc="-5" dirty="0">
                <a:solidFill>
                  <a:srgbClr val="17375E"/>
                </a:solidFill>
                <a:latin typeface="Calibri"/>
                <a:cs typeface="Calibri"/>
              </a:rPr>
              <a:t> de caméra de surveillance </a:t>
            </a:r>
            <a:r>
              <a:rPr sz="1100" dirty="0">
                <a:solidFill>
                  <a:srgbClr val="17375E"/>
                </a:solidFill>
                <a:latin typeface="Calibri"/>
                <a:cs typeface="Calibri"/>
              </a:rPr>
              <a:t>en </a:t>
            </a:r>
            <a:r>
              <a:rPr sz="1100" spc="-5" dirty="0">
                <a:solidFill>
                  <a:srgbClr val="17375E"/>
                </a:solidFill>
                <a:latin typeface="Calibri"/>
                <a:cs typeface="Calibri"/>
              </a:rPr>
              <a:t>tant </a:t>
            </a:r>
            <a:r>
              <a:rPr sz="1100" spc="-10" dirty="0">
                <a:solidFill>
                  <a:srgbClr val="17375E"/>
                </a:solidFill>
                <a:latin typeface="Calibri"/>
                <a:cs typeface="Calibri"/>
              </a:rPr>
              <a:t>que </a:t>
            </a:r>
            <a:r>
              <a:rPr sz="1100" spc="-5" dirty="0">
                <a:solidFill>
                  <a:srgbClr val="17375E"/>
                </a:solidFill>
                <a:latin typeface="Calibri"/>
                <a:cs typeface="Calibri"/>
              </a:rPr>
              <a:t>particulier </a:t>
            </a:r>
            <a:r>
              <a:rPr lang="fr-FR" sz="1100" spc="-5" dirty="0">
                <a:solidFill>
                  <a:srgbClr val="17375E"/>
                </a:solidFill>
                <a:latin typeface="Calibri"/>
                <a:cs typeface="Calibri"/>
              </a:rPr>
              <a:t>e</a:t>
            </a:r>
            <a:r>
              <a:rPr sz="1100" spc="-5" dirty="0">
                <a:solidFill>
                  <a:srgbClr val="17375E"/>
                </a:solidFill>
                <a:latin typeface="Calibri"/>
                <a:cs typeface="Calibri"/>
              </a:rPr>
              <a:t>t de système d’alarme peuvent faire </a:t>
            </a:r>
            <a:r>
              <a:rPr sz="1100" spc="-5" dirty="0" err="1">
                <a:solidFill>
                  <a:srgbClr val="17375E"/>
                </a:solidFill>
                <a:latin typeface="Calibri"/>
                <a:cs typeface="Calibri"/>
              </a:rPr>
              <a:t>l’objet</a:t>
            </a:r>
            <a:r>
              <a:rPr sz="1100" spc="-5" dirty="0">
                <a:solidFill>
                  <a:srgbClr val="17375E"/>
                </a:solidFill>
                <a:latin typeface="Calibri"/>
                <a:cs typeface="Calibri"/>
              </a:rPr>
              <a:t> </a:t>
            </a:r>
            <a:r>
              <a:rPr sz="1100" spc="-5" dirty="0" err="1">
                <a:solidFill>
                  <a:srgbClr val="17375E"/>
                </a:solidFill>
                <a:latin typeface="Calibri"/>
                <a:cs typeface="Calibri"/>
              </a:rPr>
              <a:t>d’une</a:t>
            </a:r>
            <a:r>
              <a:rPr sz="1100" spc="-5" dirty="0">
                <a:solidFill>
                  <a:srgbClr val="17375E"/>
                </a:solidFill>
                <a:latin typeface="Calibri"/>
                <a:cs typeface="Calibri"/>
              </a:rPr>
              <a:t> </a:t>
            </a:r>
            <a:r>
              <a:rPr sz="1100" dirty="0">
                <a:solidFill>
                  <a:srgbClr val="17375E"/>
                </a:solidFill>
                <a:latin typeface="Calibri"/>
                <a:cs typeface="Calibri"/>
              </a:rPr>
              <a:t>déclaration en</a:t>
            </a:r>
            <a:r>
              <a:rPr sz="1100" spc="-55" dirty="0">
                <a:solidFill>
                  <a:srgbClr val="17375E"/>
                </a:solidFill>
                <a:latin typeface="Calibri"/>
                <a:cs typeface="Calibri"/>
              </a:rPr>
              <a:t> </a:t>
            </a:r>
            <a:r>
              <a:rPr sz="1100" spc="-5" dirty="0">
                <a:solidFill>
                  <a:srgbClr val="17375E"/>
                </a:solidFill>
                <a:latin typeface="Calibri"/>
                <a:cs typeface="Calibri"/>
              </a:rPr>
              <a:t>ligne.</a:t>
            </a:r>
            <a:endParaRPr sz="1100" dirty="0">
              <a:latin typeface="Calibri"/>
              <a:cs typeface="Calibri"/>
            </a:endParaRPr>
          </a:p>
          <a:p>
            <a:pPr marL="50800" marR="43180" algn="just">
              <a:lnSpc>
                <a:spcPct val="100000"/>
              </a:lnSpc>
              <a:spcBef>
                <a:spcPts val="770"/>
              </a:spcBef>
            </a:pPr>
            <a:r>
              <a:rPr lang="fr-FR" sz="1100" spc="-5" dirty="0">
                <a:solidFill>
                  <a:srgbClr val="17375E"/>
                </a:solidFill>
                <a:latin typeface="Calibri"/>
                <a:cs typeface="Calibri"/>
              </a:rPr>
              <a:t>Depuis le</a:t>
            </a:r>
            <a:r>
              <a:rPr sz="1100" spc="-5" dirty="0">
                <a:solidFill>
                  <a:srgbClr val="17375E"/>
                </a:solidFill>
                <a:latin typeface="Calibri"/>
                <a:cs typeface="Calibri"/>
              </a:rPr>
              <a:t> </a:t>
            </a:r>
            <a:r>
              <a:rPr sz="1100" spc="5" dirty="0">
                <a:solidFill>
                  <a:srgbClr val="17375E"/>
                </a:solidFill>
                <a:latin typeface="Calibri"/>
                <a:cs typeface="Calibri"/>
              </a:rPr>
              <a:t>1</a:t>
            </a:r>
            <a:r>
              <a:rPr sz="1050" spc="7" baseline="27777" dirty="0">
                <a:solidFill>
                  <a:srgbClr val="17375E"/>
                </a:solidFill>
                <a:latin typeface="Calibri"/>
                <a:cs typeface="Calibri"/>
              </a:rPr>
              <a:t>er </a:t>
            </a:r>
            <a:r>
              <a:rPr sz="1100" dirty="0">
                <a:solidFill>
                  <a:srgbClr val="17375E"/>
                </a:solidFill>
                <a:latin typeface="Calibri"/>
                <a:cs typeface="Calibri"/>
              </a:rPr>
              <a:t>mai 2020,</a:t>
            </a:r>
            <a:r>
              <a:rPr sz="1100" spc="-5" dirty="0">
                <a:solidFill>
                  <a:srgbClr val="17375E"/>
                </a:solidFill>
                <a:latin typeface="Calibri"/>
                <a:cs typeface="Calibri"/>
              </a:rPr>
              <a:t> cette </a:t>
            </a:r>
            <a:r>
              <a:rPr sz="1100" spc="-10" dirty="0" err="1">
                <a:solidFill>
                  <a:srgbClr val="17375E"/>
                </a:solidFill>
                <a:latin typeface="Calibri"/>
                <a:cs typeface="Calibri"/>
              </a:rPr>
              <a:t>liste</a:t>
            </a:r>
            <a:r>
              <a:rPr sz="1100" spc="-10" dirty="0">
                <a:solidFill>
                  <a:srgbClr val="17375E"/>
                </a:solidFill>
                <a:latin typeface="Calibri"/>
                <a:cs typeface="Calibri"/>
              </a:rPr>
              <a:t> </a:t>
            </a:r>
            <a:r>
              <a:rPr sz="1100" spc="-5" dirty="0" err="1">
                <a:solidFill>
                  <a:srgbClr val="17375E"/>
                </a:solidFill>
                <a:latin typeface="Calibri"/>
                <a:cs typeface="Calibri"/>
              </a:rPr>
              <a:t>s’est</a:t>
            </a:r>
            <a:r>
              <a:rPr sz="1100" spc="-5" dirty="0">
                <a:solidFill>
                  <a:srgbClr val="17375E"/>
                </a:solidFill>
                <a:latin typeface="Calibri"/>
                <a:cs typeface="Calibri"/>
              </a:rPr>
              <a:t> encore </a:t>
            </a:r>
            <a:r>
              <a:rPr sz="1100" dirty="0">
                <a:solidFill>
                  <a:srgbClr val="17375E"/>
                </a:solidFill>
                <a:latin typeface="Calibri"/>
                <a:cs typeface="Calibri"/>
              </a:rPr>
              <a:t>élargie: </a:t>
            </a:r>
            <a:r>
              <a:rPr sz="1100" spc="-5" dirty="0">
                <a:solidFill>
                  <a:srgbClr val="17375E"/>
                </a:solidFill>
                <a:latin typeface="Calibri"/>
                <a:cs typeface="Calibri"/>
              </a:rPr>
              <a:t>les </a:t>
            </a:r>
            <a:r>
              <a:rPr sz="1100" spc="-10" dirty="0">
                <a:solidFill>
                  <a:srgbClr val="17375E"/>
                </a:solidFill>
                <a:latin typeface="Calibri"/>
                <a:cs typeface="Calibri"/>
              </a:rPr>
              <a:t>coups </a:t>
            </a:r>
            <a:r>
              <a:rPr sz="1100" spc="-5" dirty="0">
                <a:solidFill>
                  <a:srgbClr val="17375E"/>
                </a:solidFill>
                <a:latin typeface="Calibri"/>
                <a:cs typeface="Calibri"/>
              </a:rPr>
              <a:t>et blessures, </a:t>
            </a:r>
            <a:r>
              <a:rPr sz="1100" dirty="0">
                <a:solidFill>
                  <a:srgbClr val="17375E"/>
                </a:solidFill>
                <a:latin typeface="Calibri"/>
                <a:cs typeface="Calibri"/>
              </a:rPr>
              <a:t>les </a:t>
            </a:r>
            <a:r>
              <a:rPr sz="1100" spc="-5" dirty="0">
                <a:solidFill>
                  <a:srgbClr val="17375E"/>
                </a:solidFill>
                <a:latin typeface="Calibri"/>
                <a:cs typeface="Calibri"/>
              </a:rPr>
              <a:t>menaces, le </a:t>
            </a:r>
            <a:r>
              <a:rPr sz="1100" spc="-5" dirty="0" err="1">
                <a:solidFill>
                  <a:srgbClr val="17375E"/>
                </a:solidFill>
                <a:latin typeface="Calibri"/>
                <a:cs typeface="Calibri"/>
              </a:rPr>
              <a:t>harcèlement</a:t>
            </a:r>
            <a:r>
              <a:rPr sz="1100" spc="-5" dirty="0">
                <a:solidFill>
                  <a:srgbClr val="17375E"/>
                </a:solidFill>
                <a:latin typeface="Calibri"/>
                <a:cs typeface="Calibri"/>
              </a:rPr>
              <a:t>, l’escroquerie, le vol sans violence et la </a:t>
            </a:r>
            <a:r>
              <a:rPr sz="1100" dirty="0" err="1">
                <a:solidFill>
                  <a:srgbClr val="17375E"/>
                </a:solidFill>
                <a:latin typeface="Calibri"/>
                <a:cs typeface="Calibri"/>
              </a:rPr>
              <a:t>perte</a:t>
            </a:r>
            <a:r>
              <a:rPr sz="1100" dirty="0">
                <a:solidFill>
                  <a:srgbClr val="17375E"/>
                </a:solidFill>
                <a:latin typeface="Calibri"/>
                <a:cs typeface="Calibri"/>
              </a:rPr>
              <a:t> </a:t>
            </a:r>
            <a:r>
              <a:rPr sz="1100" spc="-5" dirty="0" err="1">
                <a:solidFill>
                  <a:srgbClr val="17375E"/>
                </a:solidFill>
                <a:latin typeface="Calibri"/>
                <a:cs typeface="Calibri"/>
              </a:rPr>
              <a:t>d’objet</a:t>
            </a:r>
            <a:r>
              <a:rPr sz="1100" spc="-5" dirty="0">
                <a:solidFill>
                  <a:srgbClr val="17375E"/>
                </a:solidFill>
                <a:latin typeface="Calibri"/>
                <a:cs typeface="Calibri"/>
              </a:rPr>
              <a:t> </a:t>
            </a:r>
            <a:r>
              <a:rPr sz="1100" dirty="0">
                <a:solidFill>
                  <a:srgbClr val="17375E"/>
                </a:solidFill>
                <a:latin typeface="Calibri"/>
                <a:cs typeface="Calibri"/>
              </a:rPr>
              <a:t>ou </a:t>
            </a:r>
            <a:r>
              <a:rPr sz="1100" spc="-5" dirty="0">
                <a:solidFill>
                  <a:srgbClr val="17375E"/>
                </a:solidFill>
                <a:latin typeface="Calibri"/>
                <a:cs typeface="Calibri"/>
              </a:rPr>
              <a:t>de document peuvent également être </a:t>
            </a:r>
            <a:r>
              <a:rPr sz="1100" spc="-5" dirty="0" err="1">
                <a:solidFill>
                  <a:srgbClr val="17375E"/>
                </a:solidFill>
                <a:latin typeface="Calibri"/>
                <a:cs typeface="Calibri"/>
              </a:rPr>
              <a:t>signalés</a:t>
            </a:r>
            <a:r>
              <a:rPr sz="1100" spc="-5" dirty="0">
                <a:solidFill>
                  <a:srgbClr val="17375E"/>
                </a:solidFill>
                <a:latin typeface="Calibri"/>
                <a:cs typeface="Calibri"/>
              </a:rPr>
              <a:t> </a:t>
            </a:r>
            <a:r>
              <a:rPr sz="1100" dirty="0">
                <a:solidFill>
                  <a:srgbClr val="17375E"/>
                </a:solidFill>
                <a:latin typeface="Calibri"/>
                <a:cs typeface="Calibri"/>
              </a:rPr>
              <a:t>en</a:t>
            </a:r>
            <a:r>
              <a:rPr sz="1100" spc="-10" dirty="0">
                <a:solidFill>
                  <a:srgbClr val="17375E"/>
                </a:solidFill>
                <a:latin typeface="Calibri"/>
                <a:cs typeface="Calibri"/>
              </a:rPr>
              <a:t> </a:t>
            </a:r>
            <a:r>
              <a:rPr sz="1100" spc="-5" dirty="0" err="1">
                <a:solidFill>
                  <a:srgbClr val="17375E"/>
                </a:solidFill>
                <a:latin typeface="Calibri"/>
                <a:cs typeface="Calibri"/>
              </a:rPr>
              <a:t>ligne</a:t>
            </a:r>
            <a:r>
              <a:rPr sz="1100" spc="-5" dirty="0">
                <a:solidFill>
                  <a:srgbClr val="17375E"/>
                </a:solidFill>
                <a:latin typeface="Calibri"/>
                <a:cs typeface="Calibri"/>
              </a:rPr>
              <a:t>.</a:t>
            </a:r>
            <a:endParaRPr lang="fr-FR" sz="1100" spc="-5" dirty="0">
              <a:solidFill>
                <a:srgbClr val="17375E"/>
              </a:solidFill>
              <a:latin typeface="Calibri"/>
              <a:cs typeface="Calibri"/>
            </a:endParaRPr>
          </a:p>
          <a:p>
            <a:pPr marL="50800" marR="43180" algn="just">
              <a:spcBef>
                <a:spcPts val="770"/>
              </a:spcBef>
            </a:pPr>
            <a:r>
              <a:rPr lang="fr-BE" sz="1100" b="1" spc="-5" dirty="0">
                <a:solidFill>
                  <a:srgbClr val="17375E"/>
                </a:solidFill>
                <a:latin typeface="Calibri"/>
                <a:cs typeface="Calibri"/>
              </a:rPr>
              <a:t>Et n’oubliez pas la possibilité qui vous est offerte de prendre rendez-vous pour déposer plainte dans votre maison de police en réservant une place horaire sur notre site internet </a:t>
            </a:r>
            <a:r>
              <a:rPr lang="fr-BE" sz="1100" spc="-5" dirty="0">
                <a:solidFill>
                  <a:srgbClr val="17375E"/>
                </a:solidFill>
                <a:latin typeface="Calibri"/>
                <a:cs typeface="Calibri"/>
              </a:rPr>
              <a:t>:</a:t>
            </a:r>
            <a:br>
              <a:rPr lang="fr-BE" sz="1100" spc="-5" dirty="0">
                <a:solidFill>
                  <a:srgbClr val="17375E"/>
                </a:solidFill>
                <a:latin typeface="Calibri"/>
                <a:cs typeface="Calibri"/>
              </a:rPr>
            </a:br>
            <a:r>
              <a:rPr kumimoji="0" lang="fr-FR" sz="1100" b="0" i="1" u="none" strike="noStrike" kern="1200" cap="none" spc="-5" normalizeH="0" baseline="0" noProof="0" dirty="0">
                <a:ln>
                  <a:noFill/>
                </a:ln>
                <a:solidFill>
                  <a:srgbClr val="17375E"/>
                </a:solidFill>
                <a:effectLst/>
                <a:uLnTx/>
                <a:uFillTx/>
                <a:latin typeface="Calibri"/>
                <a:ea typeface="+mn-ea"/>
                <a:cs typeface="Calibri"/>
                <a:hlinkClick r:id="rId3"/>
              </a:rPr>
              <a:t>https://www.police.be/5343/fr/</a:t>
            </a:r>
            <a:endParaRPr lang="fr-FR" sz="1100" spc="-5" dirty="0">
              <a:solidFill>
                <a:srgbClr val="17375E"/>
              </a:solidFill>
              <a:latin typeface="Calibri"/>
              <a:cs typeface="Calibri"/>
            </a:endParaRPr>
          </a:p>
          <a:p>
            <a:pPr marL="50800" marR="43180" algn="just">
              <a:lnSpc>
                <a:spcPct val="100000"/>
              </a:lnSpc>
              <a:spcBef>
                <a:spcPts val="770"/>
              </a:spcBef>
            </a:pPr>
            <a:endParaRPr lang="fr-FR" sz="1100" spc="-5" dirty="0">
              <a:solidFill>
                <a:srgbClr val="17375E"/>
              </a:solidFill>
              <a:latin typeface="Calibri"/>
              <a:cs typeface="Calibri"/>
            </a:endParaRPr>
          </a:p>
          <a:p>
            <a:pPr marL="50800" marR="43180" algn="just">
              <a:lnSpc>
                <a:spcPct val="100000"/>
              </a:lnSpc>
              <a:spcBef>
                <a:spcPts val="770"/>
              </a:spcBef>
            </a:pPr>
            <a:endParaRPr lang="fr-BE" sz="1100" spc="-5" dirty="0">
              <a:solidFill>
                <a:srgbClr val="17375E"/>
              </a:solidFill>
              <a:latin typeface="Calibri"/>
              <a:cs typeface="Calibri"/>
            </a:endParaRPr>
          </a:p>
          <a:p>
            <a:pPr marL="50800" marR="43180" algn="just">
              <a:lnSpc>
                <a:spcPct val="100000"/>
              </a:lnSpc>
              <a:spcBef>
                <a:spcPts val="770"/>
              </a:spcBef>
            </a:pPr>
            <a:endParaRPr sz="1100" dirty="0">
              <a:latin typeface="Calibri"/>
              <a:cs typeface="Calibri"/>
            </a:endParaRPr>
          </a:p>
        </p:txBody>
      </p:sp>
      <p:sp>
        <p:nvSpPr>
          <p:cNvPr id="23" name="TextBox 22">
            <a:extLst>
              <a:ext uri="{FF2B5EF4-FFF2-40B4-BE49-F238E27FC236}">
                <a16:creationId xmlns:a16="http://schemas.microsoft.com/office/drawing/2014/main" id="{97A8C2FA-3793-40EF-B22B-190242260211}"/>
              </a:ext>
            </a:extLst>
          </p:cNvPr>
          <p:cNvSpPr txBox="1"/>
          <p:nvPr/>
        </p:nvSpPr>
        <p:spPr>
          <a:xfrm>
            <a:off x="5734497" y="152400"/>
            <a:ext cx="2191385" cy="461665"/>
          </a:xfrm>
          <a:prstGeom prst="rect">
            <a:avLst/>
          </a:prstGeom>
          <a:noFill/>
        </p:spPr>
        <p:txBody>
          <a:bodyPr wrap="square" rtlCol="0">
            <a:spAutoFit/>
          </a:bodyPr>
          <a:lstStyle/>
          <a:p>
            <a:r>
              <a:rPr lang="fr-BE" sz="2400" b="1" kern="0" dirty="0">
                <a:solidFill>
                  <a:srgbClr val="1F487C"/>
                </a:solidFill>
                <a:ea typeface="+mj-ea"/>
                <a:cs typeface="Calibri"/>
              </a:rPr>
              <a:t>A </a:t>
            </a:r>
            <a:r>
              <a:rPr lang="fr-BE" sz="2400" b="1" kern="0" spc="-15" dirty="0">
                <a:solidFill>
                  <a:srgbClr val="1F487C"/>
                </a:solidFill>
                <a:ea typeface="+mj-ea"/>
                <a:cs typeface="Calibri"/>
              </a:rPr>
              <a:t>votre</a:t>
            </a:r>
            <a:r>
              <a:rPr lang="fr-BE" sz="2400" b="1" kern="0" spc="-70" dirty="0">
                <a:solidFill>
                  <a:srgbClr val="1F487C"/>
                </a:solidFill>
                <a:ea typeface="+mj-ea"/>
                <a:cs typeface="Calibri"/>
              </a:rPr>
              <a:t> </a:t>
            </a:r>
            <a:r>
              <a:rPr lang="fr-BE" sz="2400" b="1" kern="0" dirty="0">
                <a:solidFill>
                  <a:srgbClr val="1F487C"/>
                </a:solidFill>
                <a:ea typeface="+mj-ea"/>
                <a:cs typeface="Calibri"/>
              </a:rPr>
              <a:t>service!</a:t>
            </a:r>
            <a:endParaRPr lang="fr-BE" dirty="0"/>
          </a:p>
        </p:txBody>
      </p:sp>
      <p:sp>
        <p:nvSpPr>
          <p:cNvPr id="25" name="object 37">
            <a:extLst>
              <a:ext uri="{FF2B5EF4-FFF2-40B4-BE49-F238E27FC236}">
                <a16:creationId xmlns:a16="http://schemas.microsoft.com/office/drawing/2014/main" id="{5717A809-0DB6-40FD-B10D-BF9644BB29C5}"/>
              </a:ext>
            </a:extLst>
          </p:cNvPr>
          <p:cNvSpPr txBox="1"/>
          <p:nvPr/>
        </p:nvSpPr>
        <p:spPr>
          <a:xfrm>
            <a:off x="78739" y="6705600"/>
            <a:ext cx="226061" cy="130036"/>
          </a:xfrm>
          <a:prstGeom prst="rect">
            <a:avLst/>
          </a:prstGeom>
        </p:spPr>
        <p:txBody>
          <a:bodyPr vert="horz" wrap="square" lIns="0" tIns="0" rIns="0" bIns="0" rtlCol="0">
            <a:spAutoFit/>
          </a:bodyPr>
          <a:lstStyle/>
          <a:p>
            <a:pPr marL="12700">
              <a:lnSpc>
                <a:spcPts val="1045"/>
              </a:lnSpc>
            </a:pPr>
            <a:r>
              <a:rPr lang="fr-FR" sz="1000" dirty="0">
                <a:solidFill>
                  <a:srgbClr val="002060"/>
                </a:solidFill>
                <a:latin typeface="Calibri"/>
                <a:cs typeface="Calibri"/>
              </a:rPr>
              <a:t>13</a:t>
            </a:r>
            <a:endParaRPr sz="1000" dirty="0">
              <a:solidFill>
                <a:srgbClr val="002060"/>
              </a:solidFill>
              <a:latin typeface="Calibri"/>
              <a:cs typeface="Calibri"/>
            </a:endParaRPr>
          </a:p>
        </p:txBody>
      </p:sp>
      <p:sp>
        <p:nvSpPr>
          <p:cNvPr id="26" name="object 38">
            <a:extLst>
              <a:ext uri="{FF2B5EF4-FFF2-40B4-BE49-F238E27FC236}">
                <a16:creationId xmlns:a16="http://schemas.microsoft.com/office/drawing/2014/main" id="{C7207444-F5AE-43AC-AD41-6A2DBDC2E512}"/>
              </a:ext>
            </a:extLst>
          </p:cNvPr>
          <p:cNvSpPr txBox="1"/>
          <p:nvPr/>
        </p:nvSpPr>
        <p:spPr>
          <a:xfrm>
            <a:off x="8839201" y="6705600"/>
            <a:ext cx="226060" cy="258276"/>
          </a:xfrm>
          <a:prstGeom prst="rect">
            <a:avLst/>
          </a:prstGeom>
        </p:spPr>
        <p:txBody>
          <a:bodyPr vert="horz" wrap="square" lIns="0" tIns="0" rIns="0" bIns="0" rtlCol="0">
            <a:spAutoFit/>
          </a:bodyPr>
          <a:lstStyle/>
          <a:p>
            <a:pPr marL="12700">
              <a:lnSpc>
                <a:spcPts val="1045"/>
              </a:lnSpc>
            </a:pPr>
            <a:r>
              <a:rPr lang="fr-BE" sz="1000" spc="-5" dirty="0">
                <a:solidFill>
                  <a:srgbClr val="002060"/>
                </a:solidFill>
                <a:latin typeface="Calibri"/>
                <a:cs typeface="Calibri"/>
              </a:rPr>
              <a:t>14</a:t>
            </a:r>
          </a:p>
          <a:p>
            <a:pPr marL="12700">
              <a:lnSpc>
                <a:spcPts val="1045"/>
              </a:lnSpc>
            </a:pPr>
            <a:endParaRPr sz="1000" dirty="0">
              <a:solidFill>
                <a:srgbClr val="002060"/>
              </a:solidFill>
              <a:latin typeface="Calibri"/>
              <a:cs typeface="Calibri"/>
            </a:endParaRPr>
          </a:p>
        </p:txBody>
      </p:sp>
      <p:grpSp>
        <p:nvGrpSpPr>
          <p:cNvPr id="31" name="object 9">
            <a:extLst>
              <a:ext uri="{FF2B5EF4-FFF2-40B4-BE49-F238E27FC236}">
                <a16:creationId xmlns:a16="http://schemas.microsoft.com/office/drawing/2014/main" id="{57F15F4E-97FB-1A77-A567-3F8FF1CE9D14}"/>
              </a:ext>
            </a:extLst>
          </p:cNvPr>
          <p:cNvGrpSpPr/>
          <p:nvPr/>
        </p:nvGrpSpPr>
        <p:grpSpPr>
          <a:xfrm>
            <a:off x="828283" y="228600"/>
            <a:ext cx="2961640" cy="2228480"/>
            <a:chOff x="399288" y="1406652"/>
            <a:chExt cx="3495040" cy="2581910"/>
          </a:xfrm>
        </p:grpSpPr>
        <p:sp>
          <p:nvSpPr>
            <p:cNvPr id="32" name="object 10">
              <a:extLst>
                <a:ext uri="{FF2B5EF4-FFF2-40B4-BE49-F238E27FC236}">
                  <a16:creationId xmlns:a16="http://schemas.microsoft.com/office/drawing/2014/main" id="{3A0B9FD4-3EFA-52B9-4341-46638A112756}"/>
                </a:ext>
              </a:extLst>
            </p:cNvPr>
            <p:cNvSpPr/>
            <p:nvPr/>
          </p:nvSpPr>
          <p:spPr>
            <a:xfrm>
              <a:off x="2982467" y="1406652"/>
              <a:ext cx="617219" cy="1403603"/>
            </a:xfrm>
            <a:prstGeom prst="rect">
              <a:avLst/>
            </a:prstGeom>
            <a:blipFill>
              <a:blip r:embed="rId4" cstate="print"/>
              <a:stretch>
                <a:fillRect/>
              </a:stretch>
            </a:blipFill>
          </p:spPr>
          <p:txBody>
            <a:bodyPr wrap="square" lIns="0" tIns="0" rIns="0" bIns="0" rtlCol="0"/>
            <a:lstStyle/>
            <a:p>
              <a:endParaRPr/>
            </a:p>
          </p:txBody>
        </p:sp>
        <p:sp>
          <p:nvSpPr>
            <p:cNvPr id="33" name="object 11">
              <a:extLst>
                <a:ext uri="{FF2B5EF4-FFF2-40B4-BE49-F238E27FC236}">
                  <a16:creationId xmlns:a16="http://schemas.microsoft.com/office/drawing/2014/main" id="{8C8F2294-8A44-B999-55C9-E84292CDBC2C}"/>
                </a:ext>
              </a:extLst>
            </p:cNvPr>
            <p:cNvSpPr/>
            <p:nvPr/>
          </p:nvSpPr>
          <p:spPr>
            <a:xfrm>
              <a:off x="399288" y="1868424"/>
              <a:ext cx="3495040" cy="2120265"/>
            </a:xfrm>
            <a:custGeom>
              <a:avLst/>
              <a:gdLst/>
              <a:ahLst/>
              <a:cxnLst/>
              <a:rect l="l" t="t" r="r" b="b"/>
              <a:pathLst>
                <a:path w="3495040" h="2120265">
                  <a:moveTo>
                    <a:pt x="1747266" y="0"/>
                  </a:moveTo>
                  <a:lnTo>
                    <a:pt x="0" y="2119884"/>
                  </a:lnTo>
                  <a:lnTo>
                    <a:pt x="3494532" y="2119884"/>
                  </a:lnTo>
                  <a:lnTo>
                    <a:pt x="1747266" y="0"/>
                  </a:lnTo>
                  <a:close/>
                </a:path>
              </a:pathLst>
            </a:custGeom>
            <a:solidFill>
              <a:srgbClr val="FF0000"/>
            </a:solidFill>
          </p:spPr>
          <p:txBody>
            <a:bodyPr wrap="square" lIns="0" tIns="0" rIns="0" bIns="0" rtlCol="0"/>
            <a:lstStyle/>
            <a:p>
              <a:endParaRPr/>
            </a:p>
          </p:txBody>
        </p:sp>
      </p:grpSp>
      <p:sp>
        <p:nvSpPr>
          <p:cNvPr id="34" name="object 13">
            <a:extLst>
              <a:ext uri="{FF2B5EF4-FFF2-40B4-BE49-F238E27FC236}">
                <a16:creationId xmlns:a16="http://schemas.microsoft.com/office/drawing/2014/main" id="{C01BDE6F-C75E-01F2-367C-8416BD0E4D4B}"/>
              </a:ext>
            </a:extLst>
          </p:cNvPr>
          <p:cNvSpPr txBox="1"/>
          <p:nvPr/>
        </p:nvSpPr>
        <p:spPr>
          <a:xfrm>
            <a:off x="1766940" y="1262381"/>
            <a:ext cx="1090930" cy="1239442"/>
          </a:xfrm>
          <a:prstGeom prst="rect">
            <a:avLst/>
          </a:prstGeom>
        </p:spPr>
        <p:txBody>
          <a:bodyPr vert="horz" wrap="square" lIns="0" tIns="76835" rIns="0" bIns="0" rtlCol="0">
            <a:spAutoFit/>
          </a:bodyPr>
          <a:lstStyle/>
          <a:p>
            <a:pPr marR="46990" algn="ctr">
              <a:lnSpc>
                <a:spcPct val="100000"/>
              </a:lnSpc>
              <a:spcBef>
                <a:spcPts val="605"/>
              </a:spcBef>
            </a:pPr>
            <a:r>
              <a:rPr sz="2000" b="1" spc="-10" dirty="0">
                <a:solidFill>
                  <a:srgbClr val="FFFFFF"/>
                </a:solidFill>
                <a:latin typeface="Calibri"/>
                <a:cs typeface="Calibri"/>
              </a:rPr>
              <a:t>Urgence</a:t>
            </a:r>
            <a:r>
              <a:rPr lang="fr-FR" sz="2000" b="1" spc="-10" dirty="0">
                <a:solidFill>
                  <a:srgbClr val="FFFFFF"/>
                </a:solidFill>
                <a:latin typeface="Calibri"/>
                <a:cs typeface="Calibri"/>
              </a:rPr>
              <a:t>?</a:t>
            </a:r>
            <a:endParaRPr sz="2000" dirty="0">
              <a:latin typeface="Calibri"/>
              <a:cs typeface="Calibri"/>
            </a:endParaRPr>
          </a:p>
          <a:p>
            <a:pPr algn="ctr">
              <a:lnSpc>
                <a:spcPct val="100000"/>
              </a:lnSpc>
              <a:spcBef>
                <a:spcPts val="400"/>
              </a:spcBef>
            </a:pPr>
            <a:r>
              <a:rPr sz="1600" b="1" spc="-10" dirty="0">
                <a:solidFill>
                  <a:srgbClr val="FFFFFF"/>
                </a:solidFill>
                <a:latin typeface="Calibri"/>
                <a:cs typeface="Calibri"/>
              </a:rPr>
              <a:t>02 788 53</a:t>
            </a:r>
            <a:r>
              <a:rPr sz="1600" b="1" spc="-15" dirty="0">
                <a:solidFill>
                  <a:srgbClr val="FFFFFF"/>
                </a:solidFill>
                <a:latin typeface="Calibri"/>
                <a:cs typeface="Calibri"/>
              </a:rPr>
              <a:t> </a:t>
            </a:r>
            <a:r>
              <a:rPr sz="1600" b="1" spc="-10" dirty="0">
                <a:solidFill>
                  <a:srgbClr val="FFFFFF"/>
                </a:solidFill>
                <a:latin typeface="Calibri"/>
                <a:cs typeface="Calibri"/>
              </a:rPr>
              <a:t>43</a:t>
            </a:r>
            <a:endParaRPr lang="fr-FR" sz="1600" b="1" spc="-10" dirty="0">
              <a:solidFill>
                <a:srgbClr val="FFFFFF"/>
              </a:solidFill>
              <a:latin typeface="Calibri"/>
              <a:cs typeface="Calibri"/>
            </a:endParaRPr>
          </a:p>
          <a:p>
            <a:pPr algn="ctr">
              <a:lnSpc>
                <a:spcPct val="100000"/>
              </a:lnSpc>
              <a:spcBef>
                <a:spcPts val="400"/>
              </a:spcBef>
            </a:pPr>
            <a:r>
              <a:rPr lang="fr-BE" sz="1600" b="1" spc="-10" dirty="0">
                <a:solidFill>
                  <a:srgbClr val="FFFFFF"/>
                </a:solidFill>
                <a:latin typeface="Calibri"/>
                <a:cs typeface="Calibri"/>
              </a:rPr>
              <a:t>OU</a:t>
            </a:r>
            <a:endParaRPr sz="1600" dirty="0">
              <a:latin typeface="Calibri"/>
              <a:cs typeface="Calibri"/>
            </a:endParaRPr>
          </a:p>
          <a:p>
            <a:pPr marR="46990" algn="ctr">
              <a:lnSpc>
                <a:spcPct val="100000"/>
              </a:lnSpc>
              <a:spcBef>
                <a:spcPts val="110"/>
              </a:spcBef>
            </a:pPr>
            <a:r>
              <a:rPr sz="1600" b="1" spc="-10" dirty="0">
                <a:solidFill>
                  <a:srgbClr val="FFFFFF"/>
                </a:solidFill>
                <a:latin typeface="Calibri"/>
                <a:cs typeface="Calibri"/>
              </a:rPr>
              <a:t>112</a:t>
            </a:r>
            <a:endParaRPr sz="1600" dirty="0">
              <a:latin typeface="Calibri"/>
              <a:cs typeface="Calibri"/>
            </a:endParaRPr>
          </a:p>
        </p:txBody>
      </p:sp>
      <p:sp>
        <p:nvSpPr>
          <p:cNvPr id="35" name="Triangle rectangle 34">
            <a:extLst>
              <a:ext uri="{FF2B5EF4-FFF2-40B4-BE49-F238E27FC236}">
                <a16:creationId xmlns:a16="http://schemas.microsoft.com/office/drawing/2014/main" id="{A900A91F-35AD-663C-0618-02D10887D375}"/>
              </a:ext>
            </a:extLst>
          </p:cNvPr>
          <p:cNvSpPr/>
          <p:nvPr/>
        </p:nvSpPr>
        <p:spPr>
          <a:xfrm rot="10800000">
            <a:off x="2207414" y="254041"/>
            <a:ext cx="1606419" cy="2184359"/>
          </a:xfrm>
          <a:prstGeom prst="rtTriangle">
            <a:avLst/>
          </a:prstGeom>
          <a:solidFill>
            <a:srgbClr val="C5D9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extBox 1">
            <a:extLst>
              <a:ext uri="{FF2B5EF4-FFF2-40B4-BE49-F238E27FC236}">
                <a16:creationId xmlns:a16="http://schemas.microsoft.com/office/drawing/2014/main" id="{98A42B9B-95C4-442B-BDC8-8C4A0BF57D75}"/>
              </a:ext>
            </a:extLst>
          </p:cNvPr>
          <p:cNvSpPr txBox="1"/>
          <p:nvPr/>
        </p:nvSpPr>
        <p:spPr>
          <a:xfrm>
            <a:off x="1218119" y="152400"/>
            <a:ext cx="2191385" cy="461665"/>
          </a:xfrm>
          <a:prstGeom prst="rect">
            <a:avLst/>
          </a:prstGeom>
          <a:solidFill>
            <a:srgbClr val="C5D9F0"/>
          </a:solidFill>
        </p:spPr>
        <p:txBody>
          <a:bodyPr wrap="square" rtlCol="0">
            <a:spAutoFit/>
          </a:bodyPr>
          <a:lstStyle/>
          <a:p>
            <a:r>
              <a:rPr lang="fr-BE" sz="2400" b="1" kern="0" dirty="0">
                <a:solidFill>
                  <a:srgbClr val="1F487C"/>
                </a:solidFill>
                <a:ea typeface="+mj-ea"/>
                <a:cs typeface="Calibri"/>
              </a:rPr>
              <a:t>A </a:t>
            </a:r>
            <a:r>
              <a:rPr lang="fr-BE" sz="2400" b="1" kern="0" spc="-15" dirty="0">
                <a:solidFill>
                  <a:srgbClr val="1F487C"/>
                </a:solidFill>
                <a:ea typeface="+mj-ea"/>
                <a:cs typeface="Calibri"/>
              </a:rPr>
              <a:t>votre</a:t>
            </a:r>
            <a:r>
              <a:rPr lang="fr-BE" sz="2400" b="1" kern="0" spc="-70" dirty="0">
                <a:solidFill>
                  <a:srgbClr val="1F487C"/>
                </a:solidFill>
                <a:ea typeface="+mj-ea"/>
                <a:cs typeface="Calibri"/>
              </a:rPr>
              <a:t> </a:t>
            </a:r>
            <a:r>
              <a:rPr lang="fr-BE" sz="2400" b="1" kern="0" dirty="0">
                <a:solidFill>
                  <a:srgbClr val="1F487C"/>
                </a:solidFill>
                <a:ea typeface="+mj-ea"/>
                <a:cs typeface="Calibri"/>
              </a:rPr>
              <a:t>service!</a:t>
            </a:r>
            <a:endParaRPr lang="fr-BE" dirty="0"/>
          </a:p>
        </p:txBody>
      </p:sp>
      <p:sp>
        <p:nvSpPr>
          <p:cNvPr id="6" name="object 19">
            <a:extLst>
              <a:ext uri="{FF2B5EF4-FFF2-40B4-BE49-F238E27FC236}">
                <a16:creationId xmlns:a16="http://schemas.microsoft.com/office/drawing/2014/main" id="{076573AC-6B3D-0879-C440-8F30D2449308}"/>
              </a:ext>
            </a:extLst>
          </p:cNvPr>
          <p:cNvSpPr txBox="1"/>
          <p:nvPr/>
        </p:nvSpPr>
        <p:spPr>
          <a:xfrm>
            <a:off x="431783" y="3982810"/>
            <a:ext cx="3146449" cy="1072088"/>
          </a:xfrm>
          <a:prstGeom prst="rect">
            <a:avLst/>
          </a:prstGeom>
        </p:spPr>
        <p:txBody>
          <a:bodyPr vert="horz" wrap="square" lIns="0" tIns="12700" rIns="0" bIns="0" rtlCol="0">
            <a:spAutoFit/>
          </a:bodyPr>
          <a:lstStyle/>
          <a:p>
            <a:pPr marL="12700">
              <a:spcBef>
                <a:spcPts val="100"/>
              </a:spcBef>
            </a:pPr>
            <a:r>
              <a:rPr lang="fr-FR" sz="1200" b="1" spc="-10" dirty="0">
                <a:solidFill>
                  <a:srgbClr val="17375E"/>
                </a:solidFill>
                <a:latin typeface="Calibri"/>
                <a:cs typeface="Calibri"/>
              </a:rPr>
              <a:t>Votre maison de police:</a:t>
            </a:r>
          </a:p>
          <a:p>
            <a:pPr marL="12700">
              <a:spcBef>
                <a:spcPts val="100"/>
              </a:spcBef>
            </a:pPr>
            <a:r>
              <a:rPr sz="1200" b="1" spc="-10" dirty="0">
                <a:solidFill>
                  <a:srgbClr val="17375E"/>
                </a:solidFill>
                <a:latin typeface="Calibri"/>
                <a:cs typeface="Calibri"/>
              </a:rPr>
              <a:t>WOLUWE</a:t>
            </a:r>
            <a:r>
              <a:rPr sz="1200" b="1" spc="-30" dirty="0">
                <a:solidFill>
                  <a:srgbClr val="17375E"/>
                </a:solidFill>
                <a:latin typeface="Calibri"/>
                <a:cs typeface="Calibri"/>
              </a:rPr>
              <a:t> </a:t>
            </a:r>
            <a:r>
              <a:rPr sz="1200" b="1" spc="-5" dirty="0">
                <a:solidFill>
                  <a:srgbClr val="17375E"/>
                </a:solidFill>
                <a:latin typeface="Calibri"/>
                <a:cs typeface="Calibri"/>
              </a:rPr>
              <a:t>-SAINT-PIERRE</a:t>
            </a:r>
            <a:endParaRPr sz="1100" spc="-70" dirty="0">
              <a:solidFill>
                <a:srgbClr val="17375E"/>
              </a:solidFill>
              <a:latin typeface="Calibri"/>
              <a:cs typeface="Calibri"/>
            </a:endParaRPr>
          </a:p>
          <a:p>
            <a:pPr marL="12700">
              <a:lnSpc>
                <a:spcPct val="100000"/>
              </a:lnSpc>
              <a:spcBef>
                <a:spcPts val="5"/>
              </a:spcBef>
            </a:pPr>
            <a:r>
              <a:rPr sz="1100" dirty="0">
                <a:solidFill>
                  <a:srgbClr val="17375E"/>
                </a:solidFill>
                <a:latin typeface="Calibri"/>
                <a:cs typeface="Calibri"/>
              </a:rPr>
              <a:t>100, rue François</a:t>
            </a:r>
            <a:r>
              <a:rPr sz="1100" spc="-60" dirty="0">
                <a:solidFill>
                  <a:srgbClr val="17375E"/>
                </a:solidFill>
                <a:latin typeface="Calibri"/>
                <a:cs typeface="Calibri"/>
              </a:rPr>
              <a:t> </a:t>
            </a:r>
            <a:r>
              <a:rPr sz="1100" dirty="0">
                <a:solidFill>
                  <a:srgbClr val="17375E"/>
                </a:solidFill>
                <a:latin typeface="Calibri"/>
                <a:cs typeface="Calibri"/>
              </a:rPr>
              <a:t>Gay</a:t>
            </a:r>
            <a:endParaRPr lang="fr-FR" sz="1100" dirty="0">
              <a:solidFill>
                <a:srgbClr val="17375E"/>
              </a:solidFill>
              <a:latin typeface="Calibri"/>
              <a:cs typeface="Calibri"/>
            </a:endParaRPr>
          </a:p>
          <a:p>
            <a:pPr marL="12700">
              <a:spcBef>
                <a:spcPts val="5"/>
              </a:spcBef>
            </a:pPr>
            <a:r>
              <a:rPr lang="fr-FR" sz="1100" dirty="0">
                <a:solidFill>
                  <a:srgbClr val="17375E"/>
                </a:solidFill>
                <a:latin typeface="Calibri"/>
                <a:cs typeface="Calibri"/>
              </a:rPr>
              <a:t>Identifiez votre inspecteur de quartier et contactez-le :</a:t>
            </a:r>
            <a:endParaRPr sz="1100" dirty="0">
              <a:latin typeface="Calibri"/>
              <a:cs typeface="Calibri"/>
            </a:endParaRPr>
          </a:p>
          <a:p>
            <a:pPr marL="12700">
              <a:lnSpc>
                <a:spcPct val="100000"/>
              </a:lnSpc>
            </a:pPr>
            <a:r>
              <a:rPr lang="fr-BE" sz="1100" i="1" dirty="0">
                <a:solidFill>
                  <a:srgbClr val="E36C09"/>
                </a:solidFill>
                <a:latin typeface="Calibri"/>
                <a:cs typeface="Calibri"/>
                <a:hlinkClick r:id="rId5"/>
              </a:rPr>
              <a:t>https://www.police.be/5343/fr/contact/votre-quartier</a:t>
            </a:r>
            <a:endParaRPr lang="fr-BE" sz="1100" i="1" dirty="0">
              <a:solidFill>
                <a:srgbClr val="E36C09"/>
              </a:solidFill>
              <a:latin typeface="Calibri"/>
              <a:cs typeface="Calibri"/>
            </a:endParaRPr>
          </a:p>
          <a:p>
            <a:pPr marL="12700">
              <a:lnSpc>
                <a:spcPct val="100000"/>
              </a:lnSpc>
            </a:pPr>
            <a:endParaRPr sz="1100" dirty="0">
              <a:latin typeface="Calibri"/>
              <a:cs typeface="Calibri"/>
            </a:endParaRPr>
          </a:p>
        </p:txBody>
      </p:sp>
      <p:sp>
        <p:nvSpPr>
          <p:cNvPr id="7" name="object 18">
            <a:extLst>
              <a:ext uri="{FF2B5EF4-FFF2-40B4-BE49-F238E27FC236}">
                <a16:creationId xmlns:a16="http://schemas.microsoft.com/office/drawing/2014/main" id="{D0B31FDA-8638-FD44-3BDE-8D1CCE9DE45D}"/>
              </a:ext>
            </a:extLst>
          </p:cNvPr>
          <p:cNvSpPr txBox="1"/>
          <p:nvPr/>
        </p:nvSpPr>
        <p:spPr>
          <a:xfrm>
            <a:off x="1763551" y="4386728"/>
            <a:ext cx="1766176" cy="364202"/>
          </a:xfrm>
          <a:prstGeom prst="rect">
            <a:avLst/>
          </a:prstGeom>
        </p:spPr>
        <p:txBody>
          <a:bodyPr vert="horz" wrap="square" lIns="0" tIns="12700" rIns="0" bIns="0" rtlCol="0">
            <a:spAutoFit/>
          </a:bodyPr>
          <a:lstStyle/>
          <a:p>
            <a:pPr marL="12700">
              <a:spcBef>
                <a:spcPts val="100"/>
              </a:spcBef>
            </a:pPr>
            <a:r>
              <a:rPr sz="1100" b="1" dirty="0">
                <a:solidFill>
                  <a:srgbClr val="17375E"/>
                </a:solidFill>
                <a:latin typeface="Wingdings 2"/>
                <a:cs typeface="Wingdings 2"/>
              </a:rPr>
              <a:t></a:t>
            </a:r>
            <a:r>
              <a:rPr sz="1100" b="1" dirty="0">
                <a:solidFill>
                  <a:srgbClr val="17375E"/>
                </a:solidFill>
                <a:latin typeface="Times New Roman"/>
                <a:cs typeface="Times New Roman"/>
              </a:rPr>
              <a:t> </a:t>
            </a:r>
            <a:r>
              <a:rPr sz="1100" dirty="0">
                <a:solidFill>
                  <a:srgbClr val="17375E"/>
                </a:solidFill>
                <a:latin typeface="Calibri"/>
                <a:cs typeface="Calibri"/>
              </a:rPr>
              <a:t>02 788 93</a:t>
            </a:r>
            <a:r>
              <a:rPr sz="1100" spc="-105" dirty="0">
                <a:solidFill>
                  <a:srgbClr val="17375E"/>
                </a:solidFill>
                <a:latin typeface="Calibri"/>
                <a:cs typeface="Calibri"/>
              </a:rPr>
              <a:t> </a:t>
            </a:r>
            <a:r>
              <a:rPr lang="fr-FR" sz="1100" spc="-105" dirty="0">
                <a:solidFill>
                  <a:srgbClr val="17375E"/>
                </a:solidFill>
                <a:latin typeface="Calibri"/>
                <a:cs typeface="Calibri"/>
              </a:rPr>
              <a:t>2</a:t>
            </a:r>
            <a:r>
              <a:rPr sz="1100" dirty="0">
                <a:solidFill>
                  <a:srgbClr val="17375E"/>
                </a:solidFill>
                <a:latin typeface="Calibri"/>
                <a:cs typeface="Calibri"/>
              </a:rPr>
              <a:t>0</a:t>
            </a:r>
            <a:r>
              <a:rPr lang="fr-FR" sz="1100" dirty="0">
                <a:solidFill>
                  <a:srgbClr val="17375E"/>
                </a:solidFill>
                <a:latin typeface="Calibri"/>
                <a:cs typeface="Calibri"/>
              </a:rPr>
              <a:t> </a:t>
            </a:r>
            <a:r>
              <a:rPr lang="pt-BR" sz="1100" b="1" dirty="0">
                <a:solidFill>
                  <a:srgbClr val="E36C09"/>
                </a:solidFill>
                <a:latin typeface="Calibri"/>
                <a:cs typeface="Calibri"/>
              </a:rPr>
              <a:t>7j/7 </a:t>
            </a:r>
            <a:r>
              <a:rPr lang="pt-BR" sz="1100" b="1" spc="-5" dirty="0">
                <a:solidFill>
                  <a:srgbClr val="E36C09"/>
                </a:solidFill>
                <a:latin typeface="Calibri"/>
                <a:cs typeface="Calibri"/>
              </a:rPr>
              <a:t>de </a:t>
            </a:r>
            <a:r>
              <a:rPr lang="pt-BR" sz="1100" b="1" dirty="0">
                <a:solidFill>
                  <a:srgbClr val="E36C09"/>
                </a:solidFill>
                <a:latin typeface="Calibri"/>
                <a:cs typeface="Calibri"/>
              </a:rPr>
              <a:t>7 à</a:t>
            </a:r>
            <a:r>
              <a:rPr lang="pt-BR" sz="1100" b="1" spc="-35" dirty="0">
                <a:solidFill>
                  <a:srgbClr val="E36C09"/>
                </a:solidFill>
                <a:latin typeface="Calibri"/>
                <a:cs typeface="Calibri"/>
              </a:rPr>
              <a:t> </a:t>
            </a:r>
            <a:r>
              <a:rPr lang="pt-BR" sz="1100" b="1" dirty="0">
                <a:solidFill>
                  <a:srgbClr val="E36C09"/>
                </a:solidFill>
                <a:latin typeface="Calibri"/>
                <a:cs typeface="Calibri"/>
              </a:rPr>
              <a:t>22h</a:t>
            </a:r>
            <a:endParaRPr lang="pt-BR" sz="1100" dirty="0">
              <a:latin typeface="Calibri"/>
              <a:cs typeface="Calibri"/>
            </a:endParaRPr>
          </a:p>
          <a:p>
            <a:pPr marL="12700">
              <a:lnSpc>
                <a:spcPct val="100000"/>
              </a:lnSpc>
              <a:spcBef>
                <a:spcPts val="100"/>
              </a:spcBef>
            </a:pPr>
            <a:endParaRPr sz="1100" dirty="0">
              <a:latin typeface="Calibri"/>
              <a:cs typeface="Calibri"/>
            </a:endParaRPr>
          </a:p>
        </p:txBody>
      </p:sp>
      <p:pic>
        <p:nvPicPr>
          <p:cNvPr id="9" name="Image 8" descr="Une image contenant carte, Papier de bricolage&#10;&#10;Description générée automatiquement">
            <a:extLst>
              <a:ext uri="{FF2B5EF4-FFF2-40B4-BE49-F238E27FC236}">
                <a16:creationId xmlns:a16="http://schemas.microsoft.com/office/drawing/2014/main" id="{D608C5E2-5B9F-D4A6-25A2-DF6912666D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786" y="4882615"/>
            <a:ext cx="2628633" cy="1746785"/>
          </a:xfrm>
          <a:prstGeom prst="rect">
            <a:avLst/>
          </a:prstGeom>
        </p:spPr>
      </p:pic>
      <p:pic>
        <p:nvPicPr>
          <p:cNvPr id="10" name="Image 9" descr="Une image contenant plein air, nuage, ciel, arbre&#10;&#10;Description générée automatiquement">
            <a:extLst>
              <a:ext uri="{FF2B5EF4-FFF2-40B4-BE49-F238E27FC236}">
                <a16:creationId xmlns:a16="http://schemas.microsoft.com/office/drawing/2014/main" id="{A9C10295-007E-EE52-FE67-2E3A9A47A6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7296" y="2665684"/>
            <a:ext cx="1170280" cy="1153265"/>
          </a:xfrm>
          <a:prstGeom prst="rect">
            <a:avLst/>
          </a:prstGeom>
        </p:spPr>
      </p:pic>
      <p:sp>
        <p:nvSpPr>
          <p:cNvPr id="11" name="ZoneTexte 10">
            <a:extLst>
              <a:ext uri="{FF2B5EF4-FFF2-40B4-BE49-F238E27FC236}">
                <a16:creationId xmlns:a16="http://schemas.microsoft.com/office/drawing/2014/main" id="{B4F2AACC-7113-5DE2-F70B-ECA4CA42BC7A}"/>
              </a:ext>
            </a:extLst>
          </p:cNvPr>
          <p:cNvSpPr txBox="1"/>
          <p:nvPr/>
        </p:nvSpPr>
        <p:spPr>
          <a:xfrm>
            <a:off x="2777926" y="5368410"/>
            <a:ext cx="1600611" cy="184666"/>
          </a:xfrm>
          <a:prstGeom prst="rect">
            <a:avLst/>
          </a:prstGeom>
          <a:noFill/>
        </p:spPr>
        <p:txBody>
          <a:bodyPr wrap="square">
            <a:spAutoFit/>
          </a:bodyPr>
          <a:lstStyle/>
          <a:p>
            <a:r>
              <a:rPr lang="fr-FR" sz="600" b="1" spc="-5" dirty="0" err="1">
                <a:solidFill>
                  <a:srgbClr val="17375E"/>
                </a:solidFill>
                <a:latin typeface="Calibri"/>
                <a:cs typeface="Calibri"/>
              </a:rPr>
              <a:t>Stockel</a:t>
            </a:r>
            <a:endParaRPr lang="fr-BE" sz="600" b="1" spc="-5" dirty="0">
              <a:solidFill>
                <a:srgbClr val="17375E"/>
              </a:solidFill>
              <a:latin typeface="Calibri"/>
              <a:cs typeface="Calibri"/>
            </a:endParaRPr>
          </a:p>
        </p:txBody>
      </p:sp>
      <p:sp>
        <p:nvSpPr>
          <p:cNvPr id="13" name="ZoneTexte 12">
            <a:extLst>
              <a:ext uri="{FF2B5EF4-FFF2-40B4-BE49-F238E27FC236}">
                <a16:creationId xmlns:a16="http://schemas.microsoft.com/office/drawing/2014/main" id="{B6AA7C66-8867-A27E-54BD-3084E3DEC542}"/>
              </a:ext>
            </a:extLst>
          </p:cNvPr>
          <p:cNvSpPr txBox="1"/>
          <p:nvPr/>
        </p:nvSpPr>
        <p:spPr>
          <a:xfrm>
            <a:off x="2679929" y="6063734"/>
            <a:ext cx="1600611" cy="184666"/>
          </a:xfrm>
          <a:prstGeom prst="rect">
            <a:avLst/>
          </a:prstGeom>
          <a:noFill/>
        </p:spPr>
        <p:txBody>
          <a:bodyPr wrap="square">
            <a:spAutoFit/>
          </a:bodyPr>
          <a:lstStyle/>
          <a:p>
            <a:r>
              <a:rPr lang="fr-FR" sz="600" b="1" spc="-5" dirty="0">
                <a:solidFill>
                  <a:srgbClr val="17375E"/>
                </a:solidFill>
                <a:latin typeface="Calibri"/>
                <a:cs typeface="Calibri"/>
              </a:rPr>
              <a:t>Sainte-Alix</a:t>
            </a:r>
            <a:endParaRPr lang="fr-BE" sz="600" b="1" spc="-5" dirty="0">
              <a:solidFill>
                <a:srgbClr val="17375E"/>
              </a:solidFill>
              <a:latin typeface="Calibri"/>
              <a:cs typeface="Calibri"/>
            </a:endParaRPr>
          </a:p>
        </p:txBody>
      </p:sp>
      <p:sp>
        <p:nvSpPr>
          <p:cNvPr id="15" name="ZoneTexte 14">
            <a:extLst>
              <a:ext uri="{FF2B5EF4-FFF2-40B4-BE49-F238E27FC236}">
                <a16:creationId xmlns:a16="http://schemas.microsoft.com/office/drawing/2014/main" id="{0AFB2DCE-1422-5E4E-BAE3-80BD2BEF8533}"/>
              </a:ext>
            </a:extLst>
          </p:cNvPr>
          <p:cNvSpPr txBox="1"/>
          <p:nvPr/>
        </p:nvSpPr>
        <p:spPr>
          <a:xfrm>
            <a:off x="2057564" y="5779727"/>
            <a:ext cx="1600611" cy="184666"/>
          </a:xfrm>
          <a:prstGeom prst="rect">
            <a:avLst/>
          </a:prstGeom>
          <a:noFill/>
        </p:spPr>
        <p:txBody>
          <a:bodyPr wrap="square">
            <a:spAutoFit/>
          </a:bodyPr>
          <a:lstStyle/>
          <a:p>
            <a:r>
              <a:rPr lang="fr-FR" sz="600" b="1" spc="-5" dirty="0">
                <a:solidFill>
                  <a:srgbClr val="17375E"/>
                </a:solidFill>
                <a:latin typeface="Calibri"/>
                <a:cs typeface="Calibri"/>
              </a:rPr>
              <a:t>Saint-Paul</a:t>
            </a:r>
            <a:endParaRPr lang="fr-BE" sz="600" b="1" spc="-5" dirty="0">
              <a:solidFill>
                <a:srgbClr val="17375E"/>
              </a:solidFill>
              <a:latin typeface="Calibri"/>
              <a:cs typeface="Calibri"/>
            </a:endParaRPr>
          </a:p>
        </p:txBody>
      </p:sp>
      <p:sp>
        <p:nvSpPr>
          <p:cNvPr id="16" name="ZoneTexte 15">
            <a:extLst>
              <a:ext uri="{FF2B5EF4-FFF2-40B4-BE49-F238E27FC236}">
                <a16:creationId xmlns:a16="http://schemas.microsoft.com/office/drawing/2014/main" id="{04E897FE-B663-D78D-3ED0-B899BAE65B26}"/>
              </a:ext>
            </a:extLst>
          </p:cNvPr>
          <p:cNvSpPr txBox="1"/>
          <p:nvPr/>
        </p:nvSpPr>
        <p:spPr>
          <a:xfrm>
            <a:off x="1204701" y="5967107"/>
            <a:ext cx="1600611" cy="230832"/>
          </a:xfrm>
          <a:prstGeom prst="rect">
            <a:avLst/>
          </a:prstGeom>
          <a:noFill/>
        </p:spPr>
        <p:txBody>
          <a:bodyPr wrap="square">
            <a:spAutoFit/>
          </a:bodyPr>
          <a:lstStyle/>
          <a:p>
            <a:r>
              <a:rPr lang="fr-FR" sz="600" b="1" spc="-5" dirty="0">
                <a:solidFill>
                  <a:srgbClr val="17375E"/>
                </a:solidFill>
                <a:latin typeface="Calibri"/>
                <a:cs typeface="Calibri"/>
              </a:rPr>
              <a:t>Chant</a:t>
            </a:r>
            <a:r>
              <a:rPr lang="fr-FR" sz="900" b="1" spc="-5" dirty="0">
                <a:solidFill>
                  <a:srgbClr val="17375E"/>
                </a:solidFill>
                <a:latin typeface="Calibri"/>
                <a:cs typeface="Calibri"/>
              </a:rPr>
              <a:t> </a:t>
            </a:r>
            <a:r>
              <a:rPr lang="fr-FR" sz="600" b="1" spc="-5" dirty="0">
                <a:solidFill>
                  <a:srgbClr val="17375E"/>
                </a:solidFill>
                <a:latin typeface="Calibri"/>
                <a:cs typeface="Calibri"/>
              </a:rPr>
              <a:t>d’oiseaux</a:t>
            </a:r>
            <a:endParaRPr lang="fr-BE" sz="600" b="1" spc="-5" dirty="0">
              <a:solidFill>
                <a:srgbClr val="17375E"/>
              </a:solidFill>
              <a:latin typeface="Calibri"/>
              <a:cs typeface="Calibri"/>
            </a:endParaRPr>
          </a:p>
        </p:txBody>
      </p:sp>
      <p:sp>
        <p:nvSpPr>
          <p:cNvPr id="17" name="ZoneTexte 16">
            <a:extLst>
              <a:ext uri="{FF2B5EF4-FFF2-40B4-BE49-F238E27FC236}">
                <a16:creationId xmlns:a16="http://schemas.microsoft.com/office/drawing/2014/main" id="{AA3C7275-8403-9CDE-62FC-C6D44108BD9C}"/>
              </a:ext>
            </a:extLst>
          </p:cNvPr>
          <p:cNvSpPr txBox="1"/>
          <p:nvPr/>
        </p:nvSpPr>
        <p:spPr>
          <a:xfrm>
            <a:off x="1380704" y="5512069"/>
            <a:ext cx="1600611" cy="184666"/>
          </a:xfrm>
          <a:prstGeom prst="rect">
            <a:avLst/>
          </a:prstGeom>
          <a:noFill/>
        </p:spPr>
        <p:txBody>
          <a:bodyPr wrap="square">
            <a:spAutoFit/>
          </a:bodyPr>
          <a:lstStyle/>
          <a:p>
            <a:r>
              <a:rPr lang="fr-FR" sz="600" b="1" spc="-5" dirty="0">
                <a:solidFill>
                  <a:srgbClr val="17375E"/>
                </a:solidFill>
                <a:latin typeface="Calibri"/>
                <a:cs typeface="Calibri"/>
              </a:rPr>
              <a:t>Centre</a:t>
            </a:r>
            <a:endParaRPr lang="fr-BE" sz="600" b="1" spc="-5" dirty="0">
              <a:solidFill>
                <a:srgbClr val="17375E"/>
              </a:solidFill>
              <a:latin typeface="Calibri"/>
              <a:cs typeface="Calibri"/>
            </a:endParaRPr>
          </a:p>
        </p:txBody>
      </p:sp>
      <p:pic>
        <p:nvPicPr>
          <p:cNvPr id="3" name="Image 2">
            <a:extLst>
              <a:ext uri="{FF2B5EF4-FFF2-40B4-BE49-F238E27FC236}">
                <a16:creationId xmlns:a16="http://schemas.microsoft.com/office/drawing/2014/main" id="{999C2818-B72C-D03E-4179-BEAB85DEA7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1089" y="5406508"/>
            <a:ext cx="838200" cy="1080903"/>
          </a:xfrm>
          <a:prstGeom prst="rect">
            <a:avLst/>
          </a:prstGeom>
        </p:spPr>
      </p:pic>
    </p:spTree>
    <p:extLst>
      <p:ext uri="{BB962C8B-B14F-4D97-AF65-F5344CB8AC3E}">
        <p14:creationId xmlns:p14="http://schemas.microsoft.com/office/powerpoint/2010/main" val="1831466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TotalTime>
  <Words>2324</Words>
  <Application>Microsoft Office PowerPoint</Application>
  <PresentationFormat>Affichage à l'écran (4:3)</PresentationFormat>
  <Paragraphs>386</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Calibri</vt:lpstr>
      <vt:lpstr>Times New Roman</vt:lpstr>
      <vt:lpstr>Wingdings</vt:lpstr>
      <vt:lpstr>Wingdings 2</vt:lpstr>
      <vt:lpstr>Office Theme</vt:lpstr>
      <vt:lpstr>Présentation PowerPoint</vt:lpstr>
      <vt:lpstr>Budget</vt:lpstr>
      <vt:lpstr>Présentation PowerPoint</vt:lpstr>
      <vt:lpstr>Activités et résultats</vt:lpstr>
      <vt:lpstr>Services à la population</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dc:creator>
  <cp:lastModifiedBy>Viatour Etienne (ZPZ Montgomery)</cp:lastModifiedBy>
  <cp:revision>190</cp:revision>
  <cp:lastPrinted>2023-08-07T14:41:19Z</cp:lastPrinted>
  <dcterms:created xsi:type="dcterms:W3CDTF">2021-03-09T13:05:59Z</dcterms:created>
  <dcterms:modified xsi:type="dcterms:W3CDTF">2023-10-20T14:56:13Z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2021-03-09T00:00:00Z</vt:filetime>
  </property>
  <property fmtid="{D5CDD505-2E9C-101B-9397-08002B2CF9AE}" pid="3" name="Creator">
    <vt:lpwstr>Microsoft® PowerPoint® pour Microsoft 365</vt:lpwstr>
  </property>
  <property fmtid="{D5CDD505-2E9C-101B-9397-08002B2CF9AE}" pid="4" name="LastSaved">
    <vt:filetime>2021-03-09T00:00:00Z</vt:filetime>
  </property>
</Properties>
</file>