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3" r:id="rId3"/>
    <p:sldId id="258" r:id="rId4"/>
    <p:sldId id="260" r:id="rId5"/>
    <p:sldId id="261" r:id="rId6"/>
    <p:sldId id="262" r:id="rId7"/>
    <p:sldId id="268" r:id="rId8"/>
    <p:sldId id="269" r:id="rId9"/>
  </p:sldIdLst>
  <p:sldSz cx="9144000" cy="6858000" type="screen4x3"/>
  <p:notesSz cx="9926638" cy="6797675"/>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niaux Michael (ZPZ Montgomery)" initials="JM(M" lastIdx="7" clrIdx="0">
    <p:extLst>
      <p:ext uri="{19B8F6BF-5375-455C-9EA6-DF929625EA0E}">
        <p15:presenceInfo xmlns:p15="http://schemas.microsoft.com/office/powerpoint/2012/main" userId="S::Michael.Jonniaux@police.belgium.eu::0024b509-31c7-4459-8130-34d32a98ca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E9ECF4"/>
    <a:srgbClr val="C5D9F0"/>
    <a:srgbClr val="D0D7E8"/>
    <a:srgbClr val="DCE6F1"/>
    <a:srgbClr val="214080"/>
    <a:srgbClr val="1F48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95535" autoAdjust="0"/>
  </p:normalViewPr>
  <p:slideViewPr>
    <p:cSldViewPr>
      <p:cViewPr varScale="1">
        <p:scale>
          <a:sx n="105" d="100"/>
          <a:sy n="105" d="100"/>
        </p:scale>
        <p:origin x="972"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1F487C"/>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240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10/20/2023</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5D9F0"/>
          </a:solidFill>
        </p:spPr>
        <p:txBody>
          <a:bodyPr wrap="square" lIns="0" tIns="0" rIns="0" bIns="0" rtlCol="0"/>
          <a:lstStyle/>
          <a:p>
            <a:endParaRPr dirty="0"/>
          </a:p>
        </p:txBody>
      </p:sp>
      <p:sp>
        <p:nvSpPr>
          <p:cNvPr id="2" name="Holder 2"/>
          <p:cNvSpPr>
            <a:spLocks noGrp="1"/>
          </p:cNvSpPr>
          <p:nvPr>
            <p:ph type="title"/>
          </p:nvPr>
        </p:nvSpPr>
        <p:spPr>
          <a:xfrm>
            <a:off x="474980" y="184784"/>
            <a:ext cx="8194039" cy="391159"/>
          </a:xfrm>
          <a:prstGeom prst="rect">
            <a:avLst/>
          </a:prstGeom>
        </p:spPr>
        <p:txBody>
          <a:bodyPr wrap="square" lIns="0" tIns="0" rIns="0" bIns="0">
            <a:spAutoFit/>
          </a:bodyPr>
          <a:lstStyle>
            <a:lvl1pPr>
              <a:defRPr sz="2400" b="1" i="0">
                <a:solidFill>
                  <a:schemeClr val="bg1"/>
                </a:solidFill>
                <a:latin typeface="Calibri"/>
                <a:cs typeface="Calibri"/>
              </a:defRPr>
            </a:lvl1pPr>
          </a:lstStyle>
          <a:p>
            <a:endParaRPr/>
          </a:p>
        </p:txBody>
      </p:sp>
      <p:sp>
        <p:nvSpPr>
          <p:cNvPr id="3" name="Holder 3"/>
          <p:cNvSpPr>
            <a:spLocks noGrp="1"/>
          </p:cNvSpPr>
          <p:nvPr>
            <p:ph type="body" idx="1"/>
          </p:nvPr>
        </p:nvSpPr>
        <p:spPr>
          <a:xfrm>
            <a:off x="438912" y="2868041"/>
            <a:ext cx="3899535" cy="367982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10/20/2023</a:t>
            </a:fld>
            <a:endParaRPr lang="en-US" dirty="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police.be/5343" TargetMode="External"/><Relationship Id="rId7" Type="http://schemas.openxmlformats.org/officeDocument/2006/relationships/image" Target="../media/image4.jpeg"/><Relationship Id="rId2" Type="http://schemas.openxmlformats.org/officeDocument/2006/relationships/hyperlink" Target="mailto:ZPZ.Montgomery.Management@police.belgium.eu"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police.be/5343/nl/" TargetMode="Externa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www.politie.be/5343/nl/contact/online-aangiften/beoordeling-formulier"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s://www.police.be/5343/nl/" TargetMode="External"/><Relationship Id="rId7" Type="http://schemas.openxmlformats.org/officeDocument/2006/relationships/hyperlink" Target="https://www.politie.be/5343/nl/contact/je-wijk" TargetMode="External"/><Relationship Id="rId2" Type="http://schemas.openxmlformats.org/officeDocument/2006/relationships/hyperlink" Target="http://www.police-on-web.be/" TargetMode="Externa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police.be/5343/nl/" TargetMode="External"/><Relationship Id="rId7" Type="http://schemas.openxmlformats.org/officeDocument/2006/relationships/image" Target="../media/image20.jpeg"/><Relationship Id="rId2" Type="http://schemas.openxmlformats.org/officeDocument/2006/relationships/hyperlink" Target="http://www.police-on-web.be/" TargetMode="Externa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hyperlink" Target="https://www.politie.be/5343/nl/contact/je-wijk" TargetMode="External"/><Relationship Id="rId4" Type="http://schemas.openxmlformats.org/officeDocument/2006/relationships/image" Target="../media/image14.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police.be/5343/nl/" TargetMode="External"/><Relationship Id="rId7" Type="http://schemas.openxmlformats.org/officeDocument/2006/relationships/image" Target="../media/image23.jpeg"/><Relationship Id="rId2" Type="http://schemas.openxmlformats.org/officeDocument/2006/relationships/hyperlink" Target="http://www.police-on-web.be/" TargetMode="Externa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hyperlink" Target="https://www.politie.be/5343/nl/contact/je-wijk"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888AF">
                <a:alpha val="0"/>
                <a:lumMod val="0"/>
                <a:lumOff val="100000"/>
              </a:srgbClr>
            </a:gs>
            <a:gs pos="42000">
              <a:schemeClr val="tx2"/>
            </a:gs>
          </a:gsLst>
          <a:lin ang="5400000" scaled="0"/>
          <a:tileRect/>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AFD6F7E-FCA5-4306-9690-B999EE5AEAB2}"/>
              </a:ext>
            </a:extLst>
          </p:cNvPr>
          <p:cNvSpPr/>
          <p:nvPr/>
        </p:nvSpPr>
        <p:spPr>
          <a:xfrm>
            <a:off x="0" y="0"/>
            <a:ext cx="9144000" cy="6858000"/>
          </a:xfrm>
          <a:prstGeom prst="rect">
            <a:avLst/>
          </a:prstGeom>
          <a:gradFill>
            <a:gsLst>
              <a:gs pos="47000">
                <a:schemeClr val="tx2">
                  <a:lumMod val="20000"/>
                  <a:lumOff val="80000"/>
                </a:schemeClr>
              </a:gs>
              <a:gs pos="0">
                <a:schemeClr val="tx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5" name="object 5"/>
          <p:cNvSpPr txBox="1"/>
          <p:nvPr/>
        </p:nvSpPr>
        <p:spPr>
          <a:xfrm>
            <a:off x="1010818" y="4980178"/>
            <a:ext cx="2673942" cy="482600"/>
          </a:xfrm>
          <a:prstGeom prst="rect">
            <a:avLst/>
          </a:prstGeom>
        </p:spPr>
        <p:txBody>
          <a:bodyPr vert="horz" wrap="square" lIns="0" tIns="12065" rIns="0" bIns="0" rtlCol="0">
            <a:spAutoFit/>
          </a:bodyPr>
          <a:lstStyle/>
          <a:p>
            <a:pPr algn="ctr">
              <a:lnSpc>
                <a:spcPct val="100000"/>
              </a:lnSpc>
              <a:spcBef>
                <a:spcPts val="95"/>
              </a:spcBef>
            </a:pPr>
            <a:r>
              <a:rPr lang="nl-BE" sz="1000" b="1" dirty="0">
                <a:solidFill>
                  <a:srgbClr val="FFFFFF"/>
                </a:solidFill>
                <a:latin typeface="Calibri"/>
                <a:cs typeface="Calibri"/>
              </a:rPr>
              <a:t>Politiezone Montgomery</a:t>
            </a:r>
          </a:p>
          <a:p>
            <a:pPr marL="1270" algn="ctr">
              <a:lnSpc>
                <a:spcPts val="1195"/>
              </a:lnSpc>
              <a:spcBef>
                <a:spcPts val="10"/>
              </a:spcBef>
            </a:pPr>
            <a:r>
              <a:rPr lang="nl-BE" sz="1000" dirty="0">
                <a:solidFill>
                  <a:srgbClr val="FFFFFF"/>
                </a:solidFill>
              </a:rPr>
              <a:t>Tervurenlaan</a:t>
            </a:r>
            <a:r>
              <a:rPr lang="nl-BE" sz="1000" dirty="0">
                <a:solidFill>
                  <a:srgbClr val="FFFFFF"/>
                </a:solidFill>
                <a:latin typeface="Calibri"/>
                <a:cs typeface="Calibri"/>
              </a:rPr>
              <a:t> 142-144 </a:t>
            </a:r>
            <a:r>
              <a:rPr lang="nl-BE" sz="1000" dirty="0">
                <a:solidFill>
                  <a:srgbClr val="FFFFFF"/>
                </a:solidFill>
                <a:latin typeface="Wingdings"/>
                <a:cs typeface="Wingdings"/>
              </a:rPr>
              <a:t></a:t>
            </a:r>
            <a:r>
              <a:rPr lang="nl-BE" sz="1000" dirty="0">
                <a:solidFill>
                  <a:srgbClr val="FFFFFF"/>
                </a:solidFill>
                <a:latin typeface="Times New Roman"/>
                <a:cs typeface="Times New Roman"/>
              </a:rPr>
              <a:t> </a:t>
            </a:r>
            <a:r>
              <a:rPr lang="nl-BE" sz="1000" dirty="0">
                <a:solidFill>
                  <a:srgbClr val="FFFFFF"/>
                </a:solidFill>
                <a:latin typeface="Calibri"/>
                <a:cs typeface="Calibri"/>
              </a:rPr>
              <a:t>1150 Brussel.</a:t>
            </a:r>
          </a:p>
          <a:p>
            <a:pPr algn="ctr">
              <a:lnSpc>
                <a:spcPts val="1195"/>
              </a:lnSpc>
            </a:pPr>
            <a:r>
              <a:rPr lang="nl-BE" sz="1000" i="1" dirty="0">
                <a:solidFill>
                  <a:srgbClr val="FFFFFF"/>
                </a:solidFill>
                <a:latin typeface="Calibri"/>
                <a:cs typeface="Calibri"/>
                <a:hlinkClick r:id="rId2"/>
              </a:rPr>
              <a:t>ZPZ.Montgomery.Management@police.belgium.eu</a:t>
            </a:r>
          </a:p>
        </p:txBody>
      </p:sp>
      <p:sp>
        <p:nvSpPr>
          <p:cNvPr id="6" name="object 6"/>
          <p:cNvSpPr txBox="1"/>
          <p:nvPr/>
        </p:nvSpPr>
        <p:spPr>
          <a:xfrm>
            <a:off x="957478" y="5590133"/>
            <a:ext cx="1101090" cy="177800"/>
          </a:xfrm>
          <a:prstGeom prst="rect">
            <a:avLst/>
          </a:prstGeom>
        </p:spPr>
        <p:txBody>
          <a:bodyPr vert="horz" wrap="square" lIns="0" tIns="12065" rIns="0" bIns="0" rtlCol="0">
            <a:spAutoFit/>
          </a:bodyPr>
          <a:lstStyle/>
          <a:p>
            <a:pPr marL="12700">
              <a:lnSpc>
                <a:spcPct val="100000"/>
              </a:lnSpc>
              <a:spcBef>
                <a:spcPts val="95"/>
              </a:spcBef>
            </a:pPr>
            <a:r>
              <a:rPr lang="nl-BE" sz="1000" dirty="0">
                <a:solidFill>
                  <a:srgbClr val="FFFFFF"/>
                </a:solidFill>
                <a:latin typeface="Calibri"/>
                <a:cs typeface="Calibri"/>
                <a:hlinkClick r:id="rId3"/>
              </a:rPr>
              <a:t>www.police.be/5343</a:t>
            </a:r>
          </a:p>
        </p:txBody>
      </p:sp>
      <p:sp>
        <p:nvSpPr>
          <p:cNvPr id="7" name="object 7"/>
          <p:cNvSpPr txBox="1"/>
          <p:nvPr/>
        </p:nvSpPr>
        <p:spPr>
          <a:xfrm>
            <a:off x="1242466" y="5894933"/>
            <a:ext cx="1028700" cy="177800"/>
          </a:xfrm>
          <a:prstGeom prst="rect">
            <a:avLst/>
          </a:prstGeom>
        </p:spPr>
        <p:txBody>
          <a:bodyPr vert="horz" wrap="square" lIns="0" tIns="12065" rIns="0" bIns="0" rtlCol="0">
            <a:spAutoFit/>
          </a:bodyPr>
          <a:lstStyle/>
          <a:p>
            <a:pPr marL="12700">
              <a:lnSpc>
                <a:spcPct val="100000"/>
              </a:lnSpc>
              <a:spcBef>
                <a:spcPts val="95"/>
              </a:spcBef>
            </a:pPr>
            <a:r>
              <a:rPr lang="nl-BE" sz="1000" dirty="0">
                <a:solidFill>
                  <a:srgbClr val="FFFFFF"/>
                </a:solidFill>
                <a:latin typeface="Calibri"/>
                <a:cs typeface="Calibri"/>
              </a:rPr>
              <a:t>@ ZPZMontgomery</a:t>
            </a:r>
          </a:p>
        </p:txBody>
      </p:sp>
      <p:sp>
        <p:nvSpPr>
          <p:cNvPr id="8" name="object 8"/>
          <p:cNvSpPr txBox="1"/>
          <p:nvPr/>
        </p:nvSpPr>
        <p:spPr>
          <a:xfrm>
            <a:off x="986434" y="6199733"/>
            <a:ext cx="1223366" cy="166071"/>
          </a:xfrm>
          <a:prstGeom prst="rect">
            <a:avLst/>
          </a:prstGeom>
        </p:spPr>
        <p:txBody>
          <a:bodyPr vert="horz" wrap="square" lIns="0" tIns="12065" rIns="0" bIns="0" rtlCol="0">
            <a:spAutoFit/>
          </a:bodyPr>
          <a:lstStyle/>
          <a:p>
            <a:pPr marL="12700">
              <a:lnSpc>
                <a:spcPct val="100000"/>
              </a:lnSpc>
              <a:spcBef>
                <a:spcPts val="95"/>
              </a:spcBef>
            </a:pPr>
            <a:r>
              <a:rPr lang="nl-BE" sz="1000" dirty="0">
                <a:solidFill>
                  <a:srgbClr val="FFFFFF"/>
                </a:solidFill>
                <a:latin typeface="Calibri"/>
                <a:cs typeface="Calibri"/>
              </a:rPr>
              <a:t>V.U. Michaël Jonniaux</a:t>
            </a:r>
          </a:p>
        </p:txBody>
      </p:sp>
      <p:sp>
        <p:nvSpPr>
          <p:cNvPr id="9" name="object 9"/>
          <p:cNvSpPr/>
          <p:nvPr/>
        </p:nvSpPr>
        <p:spPr>
          <a:xfrm>
            <a:off x="958596" y="5855208"/>
            <a:ext cx="222503" cy="222503"/>
          </a:xfrm>
          <a:prstGeom prst="rect">
            <a:avLst/>
          </a:prstGeom>
          <a:blipFill>
            <a:blip r:embed="rId4" cstate="print"/>
            <a:stretch>
              <a:fillRect/>
            </a:stretch>
          </a:blipFill>
        </p:spPr>
        <p:txBody>
          <a:bodyPr wrap="square" lIns="0" tIns="0" rIns="0" bIns="0" rtlCol="0"/>
          <a:lstStyle/>
          <a:p>
            <a:endParaRPr dirty="0"/>
          </a:p>
        </p:txBody>
      </p:sp>
      <p:sp>
        <p:nvSpPr>
          <p:cNvPr id="12" name="object 12"/>
          <p:cNvSpPr/>
          <p:nvPr/>
        </p:nvSpPr>
        <p:spPr>
          <a:xfrm>
            <a:off x="2688335" y="5731764"/>
            <a:ext cx="839724" cy="466344"/>
          </a:xfrm>
          <a:prstGeom prst="rect">
            <a:avLst/>
          </a:prstGeom>
          <a:blipFill>
            <a:blip r:embed="rId5" cstate="print"/>
            <a:stretch>
              <a:fillRect/>
            </a:stretch>
          </a:blipFill>
        </p:spPr>
        <p:txBody>
          <a:bodyPr wrap="square" lIns="0" tIns="0" rIns="0" bIns="0" rtlCol="0"/>
          <a:lstStyle/>
          <a:p>
            <a:endParaRPr dirty="0"/>
          </a:p>
        </p:txBody>
      </p:sp>
      <p:pic>
        <p:nvPicPr>
          <p:cNvPr id="16" name="Picture 15" descr="Logo&#10;&#10;Description automatically generated">
            <a:extLst>
              <a:ext uri="{FF2B5EF4-FFF2-40B4-BE49-F238E27FC236}">
                <a16:creationId xmlns:a16="http://schemas.microsoft.com/office/drawing/2014/main" id="{B2656D13-4659-4860-9D46-F5A2D814A7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5076" y="2064190"/>
            <a:ext cx="1500500" cy="1931744"/>
          </a:xfrm>
          <a:prstGeom prst="rect">
            <a:avLst/>
          </a:prstGeom>
        </p:spPr>
      </p:pic>
      <p:pic>
        <p:nvPicPr>
          <p:cNvPr id="10" name="Picture 9">
            <a:extLst>
              <a:ext uri="{FF2B5EF4-FFF2-40B4-BE49-F238E27FC236}">
                <a16:creationId xmlns:a16="http://schemas.microsoft.com/office/drawing/2014/main" id="{F574C764-D37A-4202-B538-B8FAEABAA76E}"/>
              </a:ext>
            </a:extLst>
          </p:cNvPr>
          <p:cNvPicPr>
            <a:picLocks noChangeAspect="1"/>
          </p:cNvPicPr>
          <p:nvPr/>
        </p:nvPicPr>
        <p:blipFill rotWithShape="1">
          <a:blip r:embed="rId7" cstate="print">
            <a:alphaModFix amt="70000"/>
            <a:extLst>
              <a:ext uri="{28A0092B-C50C-407E-A947-70E740481C1C}">
                <a14:useLocalDpi xmlns:a14="http://schemas.microsoft.com/office/drawing/2010/main" val="0"/>
              </a:ext>
            </a:extLst>
          </a:blip>
          <a:srcRect l="20295" r="36216"/>
          <a:stretch/>
        </p:blipFill>
        <p:spPr>
          <a:xfrm>
            <a:off x="4562669" y="0"/>
            <a:ext cx="4581331" cy="6858000"/>
          </a:xfrm>
          <a:prstGeom prst="rect">
            <a:avLst/>
          </a:prstGeom>
          <a:effectLst/>
        </p:spPr>
      </p:pic>
      <p:pic>
        <p:nvPicPr>
          <p:cNvPr id="17" name="Picture 16" descr="Logo&#10;&#10;Description automatically generated">
            <a:extLst>
              <a:ext uri="{FF2B5EF4-FFF2-40B4-BE49-F238E27FC236}">
                <a16:creationId xmlns:a16="http://schemas.microsoft.com/office/drawing/2014/main" id="{2F15FA75-C4A4-4F52-A631-5284EE4FB52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82105" y="6031272"/>
            <a:ext cx="626340" cy="806350"/>
          </a:xfrm>
          <a:prstGeom prst="rect">
            <a:avLst/>
          </a:prstGeom>
        </p:spPr>
      </p:pic>
      <p:sp>
        <p:nvSpPr>
          <p:cNvPr id="3" name="Rectangle 2">
            <a:extLst>
              <a:ext uri="{FF2B5EF4-FFF2-40B4-BE49-F238E27FC236}">
                <a16:creationId xmlns:a16="http://schemas.microsoft.com/office/drawing/2014/main" id="{D2B9CAE6-2294-2D46-1564-2CD4391AECF8}"/>
              </a:ext>
            </a:extLst>
          </p:cNvPr>
          <p:cNvSpPr/>
          <p:nvPr/>
        </p:nvSpPr>
        <p:spPr>
          <a:xfrm>
            <a:off x="5029200" y="532468"/>
            <a:ext cx="3733800" cy="31822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 name="TextBox 1">
            <a:extLst>
              <a:ext uri="{FF2B5EF4-FFF2-40B4-BE49-F238E27FC236}">
                <a16:creationId xmlns:a16="http://schemas.microsoft.com/office/drawing/2014/main" id="{A9294599-55BD-4F28-8833-2C2022CE5700}"/>
              </a:ext>
            </a:extLst>
          </p:cNvPr>
          <p:cNvSpPr txBox="1"/>
          <p:nvPr/>
        </p:nvSpPr>
        <p:spPr>
          <a:xfrm>
            <a:off x="5029200" y="460745"/>
            <a:ext cx="3733800" cy="461665"/>
          </a:xfrm>
          <a:prstGeom prst="rect">
            <a:avLst/>
          </a:prstGeom>
          <a:noFill/>
        </p:spPr>
        <p:txBody>
          <a:bodyPr wrap="square" rtlCol="0">
            <a:spAutoFit/>
          </a:bodyPr>
          <a:lstStyle/>
          <a:p>
            <a:r>
              <a:rPr lang="nl-BE" sz="2400" b="1" dirty="0">
                <a:solidFill>
                  <a:srgbClr val="214080"/>
                </a:solidFill>
              </a:rPr>
              <a:t>Politiezone Montgomery</a:t>
            </a:r>
          </a:p>
        </p:txBody>
      </p:sp>
      <p:sp>
        <p:nvSpPr>
          <p:cNvPr id="15" name="Rectangle 14">
            <a:extLst>
              <a:ext uri="{FF2B5EF4-FFF2-40B4-BE49-F238E27FC236}">
                <a16:creationId xmlns:a16="http://schemas.microsoft.com/office/drawing/2014/main" id="{0BB31659-1A7E-6073-B253-AE44FF5BEC0F}"/>
              </a:ext>
            </a:extLst>
          </p:cNvPr>
          <p:cNvSpPr/>
          <p:nvPr/>
        </p:nvSpPr>
        <p:spPr>
          <a:xfrm>
            <a:off x="4974741" y="5576712"/>
            <a:ext cx="3733800" cy="31822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1" name="object 11"/>
          <p:cNvSpPr txBox="1"/>
          <p:nvPr/>
        </p:nvSpPr>
        <p:spPr>
          <a:xfrm>
            <a:off x="5308445" y="5540365"/>
            <a:ext cx="3468823" cy="382797"/>
          </a:xfrm>
          <a:prstGeom prst="rect">
            <a:avLst/>
          </a:prstGeom>
        </p:spPr>
        <p:txBody>
          <a:bodyPr vert="horz" wrap="square" lIns="0" tIns="13335" rIns="0" bIns="0" rtlCol="0">
            <a:spAutoFit/>
          </a:bodyPr>
          <a:lstStyle/>
          <a:p>
            <a:pPr marL="12700">
              <a:lnSpc>
                <a:spcPct val="100000"/>
              </a:lnSpc>
              <a:spcBef>
                <a:spcPts val="105"/>
              </a:spcBef>
            </a:pPr>
            <a:r>
              <a:rPr lang="nl-BE" sz="2400" b="1" dirty="0">
                <a:solidFill>
                  <a:srgbClr val="214080"/>
                </a:solidFill>
              </a:rPr>
              <a:t>Activiteitenverslag 2022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62D614AD-61BB-27C0-F68B-C547FBF88B81}"/>
              </a:ext>
            </a:extLst>
          </p:cNvPr>
          <p:cNvSpPr/>
          <p:nvPr/>
        </p:nvSpPr>
        <p:spPr>
          <a:xfrm>
            <a:off x="0" y="0"/>
            <a:ext cx="4572000" cy="6858000"/>
          </a:xfrm>
          <a:custGeom>
            <a:avLst/>
            <a:gdLst/>
            <a:ahLst/>
            <a:cxnLst/>
            <a:rect l="l" t="t" r="r" b="b"/>
            <a:pathLst>
              <a:path w="4495800" h="6858000">
                <a:moveTo>
                  <a:pt x="4495799" y="0"/>
                </a:moveTo>
                <a:lnTo>
                  <a:pt x="0" y="0"/>
                </a:lnTo>
                <a:lnTo>
                  <a:pt x="0" y="6857996"/>
                </a:lnTo>
                <a:lnTo>
                  <a:pt x="4495799" y="6857996"/>
                </a:lnTo>
                <a:lnTo>
                  <a:pt x="4495799" y="0"/>
                </a:lnTo>
                <a:close/>
              </a:path>
            </a:pathLst>
          </a:custGeom>
          <a:solidFill>
            <a:srgbClr val="C5D9F0"/>
          </a:solidFill>
        </p:spPr>
        <p:txBody>
          <a:bodyPr wrap="square" lIns="0" tIns="0" rIns="0" bIns="0" rtlCol="0"/>
          <a:lstStyle/>
          <a:p>
            <a:endParaRPr dirty="0"/>
          </a:p>
        </p:txBody>
      </p:sp>
      <p:sp>
        <p:nvSpPr>
          <p:cNvPr id="6" name="object 8">
            <a:extLst>
              <a:ext uri="{FF2B5EF4-FFF2-40B4-BE49-F238E27FC236}">
                <a16:creationId xmlns:a16="http://schemas.microsoft.com/office/drawing/2014/main" id="{77407C9C-C267-A83E-7B76-9460CC6EB60F}"/>
              </a:ext>
            </a:extLst>
          </p:cNvPr>
          <p:cNvSpPr/>
          <p:nvPr/>
        </p:nvSpPr>
        <p:spPr>
          <a:xfrm>
            <a:off x="386590" y="3136259"/>
            <a:ext cx="1992137" cy="1212199"/>
          </a:xfrm>
          <a:prstGeom prst="rect">
            <a:avLst/>
          </a:prstGeom>
          <a:blipFill>
            <a:blip r:embed="rId2" cstate="print"/>
            <a:stretch>
              <a:fillRect/>
            </a:stretch>
          </a:blipFill>
        </p:spPr>
        <p:txBody>
          <a:bodyPr wrap="square" lIns="0" tIns="0" rIns="0" bIns="0" rtlCol="0"/>
          <a:lstStyle/>
          <a:p>
            <a:endParaRPr dirty="0"/>
          </a:p>
        </p:txBody>
      </p:sp>
      <p:sp>
        <p:nvSpPr>
          <p:cNvPr id="14" name="object 13">
            <a:extLst>
              <a:ext uri="{FF2B5EF4-FFF2-40B4-BE49-F238E27FC236}">
                <a16:creationId xmlns:a16="http://schemas.microsoft.com/office/drawing/2014/main" id="{20CF3B3D-2D87-58EA-62E6-D36FFA4EBF1C}"/>
              </a:ext>
            </a:extLst>
          </p:cNvPr>
          <p:cNvSpPr/>
          <p:nvPr/>
        </p:nvSpPr>
        <p:spPr>
          <a:xfrm>
            <a:off x="399723" y="127817"/>
            <a:ext cx="3772919" cy="339055"/>
          </a:xfrm>
          <a:custGeom>
            <a:avLst/>
            <a:gdLst/>
            <a:ahLst/>
            <a:cxnLst/>
            <a:rect l="l" t="t" r="r" b="b"/>
            <a:pathLst>
              <a:path w="4334509" h="338455">
                <a:moveTo>
                  <a:pt x="4334256" y="0"/>
                </a:moveTo>
                <a:lnTo>
                  <a:pt x="0" y="0"/>
                </a:lnTo>
                <a:lnTo>
                  <a:pt x="0" y="338327"/>
                </a:lnTo>
                <a:lnTo>
                  <a:pt x="4334256" y="338327"/>
                </a:lnTo>
                <a:lnTo>
                  <a:pt x="4334256" y="0"/>
                </a:lnTo>
                <a:close/>
              </a:path>
            </a:pathLst>
          </a:custGeom>
          <a:solidFill>
            <a:srgbClr val="548ED4"/>
          </a:solidFill>
        </p:spPr>
        <p:txBody>
          <a:bodyPr wrap="square" lIns="0" tIns="0" rIns="0" bIns="0" rtlCol="0"/>
          <a:lstStyle/>
          <a:p>
            <a:endParaRPr dirty="0"/>
          </a:p>
        </p:txBody>
      </p:sp>
      <p:sp>
        <p:nvSpPr>
          <p:cNvPr id="16" name="object 19">
            <a:extLst>
              <a:ext uri="{FF2B5EF4-FFF2-40B4-BE49-F238E27FC236}">
                <a16:creationId xmlns:a16="http://schemas.microsoft.com/office/drawing/2014/main" id="{DAF909AF-6FA3-E3EE-AE0B-D211C288B97A}"/>
              </a:ext>
            </a:extLst>
          </p:cNvPr>
          <p:cNvSpPr txBox="1"/>
          <p:nvPr/>
        </p:nvSpPr>
        <p:spPr>
          <a:xfrm>
            <a:off x="1538434" y="176275"/>
            <a:ext cx="1680845" cy="269240"/>
          </a:xfrm>
          <a:prstGeom prst="rect">
            <a:avLst/>
          </a:prstGeom>
        </p:spPr>
        <p:txBody>
          <a:bodyPr vert="horz" wrap="square" lIns="0" tIns="12065" rIns="0" bIns="0" rtlCol="0">
            <a:spAutoFit/>
          </a:bodyPr>
          <a:lstStyle/>
          <a:p>
            <a:pPr marL="12700">
              <a:lnSpc>
                <a:spcPct val="100000"/>
              </a:lnSpc>
              <a:spcBef>
                <a:spcPts val="95"/>
              </a:spcBef>
            </a:pPr>
            <a:r>
              <a:rPr lang="nl-BE" sz="1600" b="1" dirty="0">
                <a:solidFill>
                  <a:srgbClr val="FFFFFF"/>
                </a:solidFill>
                <a:latin typeface="Calibri"/>
                <a:cs typeface="Calibri"/>
              </a:rPr>
              <a:t>Het Politiecollege</a:t>
            </a:r>
          </a:p>
        </p:txBody>
      </p:sp>
      <p:sp>
        <p:nvSpPr>
          <p:cNvPr id="17" name="object 5">
            <a:extLst>
              <a:ext uri="{FF2B5EF4-FFF2-40B4-BE49-F238E27FC236}">
                <a16:creationId xmlns:a16="http://schemas.microsoft.com/office/drawing/2014/main" id="{AD6716EF-5920-C484-2579-1EA0D27D2543}"/>
              </a:ext>
            </a:extLst>
          </p:cNvPr>
          <p:cNvSpPr txBox="1"/>
          <p:nvPr/>
        </p:nvSpPr>
        <p:spPr>
          <a:xfrm>
            <a:off x="403813" y="515261"/>
            <a:ext cx="3769817" cy="473848"/>
          </a:xfrm>
          <a:prstGeom prst="rect">
            <a:avLst/>
          </a:prstGeom>
        </p:spPr>
        <p:txBody>
          <a:bodyPr vert="horz" wrap="square" lIns="0" tIns="12065" rIns="0" bIns="0" rtlCol="0">
            <a:spAutoFit/>
          </a:bodyPr>
          <a:lstStyle/>
          <a:p>
            <a:pPr marR="5080"/>
            <a:r>
              <a:rPr lang="nl-BE" sz="1000" dirty="0">
                <a:solidFill>
                  <a:srgbClr val="17375E"/>
                </a:solidFill>
                <a:latin typeface="Calibri"/>
                <a:cs typeface="Calibri"/>
              </a:rPr>
              <a:t>Het is samengesteld uit de drie burgemeesters, de korpschef, de zonsecretaris en de bijzondere rekenkundige.</a:t>
            </a:r>
          </a:p>
          <a:p>
            <a:pPr marR="5080">
              <a:lnSpc>
                <a:spcPct val="100000"/>
              </a:lnSpc>
            </a:pPr>
            <a:r>
              <a:rPr lang="nl-BE" sz="1000" dirty="0">
                <a:solidFill>
                  <a:srgbClr val="17375E"/>
                </a:solidFill>
                <a:latin typeface="Calibri"/>
                <a:cs typeface="Calibri"/>
              </a:rPr>
              <a:t>In 2022 hield het 27 gewone zittingen en 12 disciplinaire zittingen.</a:t>
            </a:r>
          </a:p>
        </p:txBody>
      </p:sp>
      <p:grpSp>
        <p:nvGrpSpPr>
          <p:cNvPr id="38" name="Groupe 37">
            <a:extLst>
              <a:ext uri="{FF2B5EF4-FFF2-40B4-BE49-F238E27FC236}">
                <a16:creationId xmlns:a16="http://schemas.microsoft.com/office/drawing/2014/main" id="{83B2E5B9-BDBA-3C68-148E-5E496340870C}"/>
              </a:ext>
            </a:extLst>
          </p:cNvPr>
          <p:cNvGrpSpPr/>
          <p:nvPr/>
        </p:nvGrpSpPr>
        <p:grpSpPr>
          <a:xfrm>
            <a:off x="396572" y="2713916"/>
            <a:ext cx="3775295" cy="338455"/>
            <a:chOff x="396574" y="2895600"/>
            <a:chExt cx="3775295" cy="338455"/>
          </a:xfrm>
        </p:grpSpPr>
        <p:sp>
          <p:nvSpPr>
            <p:cNvPr id="23" name="object 20">
              <a:extLst>
                <a:ext uri="{FF2B5EF4-FFF2-40B4-BE49-F238E27FC236}">
                  <a16:creationId xmlns:a16="http://schemas.microsoft.com/office/drawing/2014/main" id="{52B2C786-CA68-8830-7679-2E1F8D34D43F}"/>
                </a:ext>
              </a:extLst>
            </p:cNvPr>
            <p:cNvSpPr/>
            <p:nvPr/>
          </p:nvSpPr>
          <p:spPr>
            <a:xfrm>
              <a:off x="396574" y="2895600"/>
              <a:ext cx="3775295" cy="338455"/>
            </a:xfrm>
            <a:custGeom>
              <a:avLst/>
              <a:gdLst/>
              <a:ahLst/>
              <a:cxnLst/>
              <a:rect l="l" t="t" r="r" b="b"/>
              <a:pathLst>
                <a:path w="4288790" h="338454">
                  <a:moveTo>
                    <a:pt x="4288536" y="0"/>
                  </a:moveTo>
                  <a:lnTo>
                    <a:pt x="0" y="0"/>
                  </a:lnTo>
                  <a:lnTo>
                    <a:pt x="0" y="338327"/>
                  </a:lnTo>
                  <a:lnTo>
                    <a:pt x="4288536" y="338327"/>
                  </a:lnTo>
                  <a:lnTo>
                    <a:pt x="4288536" y="0"/>
                  </a:lnTo>
                  <a:close/>
                </a:path>
              </a:pathLst>
            </a:custGeom>
            <a:solidFill>
              <a:srgbClr val="548ED4"/>
            </a:solidFill>
          </p:spPr>
          <p:txBody>
            <a:bodyPr wrap="square" lIns="0" tIns="0" rIns="0" bIns="0" rtlCol="0"/>
            <a:lstStyle/>
            <a:p>
              <a:endParaRPr dirty="0"/>
            </a:p>
          </p:txBody>
        </p:sp>
        <p:sp>
          <p:nvSpPr>
            <p:cNvPr id="24" name="object 21">
              <a:extLst>
                <a:ext uri="{FF2B5EF4-FFF2-40B4-BE49-F238E27FC236}">
                  <a16:creationId xmlns:a16="http://schemas.microsoft.com/office/drawing/2014/main" id="{1AA9DA11-3EAC-ECD0-8FFB-396A23C78E16}"/>
                </a:ext>
              </a:extLst>
            </p:cNvPr>
            <p:cNvSpPr txBox="1"/>
            <p:nvPr/>
          </p:nvSpPr>
          <p:spPr>
            <a:xfrm>
              <a:off x="1541482" y="2910897"/>
              <a:ext cx="1674495" cy="269240"/>
            </a:xfrm>
            <a:prstGeom prst="rect">
              <a:avLst/>
            </a:prstGeom>
          </p:spPr>
          <p:txBody>
            <a:bodyPr vert="horz" wrap="square" lIns="0" tIns="12065" rIns="0" bIns="0" rtlCol="0">
              <a:spAutoFit/>
            </a:bodyPr>
            <a:lstStyle/>
            <a:p>
              <a:pPr marL="12700">
                <a:lnSpc>
                  <a:spcPct val="100000"/>
                </a:lnSpc>
                <a:spcBef>
                  <a:spcPts val="95"/>
                </a:spcBef>
              </a:pPr>
              <a:r>
                <a:rPr lang="nl-BE" sz="1600" b="1" dirty="0">
                  <a:solidFill>
                    <a:srgbClr val="FFFFFF"/>
                  </a:solidFill>
                  <a:latin typeface="Calibri"/>
                  <a:cs typeface="Calibri"/>
                </a:rPr>
                <a:t>De Politieraad</a:t>
              </a:r>
            </a:p>
          </p:txBody>
        </p:sp>
      </p:grpSp>
      <p:sp>
        <p:nvSpPr>
          <p:cNvPr id="25" name="object 6">
            <a:extLst>
              <a:ext uri="{FF2B5EF4-FFF2-40B4-BE49-F238E27FC236}">
                <a16:creationId xmlns:a16="http://schemas.microsoft.com/office/drawing/2014/main" id="{57995D02-B9DB-C89B-927A-6C823ECCBCE6}"/>
              </a:ext>
            </a:extLst>
          </p:cNvPr>
          <p:cNvSpPr txBox="1"/>
          <p:nvPr/>
        </p:nvSpPr>
        <p:spPr>
          <a:xfrm>
            <a:off x="2457382" y="3090949"/>
            <a:ext cx="1771718" cy="1256113"/>
          </a:xfrm>
          <a:prstGeom prst="rect">
            <a:avLst/>
          </a:prstGeom>
        </p:spPr>
        <p:txBody>
          <a:bodyPr vert="horz" wrap="square" lIns="0" tIns="12065" rIns="0" bIns="0" rtlCol="0">
            <a:spAutoFit/>
          </a:bodyPr>
          <a:lstStyle/>
          <a:p>
            <a:pPr marL="12700" marR="5080">
              <a:lnSpc>
                <a:spcPct val="100000"/>
              </a:lnSpc>
              <a:spcBef>
                <a:spcPts val="95"/>
              </a:spcBef>
            </a:pPr>
            <a:r>
              <a:rPr lang="nl-BE" sz="1000" dirty="0">
                <a:solidFill>
                  <a:srgbClr val="17375E"/>
                </a:solidFill>
                <a:latin typeface="Calibri"/>
                <a:cs typeface="Calibri"/>
              </a:rPr>
              <a:t>De politieraad is samengesteld uit de 3 burgemeesters, die afwisselend voor een jaar het voorzitterschap verzekeren, en leden verkozen uit de gemeenteraden van Etterbeek, Sint-Lambrechts-Woluwe en Sint-Pieters-Woluwe.</a:t>
            </a:r>
          </a:p>
          <a:p>
            <a:pPr marL="12700" marR="5080">
              <a:lnSpc>
                <a:spcPct val="100000"/>
              </a:lnSpc>
              <a:spcBef>
                <a:spcPts val="95"/>
              </a:spcBef>
            </a:pPr>
            <a:r>
              <a:rPr lang="nl-BE" sz="1000" dirty="0">
                <a:solidFill>
                  <a:srgbClr val="17375E"/>
                </a:solidFill>
                <a:latin typeface="Calibri"/>
                <a:cs typeface="Calibri"/>
              </a:rPr>
              <a:t>Het kwam 5 keer bijeen in 2022.</a:t>
            </a:r>
          </a:p>
        </p:txBody>
      </p:sp>
      <p:grpSp>
        <p:nvGrpSpPr>
          <p:cNvPr id="37" name="Groupe 36">
            <a:extLst>
              <a:ext uri="{FF2B5EF4-FFF2-40B4-BE49-F238E27FC236}">
                <a16:creationId xmlns:a16="http://schemas.microsoft.com/office/drawing/2014/main" id="{07C67BB5-6A12-FA24-3CB7-4B88C1341B96}"/>
              </a:ext>
            </a:extLst>
          </p:cNvPr>
          <p:cNvGrpSpPr/>
          <p:nvPr/>
        </p:nvGrpSpPr>
        <p:grpSpPr>
          <a:xfrm>
            <a:off x="476629" y="1105262"/>
            <a:ext cx="3866771" cy="1499907"/>
            <a:chOff x="476629" y="1349740"/>
            <a:chExt cx="3866771" cy="1499907"/>
          </a:xfrm>
        </p:grpSpPr>
        <p:sp>
          <p:nvSpPr>
            <p:cNvPr id="8" name="object 9">
              <a:extLst>
                <a:ext uri="{FF2B5EF4-FFF2-40B4-BE49-F238E27FC236}">
                  <a16:creationId xmlns:a16="http://schemas.microsoft.com/office/drawing/2014/main" id="{7D48A2E6-0BDC-A67A-B898-3744A0FC5C4E}"/>
                </a:ext>
              </a:extLst>
            </p:cNvPr>
            <p:cNvSpPr/>
            <p:nvPr/>
          </p:nvSpPr>
          <p:spPr>
            <a:xfrm>
              <a:off x="476629" y="1349740"/>
              <a:ext cx="800092" cy="977486"/>
            </a:xfrm>
            <a:prstGeom prst="rect">
              <a:avLst/>
            </a:prstGeom>
            <a:blipFill>
              <a:blip r:embed="rId3" cstate="print"/>
              <a:stretch>
                <a:fillRect/>
              </a:stretch>
            </a:blipFill>
          </p:spPr>
          <p:txBody>
            <a:bodyPr wrap="square" lIns="0" tIns="0" rIns="0" bIns="0" rtlCol="0"/>
            <a:lstStyle/>
            <a:p>
              <a:endParaRPr dirty="0"/>
            </a:p>
          </p:txBody>
        </p:sp>
        <p:sp>
          <p:nvSpPr>
            <p:cNvPr id="9" name="object 10">
              <a:extLst>
                <a:ext uri="{FF2B5EF4-FFF2-40B4-BE49-F238E27FC236}">
                  <a16:creationId xmlns:a16="http://schemas.microsoft.com/office/drawing/2014/main" id="{1F4B1AB1-07AB-8BA4-28D9-AE1377F1E451}"/>
                </a:ext>
              </a:extLst>
            </p:cNvPr>
            <p:cNvSpPr/>
            <p:nvPr/>
          </p:nvSpPr>
          <p:spPr>
            <a:xfrm>
              <a:off x="1455945" y="1349963"/>
              <a:ext cx="772182" cy="977264"/>
            </a:xfrm>
            <a:prstGeom prst="rect">
              <a:avLst/>
            </a:prstGeom>
            <a:blipFill>
              <a:blip r:embed="rId4" cstate="print"/>
              <a:stretch>
                <a:fillRect/>
              </a:stretch>
            </a:blipFill>
          </p:spPr>
          <p:txBody>
            <a:bodyPr wrap="square" lIns="0" tIns="0" rIns="0" bIns="0" rtlCol="0"/>
            <a:lstStyle/>
            <a:p>
              <a:endParaRPr dirty="0"/>
            </a:p>
          </p:txBody>
        </p:sp>
        <p:sp>
          <p:nvSpPr>
            <p:cNvPr id="12" name="object 12">
              <a:extLst>
                <a:ext uri="{FF2B5EF4-FFF2-40B4-BE49-F238E27FC236}">
                  <a16:creationId xmlns:a16="http://schemas.microsoft.com/office/drawing/2014/main" id="{725EFCD8-60FA-8323-3DB4-6B4C18A03AE0}"/>
                </a:ext>
              </a:extLst>
            </p:cNvPr>
            <p:cNvSpPr/>
            <p:nvPr/>
          </p:nvSpPr>
          <p:spPr>
            <a:xfrm>
              <a:off x="2411272" y="1349740"/>
              <a:ext cx="773705" cy="974232"/>
            </a:xfrm>
            <a:prstGeom prst="rect">
              <a:avLst/>
            </a:prstGeom>
            <a:blipFill>
              <a:blip r:embed="rId5" cstate="print"/>
              <a:stretch>
                <a:fillRect/>
              </a:stretch>
            </a:blipFill>
          </p:spPr>
          <p:txBody>
            <a:bodyPr wrap="square" lIns="0" tIns="0" rIns="0" bIns="0" rtlCol="0"/>
            <a:lstStyle/>
            <a:p>
              <a:endParaRPr dirty="0"/>
            </a:p>
          </p:txBody>
        </p:sp>
        <p:sp>
          <p:nvSpPr>
            <p:cNvPr id="18" name="object 18">
              <a:extLst>
                <a:ext uri="{FF2B5EF4-FFF2-40B4-BE49-F238E27FC236}">
                  <a16:creationId xmlns:a16="http://schemas.microsoft.com/office/drawing/2014/main" id="{C8BF3632-F3C5-0D9A-A6F3-78B670F7B5E2}"/>
                </a:ext>
              </a:extLst>
            </p:cNvPr>
            <p:cNvSpPr txBox="1"/>
            <p:nvPr/>
          </p:nvSpPr>
          <p:spPr>
            <a:xfrm>
              <a:off x="3239135" y="2549525"/>
              <a:ext cx="1104265" cy="272510"/>
            </a:xfrm>
            <a:prstGeom prst="rect">
              <a:avLst/>
            </a:prstGeom>
          </p:spPr>
          <p:txBody>
            <a:bodyPr vert="horz" wrap="square" lIns="0" tIns="13335" rIns="0" bIns="0" rtlCol="0">
              <a:spAutoFit/>
            </a:bodyPr>
            <a:lstStyle/>
            <a:p>
              <a:pPr marL="269875" marR="5080" indent="-257810" algn="ctr">
                <a:lnSpc>
                  <a:spcPct val="100000"/>
                </a:lnSpc>
                <a:spcBef>
                  <a:spcPts val="105"/>
                </a:spcBef>
              </a:pPr>
              <a:r>
                <a:rPr lang="nl-BE" sz="800" dirty="0">
                  <a:solidFill>
                    <a:srgbClr val="17375E"/>
                  </a:solidFill>
                  <a:latin typeface="Calibri"/>
                  <a:cs typeface="Calibri"/>
                </a:rPr>
                <a:t>Hoofdcommissaris</a:t>
              </a:r>
            </a:p>
            <a:p>
              <a:pPr marL="269875" marR="5080" indent="-257810" algn="ctr">
                <a:lnSpc>
                  <a:spcPct val="100000"/>
                </a:lnSpc>
                <a:spcBef>
                  <a:spcPts val="105"/>
                </a:spcBef>
              </a:pPr>
              <a:r>
                <a:rPr lang="nl-BE" sz="800" dirty="0">
                  <a:solidFill>
                    <a:srgbClr val="17375E"/>
                  </a:solidFill>
                  <a:latin typeface="Calibri"/>
                  <a:cs typeface="Calibri"/>
                </a:rPr>
                <a:t>Korpschef</a:t>
              </a:r>
            </a:p>
          </p:txBody>
        </p:sp>
        <p:sp>
          <p:nvSpPr>
            <p:cNvPr id="19" name="object 14">
              <a:extLst>
                <a:ext uri="{FF2B5EF4-FFF2-40B4-BE49-F238E27FC236}">
                  <a16:creationId xmlns:a16="http://schemas.microsoft.com/office/drawing/2014/main" id="{68792C68-8F58-D7EE-C31B-EF96DEE2F908}"/>
                </a:ext>
              </a:extLst>
            </p:cNvPr>
            <p:cNvSpPr txBox="1"/>
            <p:nvPr/>
          </p:nvSpPr>
          <p:spPr>
            <a:xfrm>
              <a:off x="2324734" y="2589961"/>
              <a:ext cx="914402" cy="259686"/>
            </a:xfrm>
            <a:prstGeom prst="rect">
              <a:avLst/>
            </a:prstGeom>
          </p:spPr>
          <p:txBody>
            <a:bodyPr vert="horz" wrap="square" lIns="0" tIns="13335" rIns="0" bIns="0" rtlCol="0">
              <a:spAutoFit/>
            </a:bodyPr>
            <a:lstStyle/>
            <a:p>
              <a:pPr marL="12700" marR="5080" indent="88265" algn="ctr">
                <a:lnSpc>
                  <a:spcPct val="100000"/>
                </a:lnSpc>
                <a:spcBef>
                  <a:spcPts val="105"/>
                </a:spcBef>
              </a:pPr>
              <a:r>
                <a:rPr lang="nl-BE" sz="800" dirty="0">
                  <a:solidFill>
                    <a:srgbClr val="17375E"/>
                  </a:solidFill>
                  <a:latin typeface="Calibri"/>
                  <a:cs typeface="Calibri"/>
                </a:rPr>
                <a:t>Burgemeester Sint-Pieters-Woluwe</a:t>
              </a:r>
            </a:p>
          </p:txBody>
        </p:sp>
        <p:sp>
          <p:nvSpPr>
            <p:cNvPr id="20" name="object 15">
              <a:extLst>
                <a:ext uri="{FF2B5EF4-FFF2-40B4-BE49-F238E27FC236}">
                  <a16:creationId xmlns:a16="http://schemas.microsoft.com/office/drawing/2014/main" id="{AC2E7F8E-D495-4E10-CFFE-912EDDD13304}"/>
                </a:ext>
              </a:extLst>
            </p:cNvPr>
            <p:cNvSpPr txBox="1"/>
            <p:nvPr/>
          </p:nvSpPr>
          <p:spPr>
            <a:xfrm>
              <a:off x="1427662" y="2425656"/>
              <a:ext cx="861060" cy="391795"/>
            </a:xfrm>
            <a:prstGeom prst="rect">
              <a:avLst/>
            </a:prstGeom>
          </p:spPr>
          <p:txBody>
            <a:bodyPr vert="horz" wrap="square" lIns="0" tIns="13335" rIns="0" bIns="0" rtlCol="0">
              <a:spAutoFit/>
            </a:bodyPr>
            <a:lstStyle/>
            <a:p>
              <a:pPr marL="12700" marR="5080" indent="-22860" algn="ctr">
                <a:lnSpc>
                  <a:spcPct val="100000"/>
                </a:lnSpc>
                <a:spcBef>
                  <a:spcPts val="105"/>
                </a:spcBef>
              </a:pPr>
              <a:r>
                <a:rPr lang="nl-BE" sz="800" b="1" dirty="0">
                  <a:solidFill>
                    <a:srgbClr val="17375E"/>
                  </a:solidFill>
                  <a:latin typeface="Calibri"/>
                  <a:cs typeface="Calibri"/>
                </a:rPr>
                <a:t>Olivier MAINGAIN  </a:t>
              </a:r>
              <a:r>
                <a:rPr lang="nl-BE" sz="800" dirty="0">
                  <a:solidFill>
                    <a:srgbClr val="17375E"/>
                  </a:solidFill>
                  <a:latin typeface="Calibri"/>
                  <a:cs typeface="Calibri"/>
                </a:rPr>
                <a:t>Burgemeester Sint-Lambrechts-Woluwe</a:t>
              </a:r>
            </a:p>
          </p:txBody>
        </p:sp>
        <p:sp>
          <p:nvSpPr>
            <p:cNvPr id="21" name="object 16">
              <a:extLst>
                <a:ext uri="{FF2B5EF4-FFF2-40B4-BE49-F238E27FC236}">
                  <a16:creationId xmlns:a16="http://schemas.microsoft.com/office/drawing/2014/main" id="{66399541-DD1C-1E70-CA1D-3DD225B9A2DD}"/>
                </a:ext>
              </a:extLst>
            </p:cNvPr>
            <p:cNvSpPr txBox="1"/>
            <p:nvPr/>
          </p:nvSpPr>
          <p:spPr>
            <a:xfrm>
              <a:off x="494811" y="2420862"/>
              <a:ext cx="756920" cy="391795"/>
            </a:xfrm>
            <a:prstGeom prst="rect">
              <a:avLst/>
            </a:prstGeom>
          </p:spPr>
          <p:txBody>
            <a:bodyPr vert="horz" wrap="square" lIns="0" tIns="13335" rIns="0" bIns="0" rtlCol="0">
              <a:spAutoFit/>
            </a:bodyPr>
            <a:lstStyle/>
            <a:p>
              <a:pPr marL="12700" marR="5080" algn="ctr">
                <a:lnSpc>
                  <a:spcPct val="100000"/>
                </a:lnSpc>
                <a:spcBef>
                  <a:spcPts val="105"/>
                </a:spcBef>
              </a:pPr>
              <a:r>
                <a:rPr lang="nl-BE" sz="800" b="1" dirty="0">
                  <a:solidFill>
                    <a:srgbClr val="17375E"/>
                  </a:solidFill>
                  <a:latin typeface="Calibri"/>
                  <a:cs typeface="Calibri"/>
                </a:rPr>
                <a:t>Vincent DE WOLF  </a:t>
              </a:r>
              <a:r>
                <a:rPr lang="nl-BE" sz="800" dirty="0">
                  <a:solidFill>
                    <a:srgbClr val="17375E"/>
                  </a:solidFill>
                  <a:latin typeface="Calibri"/>
                  <a:cs typeface="Calibri"/>
                </a:rPr>
                <a:t>Burgemeester Etterbee</a:t>
              </a:r>
              <a:r>
                <a:rPr lang="nl-BE" sz="800" dirty="0">
                  <a:solidFill>
                    <a:srgbClr val="0F243E"/>
                  </a:solidFill>
                  <a:latin typeface="Calibri"/>
                  <a:cs typeface="Calibri"/>
                </a:rPr>
                <a:t>k</a:t>
              </a:r>
            </a:p>
          </p:txBody>
        </p:sp>
        <p:sp>
          <p:nvSpPr>
            <p:cNvPr id="22" name="object 17">
              <a:extLst>
                <a:ext uri="{FF2B5EF4-FFF2-40B4-BE49-F238E27FC236}">
                  <a16:creationId xmlns:a16="http://schemas.microsoft.com/office/drawing/2014/main" id="{523AE993-A744-328B-F577-0F5355E81AF4}"/>
                </a:ext>
              </a:extLst>
            </p:cNvPr>
            <p:cNvSpPr txBox="1"/>
            <p:nvPr/>
          </p:nvSpPr>
          <p:spPr>
            <a:xfrm>
              <a:off x="2464653" y="2417884"/>
              <a:ext cx="1798955" cy="136576"/>
            </a:xfrm>
            <a:prstGeom prst="rect">
              <a:avLst/>
            </a:prstGeom>
          </p:spPr>
          <p:txBody>
            <a:bodyPr vert="horz" wrap="square" lIns="0" tIns="13335" rIns="0" bIns="0" rtlCol="0">
              <a:spAutoFit/>
            </a:bodyPr>
            <a:lstStyle/>
            <a:p>
              <a:pPr marL="12700">
                <a:lnSpc>
                  <a:spcPct val="100000"/>
                </a:lnSpc>
                <a:spcBef>
                  <a:spcPts val="105"/>
                </a:spcBef>
                <a:tabLst>
                  <a:tab pos="976630" algn="l"/>
                </a:tabLst>
              </a:pPr>
              <a:r>
                <a:rPr lang="nl-BE" sz="800" b="1" dirty="0">
                  <a:solidFill>
                    <a:srgbClr val="17375E"/>
                  </a:solidFill>
                  <a:latin typeface="Calibri"/>
                  <a:cs typeface="Calibri"/>
                </a:rPr>
                <a:t>Benoît CEREXHE        </a:t>
              </a:r>
              <a:r>
                <a:rPr lang="nl-BE" sz="1200" b="1" baseline="3472" dirty="0">
                  <a:solidFill>
                    <a:srgbClr val="17375E"/>
                  </a:solidFill>
                  <a:latin typeface="Calibri"/>
                  <a:cs typeface="Calibri"/>
                </a:rPr>
                <a:t>Michaël JONNIAUX</a:t>
              </a:r>
            </a:p>
          </p:txBody>
        </p:sp>
        <p:pic>
          <p:nvPicPr>
            <p:cNvPr id="7" name="Image 6" descr="Une image contenant habits, personne, Représentant, arbre&#10;&#10;Description générée automatiquement">
              <a:extLst>
                <a:ext uri="{FF2B5EF4-FFF2-40B4-BE49-F238E27FC236}">
                  <a16:creationId xmlns:a16="http://schemas.microsoft.com/office/drawing/2014/main" id="{AF479350-7691-0CB1-94A3-27A9A681335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3204" t="21861" r="10716" b="2982"/>
            <a:stretch/>
          </p:blipFill>
          <p:spPr>
            <a:xfrm>
              <a:off x="3352800" y="1349962"/>
              <a:ext cx="736694" cy="974008"/>
            </a:xfrm>
            <a:prstGeom prst="rect">
              <a:avLst/>
            </a:prstGeom>
          </p:spPr>
        </p:pic>
      </p:grpSp>
      <p:grpSp>
        <p:nvGrpSpPr>
          <p:cNvPr id="39" name="Groupe 38">
            <a:extLst>
              <a:ext uri="{FF2B5EF4-FFF2-40B4-BE49-F238E27FC236}">
                <a16:creationId xmlns:a16="http://schemas.microsoft.com/office/drawing/2014/main" id="{964E87E7-06A7-063F-F001-39C86549A430}"/>
              </a:ext>
            </a:extLst>
          </p:cNvPr>
          <p:cNvGrpSpPr/>
          <p:nvPr/>
        </p:nvGrpSpPr>
        <p:grpSpPr>
          <a:xfrm>
            <a:off x="406851" y="4453746"/>
            <a:ext cx="3775295" cy="343639"/>
            <a:chOff x="416835" y="2931101"/>
            <a:chExt cx="3775295" cy="343639"/>
          </a:xfrm>
        </p:grpSpPr>
        <p:sp>
          <p:nvSpPr>
            <p:cNvPr id="40" name="object 20">
              <a:extLst>
                <a:ext uri="{FF2B5EF4-FFF2-40B4-BE49-F238E27FC236}">
                  <a16:creationId xmlns:a16="http://schemas.microsoft.com/office/drawing/2014/main" id="{856C91A4-FD7A-5B0D-4BB8-C2808C182797}"/>
                </a:ext>
              </a:extLst>
            </p:cNvPr>
            <p:cNvSpPr/>
            <p:nvPr/>
          </p:nvSpPr>
          <p:spPr>
            <a:xfrm>
              <a:off x="416835" y="2936285"/>
              <a:ext cx="3775295" cy="338455"/>
            </a:xfrm>
            <a:custGeom>
              <a:avLst/>
              <a:gdLst/>
              <a:ahLst/>
              <a:cxnLst/>
              <a:rect l="l" t="t" r="r" b="b"/>
              <a:pathLst>
                <a:path w="4288790" h="338454">
                  <a:moveTo>
                    <a:pt x="4288536" y="0"/>
                  </a:moveTo>
                  <a:lnTo>
                    <a:pt x="0" y="0"/>
                  </a:lnTo>
                  <a:lnTo>
                    <a:pt x="0" y="338327"/>
                  </a:lnTo>
                  <a:lnTo>
                    <a:pt x="4288536" y="338327"/>
                  </a:lnTo>
                  <a:lnTo>
                    <a:pt x="4288536" y="0"/>
                  </a:lnTo>
                  <a:close/>
                </a:path>
              </a:pathLst>
            </a:custGeom>
            <a:solidFill>
              <a:srgbClr val="548ED4"/>
            </a:solidFill>
          </p:spPr>
          <p:txBody>
            <a:bodyPr wrap="square" lIns="0" tIns="0" rIns="0" bIns="0" rtlCol="0"/>
            <a:lstStyle/>
            <a:p>
              <a:endParaRPr dirty="0"/>
            </a:p>
          </p:txBody>
        </p:sp>
        <p:sp>
          <p:nvSpPr>
            <p:cNvPr id="41" name="object 21">
              <a:extLst>
                <a:ext uri="{FF2B5EF4-FFF2-40B4-BE49-F238E27FC236}">
                  <a16:creationId xmlns:a16="http://schemas.microsoft.com/office/drawing/2014/main" id="{82263C04-0CC7-6EAF-8A05-F6035EB343B2}"/>
                </a:ext>
              </a:extLst>
            </p:cNvPr>
            <p:cNvSpPr txBox="1"/>
            <p:nvPr/>
          </p:nvSpPr>
          <p:spPr>
            <a:xfrm>
              <a:off x="1205715" y="2931101"/>
              <a:ext cx="2549024" cy="258404"/>
            </a:xfrm>
            <a:prstGeom prst="rect">
              <a:avLst/>
            </a:prstGeom>
          </p:spPr>
          <p:txBody>
            <a:bodyPr vert="horz" wrap="square" lIns="0" tIns="12065" rIns="0" bIns="0" rtlCol="0">
              <a:spAutoFit/>
            </a:bodyPr>
            <a:lstStyle/>
            <a:p>
              <a:pPr marL="12700">
                <a:lnSpc>
                  <a:spcPct val="100000"/>
                </a:lnSpc>
                <a:spcBef>
                  <a:spcPts val="95"/>
                </a:spcBef>
              </a:pPr>
              <a:r>
                <a:rPr lang="nl-BE" sz="1600" b="1" dirty="0">
                  <a:solidFill>
                    <a:srgbClr val="FFFFFF"/>
                  </a:solidFill>
                  <a:latin typeface="Calibri"/>
                  <a:cs typeface="Calibri"/>
                </a:rPr>
                <a:t>De Veiligheidsmonitor 2021</a:t>
              </a:r>
            </a:p>
          </p:txBody>
        </p:sp>
      </p:grpSp>
      <p:sp>
        <p:nvSpPr>
          <p:cNvPr id="42" name="object 5">
            <a:extLst>
              <a:ext uri="{FF2B5EF4-FFF2-40B4-BE49-F238E27FC236}">
                <a16:creationId xmlns:a16="http://schemas.microsoft.com/office/drawing/2014/main" id="{7293C833-AE58-B441-4B54-0444DAAC0F45}"/>
              </a:ext>
            </a:extLst>
          </p:cNvPr>
          <p:cNvSpPr txBox="1"/>
          <p:nvPr/>
        </p:nvSpPr>
        <p:spPr>
          <a:xfrm>
            <a:off x="392068" y="4785367"/>
            <a:ext cx="3769817" cy="781624"/>
          </a:xfrm>
          <a:prstGeom prst="rect">
            <a:avLst/>
          </a:prstGeom>
        </p:spPr>
        <p:txBody>
          <a:bodyPr vert="horz" wrap="square" lIns="0" tIns="12065" rIns="0" bIns="0" rtlCol="0">
            <a:spAutoFit/>
          </a:bodyPr>
          <a:lstStyle/>
          <a:p>
            <a:pPr marR="5080" algn="just"/>
            <a:r>
              <a:rPr lang="nl-BE" sz="1000" dirty="0">
                <a:solidFill>
                  <a:srgbClr val="002060"/>
                </a:solidFill>
                <a:cs typeface="Gisha"/>
              </a:rPr>
              <a:t>Dankzij een enquête onder de Belgische bevolking kregen burgers de kans om hun mening te geven over het thema veiligheid. Dit waardevol middel stelt de lokale politie in staat om haar acties en werk zo goed mogelijk af te stemmen op de behoeften en verwachtingen van de burgers.</a:t>
            </a:r>
          </a:p>
          <a:p>
            <a:pPr marR="5080" algn="just"/>
            <a:endParaRPr lang="fr-FR" sz="1000" spc="-5" dirty="0">
              <a:solidFill>
                <a:srgbClr val="17375E"/>
              </a:solidFill>
              <a:latin typeface="Calibri"/>
              <a:cs typeface="Calibri"/>
            </a:endParaRPr>
          </a:p>
        </p:txBody>
      </p:sp>
      <p:sp>
        <p:nvSpPr>
          <p:cNvPr id="43" name="object 22">
            <a:extLst>
              <a:ext uri="{FF2B5EF4-FFF2-40B4-BE49-F238E27FC236}">
                <a16:creationId xmlns:a16="http://schemas.microsoft.com/office/drawing/2014/main" id="{F4F9F127-D333-D87D-EC26-B151963885C6}"/>
              </a:ext>
            </a:extLst>
          </p:cNvPr>
          <p:cNvSpPr txBox="1">
            <a:spLocks noGrp="1"/>
          </p:cNvSpPr>
          <p:nvPr>
            <p:ph type="title"/>
          </p:nvPr>
        </p:nvSpPr>
        <p:spPr>
          <a:xfrm>
            <a:off x="4985802" y="147829"/>
            <a:ext cx="3775644" cy="280205"/>
          </a:xfrm>
          <a:prstGeom prst="rect">
            <a:avLst/>
          </a:prstGeom>
          <a:solidFill>
            <a:srgbClr val="548ED4"/>
          </a:solidFill>
        </p:spPr>
        <p:txBody>
          <a:bodyPr vert="horz" wrap="square" lIns="0" tIns="33655" rIns="0" bIns="0" rtlCol="0">
            <a:spAutoFit/>
          </a:bodyPr>
          <a:lstStyle/>
          <a:p>
            <a:pPr algn="ctr">
              <a:lnSpc>
                <a:spcPct val="100000"/>
              </a:lnSpc>
              <a:spcBef>
                <a:spcPts val="265"/>
              </a:spcBef>
            </a:pPr>
            <a:r>
              <a:rPr lang="nl-BE" sz="1600" dirty="0"/>
              <a:t>Begroting</a:t>
            </a:r>
          </a:p>
        </p:txBody>
      </p:sp>
      <p:graphicFrame>
        <p:nvGraphicFramePr>
          <p:cNvPr id="44" name="object 24">
            <a:extLst>
              <a:ext uri="{FF2B5EF4-FFF2-40B4-BE49-F238E27FC236}">
                <a16:creationId xmlns:a16="http://schemas.microsoft.com/office/drawing/2014/main" id="{6837D663-B981-DACE-CF5C-76F1D37A046F}"/>
              </a:ext>
            </a:extLst>
          </p:cNvPr>
          <p:cNvGraphicFramePr>
            <a:graphicFrameLocks noGrp="1"/>
          </p:cNvGraphicFramePr>
          <p:nvPr>
            <p:extLst>
              <p:ext uri="{D42A27DB-BD31-4B8C-83A1-F6EECF244321}">
                <p14:modId xmlns:p14="http://schemas.microsoft.com/office/powerpoint/2010/main" val="2358444977"/>
              </p:ext>
            </p:extLst>
          </p:nvPr>
        </p:nvGraphicFramePr>
        <p:xfrm>
          <a:off x="4992232" y="929623"/>
          <a:ext cx="3777197" cy="1957575"/>
        </p:xfrm>
        <a:graphic>
          <a:graphicData uri="http://schemas.openxmlformats.org/drawingml/2006/table">
            <a:tbl>
              <a:tblPr firstRow="1" bandRow="1">
                <a:tableStyleId>{2D5ABB26-0587-4C30-8999-92F81FD0307C}</a:tableStyleId>
              </a:tblPr>
              <a:tblGrid>
                <a:gridCol w="1777604">
                  <a:extLst>
                    <a:ext uri="{9D8B030D-6E8A-4147-A177-3AD203B41FA5}">
                      <a16:colId xmlns:a16="http://schemas.microsoft.com/office/drawing/2014/main" val="20000"/>
                    </a:ext>
                  </a:extLst>
                </a:gridCol>
                <a:gridCol w="1999593">
                  <a:extLst>
                    <a:ext uri="{9D8B030D-6E8A-4147-A177-3AD203B41FA5}">
                      <a16:colId xmlns:a16="http://schemas.microsoft.com/office/drawing/2014/main" val="20002"/>
                    </a:ext>
                  </a:extLst>
                </a:gridCol>
              </a:tblGrid>
              <a:tr h="377189">
                <a:tc>
                  <a:txBody>
                    <a:bodyPr/>
                    <a:lstStyle/>
                    <a:p>
                      <a:pPr algn="l" rtl="0">
                        <a:lnSpc>
                          <a:spcPct val="100000"/>
                        </a:lnSpc>
                      </a:pPr>
                      <a:endParaRPr sz="10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algn="ctr">
                        <a:lnSpc>
                          <a:spcPct val="100000"/>
                        </a:lnSpc>
                        <a:spcBef>
                          <a:spcPts val="290"/>
                        </a:spcBef>
                      </a:pPr>
                      <a:r>
                        <a:rPr lang="nl-BE" sz="1200" b="1" dirty="0">
                          <a:solidFill>
                            <a:srgbClr val="FFFFFF"/>
                          </a:solidFill>
                          <a:latin typeface="Calibri"/>
                          <a:cs typeface="Calibri"/>
                        </a:rPr>
                        <a:t>2022</a:t>
                      </a:r>
                    </a:p>
                  </a:txBody>
                  <a:tcPr marL="0" marR="0" marT="3683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F81BC"/>
                    </a:solidFill>
                  </a:tcPr>
                </a:tc>
                <a:extLst>
                  <a:ext uri="{0D108BD9-81ED-4DB2-BD59-A6C34878D82A}">
                    <a16:rowId xmlns:a16="http://schemas.microsoft.com/office/drawing/2014/main" val="10000"/>
                  </a:ext>
                </a:extLst>
              </a:tr>
              <a:tr h="303657">
                <a:tc>
                  <a:txBody>
                    <a:bodyPr/>
                    <a:lstStyle/>
                    <a:p>
                      <a:pPr marL="90805">
                        <a:lnSpc>
                          <a:spcPct val="100000"/>
                        </a:lnSpc>
                        <a:spcBef>
                          <a:spcPts val="295"/>
                        </a:spcBef>
                      </a:pPr>
                      <a:r>
                        <a:rPr lang="nl-BE" sz="1000" dirty="0">
                          <a:solidFill>
                            <a:srgbClr val="17375E"/>
                          </a:solidFill>
                          <a:latin typeface="Calibri"/>
                          <a:cs typeface="Calibri"/>
                        </a:rPr>
                        <a:t>Totale begroting in euro</a:t>
                      </a:r>
                    </a:p>
                  </a:txBody>
                  <a:tcPr marL="0" marR="0" marT="37465" marB="0">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solidFill>
                      <a:srgbClr val="D0D7E8"/>
                    </a:solidFill>
                  </a:tcPr>
                </a:tc>
                <a:tc>
                  <a:txBody>
                    <a:bodyPr/>
                    <a:lstStyle/>
                    <a:p>
                      <a:pPr marL="91440" algn="ctr">
                        <a:lnSpc>
                          <a:spcPct val="100000"/>
                        </a:lnSpc>
                        <a:spcBef>
                          <a:spcPts val="295"/>
                        </a:spcBef>
                      </a:pPr>
                      <a:r>
                        <a:rPr lang="nl-BE" sz="1000" b="1" dirty="0">
                          <a:solidFill>
                            <a:srgbClr val="17375E"/>
                          </a:solidFill>
                          <a:latin typeface="Calibri"/>
                          <a:ea typeface="+mn-ea"/>
                          <a:cs typeface="Calibri"/>
                        </a:rPr>
                        <a:t>62.685.877,49</a:t>
                      </a:r>
                    </a:p>
                  </a:txBody>
                  <a:tcPr marL="0" marR="0" marT="37465"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7E8"/>
                    </a:solidFill>
                  </a:tcPr>
                </a:tc>
                <a:extLst>
                  <a:ext uri="{0D108BD9-81ED-4DB2-BD59-A6C34878D82A}">
                    <a16:rowId xmlns:a16="http://schemas.microsoft.com/office/drawing/2014/main" val="10001"/>
                  </a:ext>
                </a:extLst>
              </a:tr>
              <a:tr h="303657">
                <a:tc gridSpan="2">
                  <a:txBody>
                    <a:bodyPr/>
                    <a:lstStyle/>
                    <a:p>
                      <a:pPr marL="1208405" marR="0" lvl="0" indent="0" algn="l" defTabSz="914400" eaLnBrk="1" fontAlgn="auto" latinLnBrk="0" hangingPunct="1">
                        <a:lnSpc>
                          <a:spcPct val="100000"/>
                        </a:lnSpc>
                        <a:spcBef>
                          <a:spcPts val="290"/>
                        </a:spcBef>
                        <a:spcAft>
                          <a:spcPts val="0"/>
                        </a:spcAft>
                        <a:buClrTx/>
                        <a:buSzTx/>
                        <a:buFontTx/>
                        <a:buNone/>
                        <a:tabLst/>
                        <a:defRPr/>
                      </a:pPr>
                      <a:r>
                        <a:rPr lang="nl-BE" sz="1200" b="1" dirty="0">
                          <a:solidFill>
                            <a:srgbClr val="17375E"/>
                          </a:solidFill>
                          <a:latin typeface="+mn-lt"/>
                          <a:cs typeface="Calibri"/>
                        </a:rPr>
                        <a:t>Bijdragen van de gemeenten </a:t>
                      </a:r>
                    </a:p>
                  </a:txBody>
                  <a:tcPr marL="0" marR="0" marT="36830"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9ECF4"/>
                    </a:solidFill>
                  </a:tcPr>
                </a:tc>
                <a:tc hMerge="1">
                  <a:txBody>
                    <a:bodyPr/>
                    <a:lstStyle/>
                    <a:p>
                      <a:endParaRPr/>
                    </a:p>
                  </a:txBody>
                  <a:tcPr marL="0" marR="0" marT="0" marB="0">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4"/>
                  </a:ext>
                </a:extLst>
              </a:tr>
              <a:tr h="303656">
                <a:tc>
                  <a:txBody>
                    <a:bodyPr/>
                    <a:lstStyle/>
                    <a:p>
                      <a:pPr marL="90805">
                        <a:lnSpc>
                          <a:spcPct val="100000"/>
                        </a:lnSpc>
                        <a:spcBef>
                          <a:spcPts val="300"/>
                        </a:spcBef>
                      </a:pPr>
                      <a:r>
                        <a:rPr lang="nl-BE" sz="1000" dirty="0">
                          <a:solidFill>
                            <a:srgbClr val="17375E"/>
                          </a:solidFill>
                          <a:latin typeface="+mn-lt"/>
                          <a:cs typeface="Calibri"/>
                        </a:rPr>
                        <a:t>Sint-Lambrechts-Woluwe</a:t>
                      </a:r>
                    </a:p>
                  </a:txBody>
                  <a:tcPr marL="0" marR="0" marT="3810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0D7E8"/>
                    </a:solidFill>
                  </a:tcPr>
                </a:tc>
                <a:tc>
                  <a:txBody>
                    <a:bodyPr/>
                    <a:lstStyle/>
                    <a:p>
                      <a:pPr marL="91440" algn="ctr">
                        <a:lnSpc>
                          <a:spcPct val="100000"/>
                        </a:lnSpc>
                        <a:spcBef>
                          <a:spcPts val="300"/>
                        </a:spcBef>
                      </a:pPr>
                      <a:r>
                        <a:rPr lang="nl-BE" sz="1000" dirty="0">
                          <a:solidFill>
                            <a:srgbClr val="17375E"/>
                          </a:solidFill>
                          <a:latin typeface="+mn-lt"/>
                          <a:ea typeface="+mn-ea"/>
                          <a:cs typeface="Calibri"/>
                        </a:rPr>
                        <a:t>13.361.776.52</a:t>
                      </a: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B w="12700" cap="flat" cmpd="sng" algn="ctr">
                      <a:solidFill>
                        <a:srgbClr val="FFFFFF"/>
                      </a:solidFill>
                      <a:prstDash val="solid"/>
                      <a:round/>
                      <a:headEnd type="none" w="med" len="med"/>
                      <a:tailEnd type="none" w="med" len="med"/>
                    </a:lnB>
                    <a:solidFill>
                      <a:srgbClr val="D0D7E8"/>
                    </a:solidFill>
                  </a:tcPr>
                </a:tc>
                <a:extLst>
                  <a:ext uri="{0D108BD9-81ED-4DB2-BD59-A6C34878D82A}">
                    <a16:rowId xmlns:a16="http://schemas.microsoft.com/office/drawing/2014/main" val="10005"/>
                  </a:ext>
                </a:extLst>
              </a:tr>
              <a:tr h="303657">
                <a:tc>
                  <a:txBody>
                    <a:bodyPr/>
                    <a:lstStyle/>
                    <a:p>
                      <a:pPr marL="90805">
                        <a:lnSpc>
                          <a:spcPct val="100000"/>
                        </a:lnSpc>
                        <a:spcBef>
                          <a:spcPts val="300"/>
                        </a:spcBef>
                      </a:pPr>
                      <a:r>
                        <a:rPr lang="nl-BE" sz="1000" dirty="0">
                          <a:solidFill>
                            <a:srgbClr val="17375E"/>
                          </a:solidFill>
                          <a:latin typeface="+mn-lt"/>
                          <a:ea typeface="+mn-ea"/>
                          <a:cs typeface="Calibri"/>
                        </a:rPr>
                        <a:t>Etterbeek</a:t>
                      </a:r>
                    </a:p>
                  </a:txBody>
                  <a:tcPr marL="0" marR="0" marT="3810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9ECF4"/>
                    </a:solidFill>
                  </a:tcPr>
                </a:tc>
                <a:tc>
                  <a:txBody>
                    <a:bodyPr/>
                    <a:lstStyle/>
                    <a:p>
                      <a:pPr marL="91440" marR="0" lvl="0" indent="0" algn="ctr" defTabSz="914400" eaLnBrk="1" fontAlgn="auto" latinLnBrk="0" hangingPunct="1">
                        <a:lnSpc>
                          <a:spcPct val="100000"/>
                        </a:lnSpc>
                        <a:spcBef>
                          <a:spcPts val="300"/>
                        </a:spcBef>
                        <a:spcAft>
                          <a:spcPts val="0"/>
                        </a:spcAft>
                        <a:buClrTx/>
                        <a:buSzTx/>
                        <a:buFontTx/>
                        <a:buNone/>
                        <a:tabLst/>
                        <a:defRPr/>
                      </a:pPr>
                      <a:r>
                        <a:rPr lang="nl-BE" sz="1000" dirty="0">
                          <a:solidFill>
                            <a:srgbClr val="17375E"/>
                          </a:solidFill>
                          <a:latin typeface="+mn-lt"/>
                          <a:ea typeface="+mn-ea"/>
                          <a:cs typeface="Calibri"/>
                        </a:rPr>
                        <a:t>11.085.307.77</a:t>
                      </a: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0006"/>
                  </a:ext>
                </a:extLst>
              </a:tr>
              <a:tr h="365759">
                <a:tc>
                  <a:txBody>
                    <a:bodyPr/>
                    <a:lstStyle/>
                    <a:p>
                      <a:pPr marL="90805">
                        <a:lnSpc>
                          <a:spcPct val="100000"/>
                        </a:lnSpc>
                        <a:spcBef>
                          <a:spcPts val="300"/>
                        </a:spcBef>
                      </a:pPr>
                      <a:r>
                        <a:rPr lang="nl-BE" sz="1000" dirty="0">
                          <a:solidFill>
                            <a:srgbClr val="17375E"/>
                          </a:solidFill>
                          <a:latin typeface="Calibri"/>
                          <a:cs typeface="Calibri"/>
                        </a:rPr>
                        <a:t>Sint-Pieters-Woluwe</a:t>
                      </a:r>
                    </a:p>
                  </a:txBody>
                  <a:tcPr marL="0" marR="0" marT="3810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0D7E8"/>
                    </a:solidFill>
                  </a:tcPr>
                </a:tc>
                <a:tc>
                  <a:txBody>
                    <a:bodyPr/>
                    <a:lstStyle/>
                    <a:p>
                      <a:pPr marL="91440" algn="ctr">
                        <a:lnSpc>
                          <a:spcPct val="100000"/>
                        </a:lnSpc>
                        <a:spcBef>
                          <a:spcPts val="300"/>
                        </a:spcBef>
                      </a:pPr>
                      <a:r>
                        <a:rPr lang="nl-BE" sz="1000" dirty="0">
                          <a:solidFill>
                            <a:srgbClr val="17375E"/>
                          </a:solidFill>
                          <a:latin typeface="Calibri"/>
                          <a:ea typeface="+mn-ea"/>
                          <a:cs typeface="Calibri"/>
                        </a:rPr>
                        <a:t>9.655.783.75</a:t>
                      </a: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D0D7E8"/>
                    </a:solidFill>
                  </a:tcPr>
                </a:tc>
                <a:extLst>
                  <a:ext uri="{0D108BD9-81ED-4DB2-BD59-A6C34878D82A}">
                    <a16:rowId xmlns:a16="http://schemas.microsoft.com/office/drawing/2014/main" val="10007"/>
                  </a:ext>
                </a:extLst>
              </a:tr>
            </a:tbl>
          </a:graphicData>
        </a:graphic>
      </p:graphicFrame>
      <p:sp>
        <p:nvSpPr>
          <p:cNvPr id="45" name="object 23">
            <a:extLst>
              <a:ext uri="{FF2B5EF4-FFF2-40B4-BE49-F238E27FC236}">
                <a16:creationId xmlns:a16="http://schemas.microsoft.com/office/drawing/2014/main" id="{991E7A96-B245-4E4A-6ECD-CF1A5F55A0C0}"/>
              </a:ext>
            </a:extLst>
          </p:cNvPr>
          <p:cNvSpPr txBox="1"/>
          <p:nvPr/>
        </p:nvSpPr>
        <p:spPr>
          <a:xfrm>
            <a:off x="4992232" y="3462795"/>
            <a:ext cx="3776843" cy="279564"/>
          </a:xfrm>
          <a:prstGeom prst="rect">
            <a:avLst/>
          </a:prstGeom>
          <a:solidFill>
            <a:srgbClr val="548ED4"/>
          </a:solidFill>
        </p:spPr>
        <p:txBody>
          <a:bodyPr vert="horz" wrap="square" lIns="0" tIns="33020" rIns="0" bIns="0" rtlCol="0">
            <a:spAutoFit/>
          </a:bodyPr>
          <a:lstStyle/>
          <a:p>
            <a:pPr algn="ctr">
              <a:lnSpc>
                <a:spcPct val="100000"/>
              </a:lnSpc>
              <a:spcBef>
                <a:spcPts val="260"/>
              </a:spcBef>
            </a:pPr>
            <a:r>
              <a:rPr lang="nl-BE" sz="1600" b="1" dirty="0">
                <a:solidFill>
                  <a:srgbClr val="FFFFFF"/>
                </a:solidFill>
                <a:latin typeface="Calibri"/>
                <a:cs typeface="Calibri"/>
              </a:rPr>
              <a:t>Personeel</a:t>
            </a:r>
          </a:p>
        </p:txBody>
      </p:sp>
      <p:sp>
        <p:nvSpPr>
          <p:cNvPr id="46" name="ZoneTexte 20">
            <a:extLst>
              <a:ext uri="{FF2B5EF4-FFF2-40B4-BE49-F238E27FC236}">
                <a16:creationId xmlns:a16="http://schemas.microsoft.com/office/drawing/2014/main" id="{7826723A-6C0B-E406-67AB-7F46B7D22E89}"/>
              </a:ext>
            </a:extLst>
          </p:cNvPr>
          <p:cNvSpPr txBox="1"/>
          <p:nvPr/>
        </p:nvSpPr>
        <p:spPr>
          <a:xfrm>
            <a:off x="4953000" y="3952246"/>
            <a:ext cx="1447800" cy="215444"/>
          </a:xfrm>
          <a:prstGeom prst="rect">
            <a:avLst/>
          </a:prstGeom>
          <a:noFill/>
        </p:spPr>
        <p:txBody>
          <a:bodyPr wrap="square" rtlCol="0">
            <a:spAutoFit/>
          </a:bodyPr>
          <a:lstStyle/>
          <a:p>
            <a:pPr algn="ctr"/>
            <a:r>
              <a:rPr lang="nl-BE" sz="800" b="1" dirty="0">
                <a:solidFill>
                  <a:schemeClr val="bg1"/>
                </a:solidFill>
              </a:rPr>
              <a:t>OPERATIONEEL KADER: 470 </a:t>
            </a:r>
            <a:r>
              <a:rPr lang="nl-BE" sz="800" b="1" dirty="0">
                <a:solidFill>
                  <a:srgbClr val="FFFFFF"/>
                </a:solidFill>
                <a:latin typeface="Wingdings 2"/>
                <a:cs typeface="Wingdings 2"/>
              </a:rPr>
              <a:t></a:t>
            </a:r>
          </a:p>
        </p:txBody>
      </p:sp>
      <p:sp>
        <p:nvSpPr>
          <p:cNvPr id="47" name="ZoneTexte 21">
            <a:extLst>
              <a:ext uri="{FF2B5EF4-FFF2-40B4-BE49-F238E27FC236}">
                <a16:creationId xmlns:a16="http://schemas.microsoft.com/office/drawing/2014/main" id="{945710E5-470A-E5F9-D21E-14365AE47916}"/>
              </a:ext>
            </a:extLst>
          </p:cNvPr>
          <p:cNvSpPr txBox="1"/>
          <p:nvPr/>
        </p:nvSpPr>
        <p:spPr>
          <a:xfrm>
            <a:off x="6248400" y="3952479"/>
            <a:ext cx="2057400" cy="215444"/>
          </a:xfrm>
          <a:prstGeom prst="rect">
            <a:avLst/>
          </a:prstGeom>
          <a:noFill/>
        </p:spPr>
        <p:txBody>
          <a:bodyPr wrap="square" rtlCol="0">
            <a:spAutoFit/>
          </a:bodyPr>
          <a:lstStyle/>
          <a:p>
            <a:pPr algn="ctr"/>
            <a:r>
              <a:rPr lang="nl-BE" sz="800" b="1" dirty="0">
                <a:solidFill>
                  <a:schemeClr val="bg1"/>
                </a:solidFill>
              </a:rPr>
              <a:t>ADMINISTRATIEF EN LOGISTIEK KADER: 93 </a:t>
            </a:r>
            <a:r>
              <a:rPr lang="nl-BE" sz="800" b="1" dirty="0">
                <a:solidFill>
                  <a:srgbClr val="FFFFFF"/>
                </a:solidFill>
                <a:latin typeface="Wingdings 2"/>
                <a:cs typeface="Wingdings 2"/>
              </a:rPr>
              <a:t></a:t>
            </a:r>
          </a:p>
        </p:txBody>
      </p:sp>
      <p:sp>
        <p:nvSpPr>
          <p:cNvPr id="48" name="ZoneTexte 20">
            <a:extLst>
              <a:ext uri="{FF2B5EF4-FFF2-40B4-BE49-F238E27FC236}">
                <a16:creationId xmlns:a16="http://schemas.microsoft.com/office/drawing/2014/main" id="{2D2024C5-B4B6-7C79-7F60-9BA01A208136}"/>
              </a:ext>
            </a:extLst>
          </p:cNvPr>
          <p:cNvSpPr txBox="1"/>
          <p:nvPr/>
        </p:nvSpPr>
        <p:spPr>
          <a:xfrm>
            <a:off x="8153400" y="3952712"/>
            <a:ext cx="762000" cy="215444"/>
          </a:xfrm>
          <a:prstGeom prst="rect">
            <a:avLst/>
          </a:prstGeom>
          <a:noFill/>
        </p:spPr>
        <p:txBody>
          <a:bodyPr wrap="square" rtlCol="0">
            <a:spAutoFit/>
          </a:bodyPr>
          <a:lstStyle/>
          <a:p>
            <a:pPr algn="ctr"/>
            <a:r>
              <a:rPr lang="nl-BE" sz="800" b="1" dirty="0">
                <a:solidFill>
                  <a:schemeClr val="bg1"/>
                </a:solidFill>
              </a:rPr>
              <a:t>TOTAAL: 563*</a:t>
            </a:r>
          </a:p>
        </p:txBody>
      </p:sp>
      <p:sp>
        <p:nvSpPr>
          <p:cNvPr id="49" name="object 28">
            <a:extLst>
              <a:ext uri="{FF2B5EF4-FFF2-40B4-BE49-F238E27FC236}">
                <a16:creationId xmlns:a16="http://schemas.microsoft.com/office/drawing/2014/main" id="{2810D011-0081-16FA-7846-EA1901BC82F7}"/>
              </a:ext>
            </a:extLst>
          </p:cNvPr>
          <p:cNvSpPr txBox="1"/>
          <p:nvPr/>
        </p:nvSpPr>
        <p:spPr>
          <a:xfrm>
            <a:off x="4876800" y="4313596"/>
            <a:ext cx="435609" cy="258404"/>
          </a:xfrm>
          <a:prstGeom prst="rect">
            <a:avLst/>
          </a:prstGeom>
        </p:spPr>
        <p:txBody>
          <a:bodyPr vert="horz" wrap="square" lIns="0" tIns="12065" rIns="0" bIns="0" rtlCol="0">
            <a:spAutoFit/>
          </a:bodyPr>
          <a:lstStyle/>
          <a:p>
            <a:pPr marL="12700">
              <a:lnSpc>
                <a:spcPct val="100000"/>
              </a:lnSpc>
              <a:spcBef>
                <a:spcPts val="95"/>
              </a:spcBef>
            </a:pPr>
            <a:r>
              <a:rPr lang="nl-BE" sz="1600" dirty="0">
                <a:solidFill>
                  <a:srgbClr val="FFFFFF"/>
                </a:solidFill>
                <a:latin typeface="Calibri"/>
                <a:cs typeface="Calibri"/>
              </a:rPr>
              <a:t>2022</a:t>
            </a:r>
          </a:p>
        </p:txBody>
      </p:sp>
      <p:graphicFrame>
        <p:nvGraphicFramePr>
          <p:cNvPr id="50" name="object 25">
            <a:extLst>
              <a:ext uri="{FF2B5EF4-FFF2-40B4-BE49-F238E27FC236}">
                <a16:creationId xmlns:a16="http://schemas.microsoft.com/office/drawing/2014/main" id="{7117FFB4-F27A-F075-0D0D-43590234B535}"/>
              </a:ext>
            </a:extLst>
          </p:cNvPr>
          <p:cNvGraphicFramePr>
            <a:graphicFrameLocks noGrp="1"/>
          </p:cNvGraphicFramePr>
          <p:nvPr>
            <p:extLst>
              <p:ext uri="{D42A27DB-BD31-4B8C-83A1-F6EECF244321}">
                <p14:modId xmlns:p14="http://schemas.microsoft.com/office/powerpoint/2010/main" val="3985235374"/>
              </p:ext>
            </p:extLst>
          </p:nvPr>
        </p:nvGraphicFramePr>
        <p:xfrm>
          <a:off x="5486402" y="4194722"/>
          <a:ext cx="3311089" cy="453478"/>
        </p:xfrm>
        <a:graphic>
          <a:graphicData uri="http://schemas.openxmlformats.org/drawingml/2006/table">
            <a:tbl>
              <a:tblPr firstRow="1" bandRow="1">
                <a:tableStyleId>{2D5ABB26-0587-4C30-8999-92F81FD0307C}</a:tableStyleId>
              </a:tblPr>
              <a:tblGrid>
                <a:gridCol w="684771">
                  <a:extLst>
                    <a:ext uri="{9D8B030D-6E8A-4147-A177-3AD203B41FA5}">
                      <a16:colId xmlns:a16="http://schemas.microsoft.com/office/drawing/2014/main" val="20000"/>
                    </a:ext>
                  </a:extLst>
                </a:gridCol>
                <a:gridCol w="640043">
                  <a:extLst>
                    <a:ext uri="{9D8B030D-6E8A-4147-A177-3AD203B41FA5}">
                      <a16:colId xmlns:a16="http://schemas.microsoft.com/office/drawing/2014/main" val="20001"/>
                    </a:ext>
                  </a:extLst>
                </a:gridCol>
                <a:gridCol w="662091">
                  <a:extLst>
                    <a:ext uri="{9D8B030D-6E8A-4147-A177-3AD203B41FA5}">
                      <a16:colId xmlns:a16="http://schemas.microsoft.com/office/drawing/2014/main" val="20002"/>
                    </a:ext>
                  </a:extLst>
                </a:gridCol>
                <a:gridCol w="662092">
                  <a:extLst>
                    <a:ext uri="{9D8B030D-6E8A-4147-A177-3AD203B41FA5}">
                      <a16:colId xmlns:a16="http://schemas.microsoft.com/office/drawing/2014/main" val="20003"/>
                    </a:ext>
                  </a:extLst>
                </a:gridCol>
                <a:gridCol w="662092">
                  <a:extLst>
                    <a:ext uri="{9D8B030D-6E8A-4147-A177-3AD203B41FA5}">
                      <a16:colId xmlns:a16="http://schemas.microsoft.com/office/drawing/2014/main" val="20004"/>
                    </a:ext>
                  </a:extLst>
                </a:gridCol>
              </a:tblGrid>
              <a:tr h="453478">
                <a:tc>
                  <a:txBody>
                    <a:bodyPr/>
                    <a:lstStyle/>
                    <a:p>
                      <a:pPr algn="ctr">
                        <a:lnSpc>
                          <a:spcPct val="100000"/>
                        </a:lnSpc>
                        <a:spcBef>
                          <a:spcPts val="300"/>
                        </a:spcBef>
                      </a:pPr>
                      <a:r>
                        <a:rPr lang="nl-BE" sz="1100" b="1" dirty="0">
                          <a:solidFill>
                            <a:srgbClr val="1F487C"/>
                          </a:solidFill>
                          <a:latin typeface="Calibri"/>
                          <a:cs typeface="Calibri"/>
                        </a:rPr>
                        <a:t>&lt; 30 jaar</a:t>
                      </a:r>
                    </a:p>
                    <a:p>
                      <a:pPr marL="0" algn="ctr">
                        <a:lnSpc>
                          <a:spcPct val="100000"/>
                        </a:lnSpc>
                      </a:pPr>
                      <a:r>
                        <a:rPr lang="nl-BE" sz="1100" b="1" dirty="0">
                          <a:solidFill>
                            <a:srgbClr val="1F487C"/>
                          </a:solidFill>
                          <a:latin typeface="Calibri"/>
                          <a:ea typeface="+mn-ea"/>
                          <a:cs typeface="Calibri"/>
                        </a:rPr>
                        <a:t>73</a:t>
                      </a: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DEBE0"/>
                    </a:solidFill>
                  </a:tcPr>
                </a:tc>
                <a:tc>
                  <a:txBody>
                    <a:bodyPr/>
                    <a:lstStyle/>
                    <a:p>
                      <a:pPr marL="156845">
                        <a:lnSpc>
                          <a:spcPct val="100000"/>
                        </a:lnSpc>
                        <a:spcBef>
                          <a:spcPts val="300"/>
                        </a:spcBef>
                      </a:pPr>
                      <a:r>
                        <a:rPr lang="nl-BE" sz="1100" b="1" dirty="0">
                          <a:solidFill>
                            <a:schemeClr val="bg1"/>
                          </a:solidFill>
                          <a:latin typeface="Calibri"/>
                          <a:cs typeface="Calibri"/>
                        </a:rPr>
                        <a:t>30-40</a:t>
                      </a:r>
                    </a:p>
                    <a:p>
                      <a:pPr marL="214629">
                        <a:lnSpc>
                          <a:spcPct val="100000"/>
                        </a:lnSpc>
                      </a:pPr>
                      <a:r>
                        <a:rPr lang="nl-BE" sz="1100" dirty="0">
                          <a:solidFill>
                            <a:schemeClr val="bg1"/>
                          </a:solidFill>
                          <a:latin typeface="Calibri"/>
                          <a:cs typeface="Calibri"/>
                        </a:rPr>
                        <a:t>171</a:t>
                      </a: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1270" algn="ctr">
                        <a:lnSpc>
                          <a:spcPct val="100000"/>
                        </a:lnSpc>
                        <a:spcBef>
                          <a:spcPts val="300"/>
                        </a:spcBef>
                      </a:pPr>
                      <a:r>
                        <a:rPr lang="nl-BE" sz="1100" b="1" dirty="0">
                          <a:solidFill>
                            <a:schemeClr val="bg1"/>
                          </a:solidFill>
                          <a:latin typeface="Calibri"/>
                          <a:cs typeface="Calibri"/>
                        </a:rPr>
                        <a:t>40-50</a:t>
                      </a:r>
                    </a:p>
                    <a:p>
                      <a:pPr algn="ctr">
                        <a:lnSpc>
                          <a:spcPct val="100000"/>
                        </a:lnSpc>
                      </a:pPr>
                      <a:r>
                        <a:rPr lang="nl-BE" sz="1100" dirty="0">
                          <a:solidFill>
                            <a:schemeClr val="bg1"/>
                          </a:solidFill>
                          <a:latin typeface="Calibri"/>
                          <a:cs typeface="Calibri"/>
                        </a:rPr>
                        <a:t>165</a:t>
                      </a: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tc>
                  <a:txBody>
                    <a:bodyPr/>
                    <a:lstStyle/>
                    <a:p>
                      <a:pPr marL="1270" algn="ctr">
                        <a:lnSpc>
                          <a:spcPct val="100000"/>
                        </a:lnSpc>
                        <a:spcBef>
                          <a:spcPts val="300"/>
                        </a:spcBef>
                      </a:pPr>
                      <a:r>
                        <a:rPr lang="nl-BE" sz="1100" b="1" dirty="0">
                          <a:solidFill>
                            <a:schemeClr val="bg1"/>
                          </a:solidFill>
                          <a:latin typeface="Calibri"/>
                          <a:cs typeface="Calibri"/>
                        </a:rPr>
                        <a:t>50-60</a:t>
                      </a:r>
                    </a:p>
                    <a:p>
                      <a:pPr algn="ctr">
                        <a:lnSpc>
                          <a:spcPct val="100000"/>
                        </a:lnSpc>
                      </a:pPr>
                      <a:r>
                        <a:rPr lang="nl-BE" sz="1100" dirty="0">
                          <a:solidFill>
                            <a:schemeClr val="bg1"/>
                          </a:solidFill>
                          <a:latin typeface="Calibri"/>
                          <a:cs typeface="Calibri"/>
                        </a:rPr>
                        <a:t>144</a:t>
                      </a: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2D050"/>
                    </a:solidFill>
                  </a:tcPr>
                </a:tc>
                <a:tc>
                  <a:txBody>
                    <a:bodyPr/>
                    <a:lstStyle/>
                    <a:p>
                      <a:pPr marL="1905" algn="ctr">
                        <a:lnSpc>
                          <a:spcPct val="100000"/>
                        </a:lnSpc>
                        <a:spcBef>
                          <a:spcPts val="300"/>
                        </a:spcBef>
                      </a:pPr>
                      <a:r>
                        <a:rPr lang="nl-BE" sz="1100" b="1" dirty="0">
                          <a:solidFill>
                            <a:schemeClr val="bg1"/>
                          </a:solidFill>
                          <a:latin typeface="Calibri"/>
                          <a:cs typeface="Calibri"/>
                        </a:rPr>
                        <a:t>60+</a:t>
                      </a:r>
                    </a:p>
                    <a:p>
                      <a:pPr marL="1270" algn="ctr">
                        <a:lnSpc>
                          <a:spcPct val="100000"/>
                        </a:lnSpc>
                      </a:pPr>
                      <a:r>
                        <a:rPr lang="nl-BE" sz="1100" dirty="0">
                          <a:solidFill>
                            <a:schemeClr val="bg1"/>
                          </a:solidFill>
                          <a:latin typeface="Calibri"/>
                          <a:cs typeface="Calibri"/>
                        </a:rPr>
                        <a:t>10</a:t>
                      </a: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AACC5"/>
                    </a:solidFill>
                  </a:tcPr>
                </a:tc>
                <a:extLst>
                  <a:ext uri="{0D108BD9-81ED-4DB2-BD59-A6C34878D82A}">
                    <a16:rowId xmlns:a16="http://schemas.microsoft.com/office/drawing/2014/main" val="10000"/>
                  </a:ext>
                </a:extLst>
              </a:tr>
            </a:tbl>
          </a:graphicData>
        </a:graphic>
      </p:graphicFrame>
      <p:sp>
        <p:nvSpPr>
          <p:cNvPr id="51" name="object 31">
            <a:extLst>
              <a:ext uri="{FF2B5EF4-FFF2-40B4-BE49-F238E27FC236}">
                <a16:creationId xmlns:a16="http://schemas.microsoft.com/office/drawing/2014/main" id="{8ED9F91A-F371-AA79-6ED7-3842307EC59E}"/>
              </a:ext>
            </a:extLst>
          </p:cNvPr>
          <p:cNvSpPr txBox="1"/>
          <p:nvPr/>
        </p:nvSpPr>
        <p:spPr>
          <a:xfrm>
            <a:off x="7675245" y="6280810"/>
            <a:ext cx="1163955" cy="319959"/>
          </a:xfrm>
          <a:prstGeom prst="rect">
            <a:avLst/>
          </a:prstGeom>
        </p:spPr>
        <p:txBody>
          <a:bodyPr vert="horz" wrap="square" lIns="0" tIns="12065" rIns="0" bIns="0" rtlCol="0">
            <a:spAutoFit/>
          </a:bodyPr>
          <a:lstStyle/>
          <a:p>
            <a:pPr marL="12700">
              <a:lnSpc>
                <a:spcPct val="100000"/>
              </a:lnSpc>
              <a:spcBef>
                <a:spcPts val="95"/>
              </a:spcBef>
            </a:pPr>
            <a:r>
              <a:rPr lang="nl-BE" sz="1000" dirty="0">
                <a:solidFill>
                  <a:srgbClr val="FFFFFF"/>
                </a:solidFill>
                <a:latin typeface="Calibri"/>
                <a:cs typeface="Calibri"/>
              </a:rPr>
              <a:t>* Reëel kader op 31/12 van 2022</a:t>
            </a:r>
          </a:p>
        </p:txBody>
      </p:sp>
      <p:sp>
        <p:nvSpPr>
          <p:cNvPr id="52" name="ZoneTexte 1">
            <a:extLst>
              <a:ext uri="{FF2B5EF4-FFF2-40B4-BE49-F238E27FC236}">
                <a16:creationId xmlns:a16="http://schemas.microsoft.com/office/drawing/2014/main" id="{3D2792C1-2767-6008-0D1F-A6032EEE28C7}"/>
              </a:ext>
            </a:extLst>
          </p:cNvPr>
          <p:cNvSpPr txBox="1"/>
          <p:nvPr/>
        </p:nvSpPr>
        <p:spPr>
          <a:xfrm>
            <a:off x="4985802" y="4876799"/>
            <a:ext cx="3781008" cy="246221"/>
          </a:xfrm>
          <a:prstGeom prst="rect">
            <a:avLst/>
          </a:prstGeom>
          <a:solidFill>
            <a:schemeClr val="accent1">
              <a:lumMod val="20000"/>
              <a:lumOff val="80000"/>
            </a:schemeClr>
          </a:solidFill>
        </p:spPr>
        <p:txBody>
          <a:bodyPr wrap="square" rtlCol="0">
            <a:spAutoFit/>
          </a:bodyPr>
          <a:lstStyle/>
          <a:p>
            <a:r>
              <a:rPr lang="nl-BE" sz="1000" b="1" dirty="0">
                <a:solidFill>
                  <a:srgbClr val="002060"/>
                </a:solidFill>
              </a:rPr>
              <a:t>Woonplaats van de personeelsleden</a:t>
            </a:r>
          </a:p>
        </p:txBody>
      </p:sp>
      <p:graphicFrame>
        <p:nvGraphicFramePr>
          <p:cNvPr id="53" name="Tableau 18">
            <a:extLst>
              <a:ext uri="{FF2B5EF4-FFF2-40B4-BE49-F238E27FC236}">
                <a16:creationId xmlns:a16="http://schemas.microsoft.com/office/drawing/2014/main" id="{8A776F77-F8F8-913A-1924-F7781C6A15F3}"/>
              </a:ext>
            </a:extLst>
          </p:cNvPr>
          <p:cNvGraphicFramePr>
            <a:graphicFrameLocks noGrp="1"/>
          </p:cNvGraphicFramePr>
          <p:nvPr>
            <p:extLst>
              <p:ext uri="{D42A27DB-BD31-4B8C-83A1-F6EECF244321}">
                <p14:modId xmlns:p14="http://schemas.microsoft.com/office/powerpoint/2010/main" val="3253983091"/>
              </p:ext>
            </p:extLst>
          </p:nvPr>
        </p:nvGraphicFramePr>
        <p:xfrm>
          <a:off x="4992232" y="5105400"/>
          <a:ext cx="3769214" cy="937260"/>
        </p:xfrm>
        <a:graphic>
          <a:graphicData uri="http://schemas.openxmlformats.org/drawingml/2006/table">
            <a:tbl>
              <a:tblPr firstRow="1" bandRow="1"/>
              <a:tblGrid>
                <a:gridCol w="2108422">
                  <a:extLst>
                    <a:ext uri="{9D8B030D-6E8A-4147-A177-3AD203B41FA5}">
                      <a16:colId xmlns:a16="http://schemas.microsoft.com/office/drawing/2014/main" val="2103703977"/>
                    </a:ext>
                  </a:extLst>
                </a:gridCol>
                <a:gridCol w="1660792">
                  <a:extLst>
                    <a:ext uri="{9D8B030D-6E8A-4147-A177-3AD203B41FA5}">
                      <a16:colId xmlns:a16="http://schemas.microsoft.com/office/drawing/2014/main" val="2206989455"/>
                    </a:ext>
                  </a:extLst>
                </a:gridCol>
              </a:tblGrid>
              <a:tr h="741900">
                <a:tc>
                  <a:txBody>
                    <a:bodyPr/>
                    <a:lstStyle>
                      <a:lvl1pPr marL="0">
                        <a:defRPr b="1">
                          <a:solidFill>
                            <a:schemeClr val="lt1"/>
                          </a:solidFill>
                          <a:latin typeface="Calibri"/>
                        </a:defRPr>
                      </a:lvl1pPr>
                      <a:lvl2pPr marL="457200">
                        <a:defRPr b="1">
                          <a:solidFill>
                            <a:schemeClr val="lt1"/>
                          </a:solidFill>
                          <a:latin typeface="Calibri"/>
                        </a:defRPr>
                      </a:lvl2pPr>
                      <a:lvl3pPr marL="914400">
                        <a:defRPr b="1">
                          <a:solidFill>
                            <a:schemeClr val="lt1"/>
                          </a:solidFill>
                          <a:latin typeface="Calibri"/>
                        </a:defRPr>
                      </a:lvl3pPr>
                      <a:lvl4pPr marL="1371600">
                        <a:defRPr b="1">
                          <a:solidFill>
                            <a:schemeClr val="lt1"/>
                          </a:solidFill>
                          <a:latin typeface="Calibri"/>
                        </a:defRPr>
                      </a:lvl4pPr>
                      <a:lvl5pPr marL="1828800">
                        <a:defRPr b="1">
                          <a:solidFill>
                            <a:schemeClr val="lt1"/>
                          </a:solidFill>
                          <a:latin typeface="Calibri"/>
                        </a:defRPr>
                      </a:lvl5pPr>
                      <a:lvl6pPr marL="2286000">
                        <a:defRPr b="1">
                          <a:solidFill>
                            <a:schemeClr val="lt1"/>
                          </a:solidFill>
                          <a:latin typeface="Calibri"/>
                        </a:defRPr>
                      </a:lvl6pPr>
                      <a:lvl7pPr marL="2743200">
                        <a:defRPr b="1">
                          <a:solidFill>
                            <a:schemeClr val="lt1"/>
                          </a:solidFill>
                          <a:latin typeface="Calibri"/>
                        </a:defRPr>
                      </a:lvl7pPr>
                      <a:lvl8pPr marL="3200400">
                        <a:defRPr b="1">
                          <a:solidFill>
                            <a:schemeClr val="lt1"/>
                          </a:solidFill>
                          <a:latin typeface="Calibri"/>
                        </a:defRPr>
                      </a:lvl8pPr>
                      <a:lvl9pPr marL="3657600">
                        <a:defRPr b="1">
                          <a:solidFill>
                            <a:schemeClr val="lt1"/>
                          </a:solidFill>
                          <a:latin typeface="Calibri"/>
                        </a:defRPr>
                      </a:lvl9pPr>
                    </a:lstStyle>
                    <a:p>
                      <a:pPr marL="450850" marR="0" lvl="0" indent="-450850" algn="l" defTabSz="914400" rtl="0" eaLnBrk="1" fontAlgn="auto" latinLnBrk="0" hangingPunct="1">
                        <a:lnSpc>
                          <a:spcPct val="100000"/>
                        </a:lnSpc>
                        <a:spcBef>
                          <a:spcPts val="0"/>
                        </a:spcBef>
                        <a:spcAft>
                          <a:spcPts val="0"/>
                        </a:spcAft>
                        <a:buClrTx/>
                        <a:buSzTx/>
                        <a:buFontTx/>
                        <a:buNone/>
                        <a:tabLst/>
                        <a:defRPr/>
                      </a:pPr>
                      <a:r>
                        <a:rPr lang="nl-BE" sz="1100" b="1" dirty="0">
                          <a:solidFill>
                            <a:schemeClr val="bg1"/>
                          </a:solidFill>
                        </a:rPr>
                        <a:t>29%</a:t>
                      </a:r>
                      <a:r>
                        <a:rPr lang="nl-BE" sz="1100" dirty="0">
                          <a:solidFill>
                            <a:schemeClr val="bg1"/>
                          </a:solidFill>
                        </a:rPr>
                        <a:t>      Agglomeratie Brussel (8% van de zone)</a:t>
                      </a:r>
                    </a:p>
                    <a:p>
                      <a:r>
                        <a:rPr lang="nl-BE" sz="1100" b="1" dirty="0">
                          <a:solidFill>
                            <a:schemeClr val="bg1"/>
                          </a:solidFill>
                        </a:rPr>
                        <a:t>26%</a:t>
                      </a:r>
                      <a:r>
                        <a:rPr lang="nl-BE" sz="1100" dirty="0">
                          <a:solidFill>
                            <a:schemeClr val="bg1"/>
                          </a:solidFill>
                        </a:rPr>
                        <a:t>      Vlaams-Brabant</a:t>
                      </a:r>
                    </a:p>
                    <a:p>
                      <a:r>
                        <a:rPr lang="nl-BE" sz="1100" b="1" dirty="0">
                          <a:solidFill>
                            <a:schemeClr val="bg1"/>
                          </a:solidFill>
                        </a:rPr>
                        <a:t>22%      </a:t>
                      </a:r>
                      <a:r>
                        <a:rPr lang="nl-BE" sz="1100" dirty="0">
                          <a:solidFill>
                            <a:schemeClr val="bg1"/>
                          </a:solidFill>
                        </a:rPr>
                        <a:t>Waals-Brabant</a:t>
                      </a:r>
                    </a:p>
                    <a:p>
                      <a:r>
                        <a:rPr lang="nl-BE" sz="1100" b="1" dirty="0">
                          <a:solidFill>
                            <a:schemeClr val="bg1"/>
                          </a:solidFill>
                        </a:rPr>
                        <a:t>7%</a:t>
                      </a:r>
                      <a:r>
                        <a:rPr lang="nl-BE" sz="1100" dirty="0">
                          <a:solidFill>
                            <a:schemeClr val="bg1"/>
                          </a:solidFill>
                        </a:rPr>
                        <a:t>        Luik</a:t>
                      </a:r>
                    </a:p>
                  </a:txBody>
                  <a:tcPr marT="49530" marB="4953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defRPr b="1">
                          <a:solidFill>
                            <a:schemeClr val="lt1"/>
                          </a:solidFill>
                          <a:latin typeface="Calibri"/>
                        </a:defRPr>
                      </a:lvl1pPr>
                      <a:lvl2pPr marL="457200">
                        <a:defRPr b="1">
                          <a:solidFill>
                            <a:schemeClr val="lt1"/>
                          </a:solidFill>
                          <a:latin typeface="Calibri"/>
                        </a:defRPr>
                      </a:lvl2pPr>
                      <a:lvl3pPr marL="914400">
                        <a:defRPr b="1">
                          <a:solidFill>
                            <a:schemeClr val="lt1"/>
                          </a:solidFill>
                          <a:latin typeface="Calibri"/>
                        </a:defRPr>
                      </a:lvl3pPr>
                      <a:lvl4pPr marL="1371600">
                        <a:defRPr b="1">
                          <a:solidFill>
                            <a:schemeClr val="lt1"/>
                          </a:solidFill>
                          <a:latin typeface="Calibri"/>
                        </a:defRPr>
                      </a:lvl4pPr>
                      <a:lvl5pPr marL="1828800">
                        <a:defRPr b="1">
                          <a:solidFill>
                            <a:schemeClr val="lt1"/>
                          </a:solidFill>
                          <a:latin typeface="Calibri"/>
                        </a:defRPr>
                      </a:lvl5pPr>
                      <a:lvl6pPr marL="2286000">
                        <a:defRPr b="1">
                          <a:solidFill>
                            <a:schemeClr val="lt1"/>
                          </a:solidFill>
                          <a:latin typeface="Calibri"/>
                        </a:defRPr>
                      </a:lvl6pPr>
                      <a:lvl7pPr marL="2743200">
                        <a:defRPr b="1">
                          <a:solidFill>
                            <a:schemeClr val="lt1"/>
                          </a:solidFill>
                          <a:latin typeface="Calibri"/>
                        </a:defRPr>
                      </a:lvl7pPr>
                      <a:lvl8pPr marL="3200400">
                        <a:defRPr b="1">
                          <a:solidFill>
                            <a:schemeClr val="lt1"/>
                          </a:solidFill>
                          <a:latin typeface="Calibri"/>
                        </a:defRPr>
                      </a:lvl8pPr>
                      <a:lvl9pPr marL="3657600">
                        <a:defRPr b="1">
                          <a:solidFill>
                            <a:schemeClr val="lt1"/>
                          </a:solidFill>
                          <a:latin typeface="Calibri"/>
                        </a:defRPr>
                      </a:lvl9pPr>
                    </a:lstStyle>
                    <a:p>
                      <a:pPr marL="0" algn="l" defTabSz="914400" rtl="0" eaLnBrk="1" latinLnBrk="0" hangingPunct="1"/>
                      <a:r>
                        <a:rPr lang="nl-BE" sz="1100" b="1" dirty="0">
                          <a:solidFill>
                            <a:schemeClr val="bg1"/>
                          </a:solidFill>
                          <a:latin typeface="+mn-lt"/>
                          <a:ea typeface="+mn-ea"/>
                          <a:cs typeface="+mn-cs"/>
                        </a:rPr>
                        <a:t>6%     Henegouwen</a:t>
                      </a:r>
                    </a:p>
                    <a:p>
                      <a:pPr marL="0" algn="l" defTabSz="914400" rtl="0" eaLnBrk="1" latinLnBrk="0" hangingPunct="1"/>
                      <a:r>
                        <a:rPr lang="nl-BE" sz="1100" b="1" dirty="0">
                          <a:solidFill>
                            <a:schemeClr val="bg1"/>
                          </a:solidFill>
                          <a:latin typeface="+mn-lt"/>
                          <a:ea typeface="+mn-ea"/>
                          <a:cs typeface="+mn-cs"/>
                        </a:rPr>
                        <a:t>6%     Namen</a:t>
                      </a:r>
                    </a:p>
                    <a:p>
                      <a:pPr marL="0" algn="l" defTabSz="914400" rtl="0" eaLnBrk="1" latinLnBrk="0" hangingPunct="1"/>
                      <a:r>
                        <a:rPr lang="nl-BE" sz="1100" b="1" dirty="0">
                          <a:solidFill>
                            <a:schemeClr val="bg1"/>
                          </a:solidFill>
                          <a:latin typeface="+mn-lt"/>
                          <a:ea typeface="+mn-ea"/>
                          <a:cs typeface="+mn-cs"/>
                        </a:rPr>
                        <a:t>1%     Limburg</a:t>
                      </a:r>
                    </a:p>
                    <a:p>
                      <a:pPr marL="0" algn="l" defTabSz="914400" rtl="0" eaLnBrk="1" latinLnBrk="0" hangingPunct="1"/>
                      <a:r>
                        <a:rPr lang="nl-BE" sz="1100" b="1" dirty="0">
                          <a:solidFill>
                            <a:schemeClr val="bg1"/>
                          </a:solidFill>
                          <a:latin typeface="+mn-lt"/>
                          <a:ea typeface="+mn-ea"/>
                          <a:cs typeface="+mn-cs"/>
                        </a:rPr>
                        <a:t>1%     Antwerpen</a:t>
                      </a:r>
                    </a:p>
                    <a:p>
                      <a:pPr marL="0" algn="l" defTabSz="914400" rtl="0" eaLnBrk="1" latinLnBrk="0" hangingPunct="1"/>
                      <a:r>
                        <a:rPr lang="nl-BE" sz="1100" b="1" dirty="0">
                          <a:solidFill>
                            <a:schemeClr val="bg1"/>
                          </a:solidFill>
                          <a:latin typeface="+mn-lt"/>
                          <a:ea typeface="+mn-ea"/>
                          <a:cs typeface="+mn-cs"/>
                        </a:rPr>
                        <a:t>2%     Oost-Vlaanderen</a:t>
                      </a:r>
                    </a:p>
                  </a:txBody>
                  <a:tcPr marT="49530" marB="4953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2666515012"/>
                  </a:ext>
                </a:extLst>
              </a:tr>
            </a:tbl>
          </a:graphicData>
        </a:graphic>
      </p:graphicFrame>
      <p:sp>
        <p:nvSpPr>
          <p:cNvPr id="3" name="object 37">
            <a:extLst>
              <a:ext uri="{FF2B5EF4-FFF2-40B4-BE49-F238E27FC236}">
                <a16:creationId xmlns:a16="http://schemas.microsoft.com/office/drawing/2014/main" id="{63A9C3F9-2939-D43F-8697-50821C801610}"/>
              </a:ext>
            </a:extLst>
          </p:cNvPr>
          <p:cNvSpPr txBox="1"/>
          <p:nvPr/>
        </p:nvSpPr>
        <p:spPr>
          <a:xfrm>
            <a:off x="78739" y="6705600"/>
            <a:ext cx="45719" cy="130036"/>
          </a:xfrm>
          <a:prstGeom prst="rect">
            <a:avLst/>
          </a:prstGeom>
        </p:spPr>
        <p:txBody>
          <a:bodyPr vert="horz" wrap="square" lIns="0" tIns="0" rIns="0" bIns="0" rtlCol="0">
            <a:spAutoFit/>
          </a:bodyPr>
          <a:lstStyle/>
          <a:p>
            <a:pPr marL="12700">
              <a:lnSpc>
                <a:spcPts val="1045"/>
              </a:lnSpc>
            </a:pPr>
            <a:r>
              <a:rPr lang="nl-BE" sz="1000" dirty="0">
                <a:solidFill>
                  <a:srgbClr val="002060"/>
                </a:solidFill>
                <a:latin typeface="Calibri"/>
                <a:cs typeface="Calibri"/>
              </a:rPr>
              <a:t>1</a:t>
            </a:r>
          </a:p>
        </p:txBody>
      </p:sp>
      <p:sp>
        <p:nvSpPr>
          <p:cNvPr id="4" name="object 38">
            <a:extLst>
              <a:ext uri="{FF2B5EF4-FFF2-40B4-BE49-F238E27FC236}">
                <a16:creationId xmlns:a16="http://schemas.microsoft.com/office/drawing/2014/main" id="{0451E1BC-79CB-287D-3357-4E7C14990BDB}"/>
              </a:ext>
            </a:extLst>
          </p:cNvPr>
          <p:cNvSpPr txBox="1"/>
          <p:nvPr/>
        </p:nvSpPr>
        <p:spPr>
          <a:xfrm>
            <a:off x="9011231" y="6705600"/>
            <a:ext cx="45719" cy="129299"/>
          </a:xfrm>
          <a:prstGeom prst="rect">
            <a:avLst/>
          </a:prstGeom>
        </p:spPr>
        <p:txBody>
          <a:bodyPr vert="horz" wrap="square" lIns="0" tIns="0" rIns="0" bIns="0" rtlCol="0">
            <a:spAutoFit/>
          </a:bodyPr>
          <a:lstStyle/>
          <a:p>
            <a:pPr marL="12700">
              <a:lnSpc>
                <a:spcPts val="1045"/>
              </a:lnSpc>
            </a:pPr>
            <a:r>
              <a:rPr lang="nl-BE" sz="1000" dirty="0">
                <a:solidFill>
                  <a:schemeClr val="bg1"/>
                </a:solidFill>
                <a:latin typeface="Calibri"/>
                <a:cs typeface="Calibri"/>
              </a:rPr>
              <a:t>2</a:t>
            </a:r>
          </a:p>
        </p:txBody>
      </p:sp>
      <p:graphicFrame>
        <p:nvGraphicFramePr>
          <p:cNvPr id="10" name="object 24">
            <a:extLst>
              <a:ext uri="{FF2B5EF4-FFF2-40B4-BE49-F238E27FC236}">
                <a16:creationId xmlns:a16="http://schemas.microsoft.com/office/drawing/2014/main" id="{B4E3DEBA-CD8C-7268-3BA2-BFA96A26FFA9}"/>
              </a:ext>
            </a:extLst>
          </p:cNvPr>
          <p:cNvGraphicFramePr>
            <a:graphicFrameLocks noGrp="1"/>
          </p:cNvGraphicFramePr>
          <p:nvPr>
            <p:extLst>
              <p:ext uri="{D42A27DB-BD31-4B8C-83A1-F6EECF244321}">
                <p14:modId xmlns:p14="http://schemas.microsoft.com/office/powerpoint/2010/main" val="2927676421"/>
              </p:ext>
            </p:extLst>
          </p:nvPr>
        </p:nvGraphicFramePr>
        <p:xfrm>
          <a:off x="964871" y="5457604"/>
          <a:ext cx="2336199" cy="1277962"/>
        </p:xfrm>
        <a:graphic>
          <a:graphicData uri="http://schemas.openxmlformats.org/drawingml/2006/table">
            <a:tbl>
              <a:tblPr firstRow="1" bandRow="1">
                <a:tableStyleId>{2D5ABB26-0587-4C30-8999-92F81FD0307C}</a:tableStyleId>
              </a:tblPr>
              <a:tblGrid>
                <a:gridCol w="887013">
                  <a:extLst>
                    <a:ext uri="{9D8B030D-6E8A-4147-A177-3AD203B41FA5}">
                      <a16:colId xmlns:a16="http://schemas.microsoft.com/office/drawing/2014/main" val="20000"/>
                    </a:ext>
                  </a:extLst>
                </a:gridCol>
                <a:gridCol w="483262">
                  <a:extLst>
                    <a:ext uri="{9D8B030D-6E8A-4147-A177-3AD203B41FA5}">
                      <a16:colId xmlns:a16="http://schemas.microsoft.com/office/drawing/2014/main" val="20002"/>
                    </a:ext>
                  </a:extLst>
                </a:gridCol>
                <a:gridCol w="432503">
                  <a:extLst>
                    <a:ext uri="{9D8B030D-6E8A-4147-A177-3AD203B41FA5}">
                      <a16:colId xmlns:a16="http://schemas.microsoft.com/office/drawing/2014/main" val="2604801190"/>
                    </a:ext>
                  </a:extLst>
                </a:gridCol>
                <a:gridCol w="533421">
                  <a:extLst>
                    <a:ext uri="{9D8B030D-6E8A-4147-A177-3AD203B41FA5}">
                      <a16:colId xmlns:a16="http://schemas.microsoft.com/office/drawing/2014/main" val="1101432515"/>
                    </a:ext>
                  </a:extLst>
                </a:gridCol>
              </a:tblGrid>
              <a:tr h="242277">
                <a:tc>
                  <a:txBody>
                    <a:bodyPr/>
                    <a:lstStyle/>
                    <a:p>
                      <a:pPr algn="ctr">
                        <a:spcBef>
                          <a:spcPts val="95"/>
                        </a:spcBef>
                      </a:pPr>
                      <a:r>
                        <a:rPr lang="nl-BE" sz="400" b="1" dirty="0">
                          <a:solidFill>
                            <a:srgbClr val="002060"/>
                          </a:solidFill>
                          <a:latin typeface="+mn-lt"/>
                          <a:ea typeface="+mn-ea"/>
                          <a:cs typeface="Gisha"/>
                        </a:rPr>
                        <a:t>1050 respondenten</a:t>
                      </a:r>
                    </a:p>
                    <a:p>
                      <a:pPr algn="ctr"/>
                      <a:r>
                        <a:rPr lang="nl-BE" sz="400" b="1" dirty="0">
                          <a:solidFill>
                            <a:srgbClr val="002060"/>
                          </a:solidFill>
                          <a:latin typeface="+mn-lt"/>
                          <a:ea typeface="+mn-ea"/>
                          <a:cs typeface="Gisha"/>
                        </a:rPr>
                        <a:t>Antwoordpercentage: 86 % </a:t>
                      </a:r>
                    </a:p>
                    <a:p>
                      <a:pPr algn="ctr"/>
                      <a:r>
                        <a:rPr lang="nl-BE" sz="400" b="1" dirty="0">
                          <a:solidFill>
                            <a:srgbClr val="002060"/>
                          </a:solidFill>
                          <a:latin typeface="+mn-lt"/>
                          <a:ea typeface="+mn-ea"/>
                          <a:cs typeface="Gisha"/>
                        </a:rPr>
                        <a:t>of 911 mensen</a:t>
                      </a:r>
                    </a:p>
                  </a:txBody>
                  <a:tcPr marL="0" marR="0" marT="0"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38100">
                      <a:solidFill>
                        <a:srgbClr val="FFFFFF"/>
                      </a:solidFill>
                      <a:prstDash val="solid"/>
                    </a:lnB>
                    <a:solidFill>
                      <a:srgbClr val="C5D9F0"/>
                    </a:solidFill>
                  </a:tcPr>
                </a:tc>
                <a:tc>
                  <a:txBody>
                    <a:bodyPr/>
                    <a:lstStyle/>
                    <a:p>
                      <a:pPr algn="ctr"/>
                      <a:r>
                        <a:rPr lang="nl-BE" sz="400" b="1" dirty="0">
                          <a:solidFill>
                            <a:srgbClr val="002060"/>
                          </a:solidFill>
                          <a:latin typeface="+mn-lt"/>
                          <a:ea typeface="+mn-ea"/>
                          <a:cs typeface="Gisha"/>
                        </a:rPr>
                        <a:t>TEVREDEN(1)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38100" cap="flat" cmpd="sng" algn="ctr">
                      <a:solidFill>
                        <a:srgbClr val="FFFFFF"/>
                      </a:solidFill>
                      <a:prstDash val="solid"/>
                      <a:round/>
                      <a:headEnd type="none" w="med" len="med"/>
                      <a:tailEnd type="none" w="med" len="med"/>
                    </a:lnB>
                    <a:solidFill>
                      <a:srgbClr val="C5D9F0"/>
                    </a:solidFill>
                  </a:tcPr>
                </a:tc>
                <a:tc>
                  <a:txBody>
                    <a:bodyPr/>
                    <a:lstStyle/>
                    <a:p>
                      <a:pPr algn="ctr"/>
                      <a:r>
                        <a:rPr lang="nl-BE" sz="400" b="1" dirty="0">
                          <a:solidFill>
                            <a:srgbClr val="002060"/>
                          </a:solidFill>
                          <a:latin typeface="+mn-lt"/>
                          <a:ea typeface="+mn-ea"/>
                          <a:cs typeface="Gisha"/>
                        </a:rPr>
                        <a:t>NEUTRAAL</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38100" cap="flat" cmpd="sng" algn="ctr">
                      <a:solidFill>
                        <a:srgbClr val="FFFFFF"/>
                      </a:solidFill>
                      <a:prstDash val="solid"/>
                      <a:round/>
                      <a:headEnd type="none" w="med" len="med"/>
                      <a:tailEnd type="none" w="med" len="med"/>
                    </a:lnB>
                    <a:solidFill>
                      <a:srgbClr val="C5D9F0"/>
                    </a:solidFill>
                  </a:tcPr>
                </a:tc>
                <a:tc>
                  <a:txBody>
                    <a:bodyPr/>
                    <a:lstStyle/>
                    <a:p>
                      <a:pPr algn="ctr"/>
                      <a:r>
                        <a:rPr lang="nl-BE" sz="400" b="1" dirty="0">
                          <a:solidFill>
                            <a:srgbClr val="002060"/>
                          </a:solidFill>
                          <a:latin typeface="+mn-lt"/>
                          <a:ea typeface="+mn-ea"/>
                          <a:cs typeface="Gisha"/>
                        </a:rPr>
                        <a:t>ONTEVREDEN(2)</a:t>
                      </a:r>
                    </a:p>
                  </a:txBody>
                  <a:tcPr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C5D9F0"/>
                    </a:solidFill>
                  </a:tcPr>
                </a:tc>
                <a:extLst>
                  <a:ext uri="{0D108BD9-81ED-4DB2-BD59-A6C34878D82A}">
                    <a16:rowId xmlns:a16="http://schemas.microsoft.com/office/drawing/2014/main" val="10000"/>
                  </a:ext>
                </a:extLst>
              </a:tr>
              <a:tr h="139020">
                <a:tc>
                  <a:txBody>
                    <a:bodyPr/>
                    <a:lstStyle/>
                    <a:p>
                      <a:pPr algn="ctr"/>
                      <a:r>
                        <a:rPr lang="nl-BE" sz="400" dirty="0">
                          <a:solidFill>
                            <a:srgbClr val="002060"/>
                          </a:solidFill>
                          <a:latin typeface="+mn-lt"/>
                          <a:ea typeface="+mn-ea"/>
                          <a:cs typeface="Gisha"/>
                        </a:rPr>
                        <a:t>Kwaliteit van het politiewerk in het algemeen</a:t>
                      </a:r>
                    </a:p>
                  </a:txBody>
                  <a:tcPr marL="0" marR="0" marT="37465" marB="0">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solidFill>
                      <a:srgbClr val="DCE6F1"/>
                    </a:solidFill>
                  </a:tcPr>
                </a:tc>
                <a:tc>
                  <a:txBody>
                    <a:bodyPr/>
                    <a:lstStyle/>
                    <a:p>
                      <a:pPr marL="0" algn="ctr"/>
                      <a:r>
                        <a:rPr lang="nl-BE" sz="400" b="1" dirty="0">
                          <a:solidFill>
                            <a:srgbClr val="002060"/>
                          </a:solidFill>
                          <a:latin typeface="+mn-lt"/>
                          <a:ea typeface="+mn-ea"/>
                          <a:cs typeface="Gisha"/>
                        </a:rPr>
                        <a:t>73%</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algn="ctr"/>
                      <a:r>
                        <a:rPr lang="nl-BE" sz="400" b="1" dirty="0">
                          <a:solidFill>
                            <a:srgbClr val="002060"/>
                          </a:solidFill>
                          <a:latin typeface="+mn-lt"/>
                          <a:ea typeface="+mn-ea"/>
                          <a:cs typeface="Gisha"/>
                        </a:rPr>
                        <a:t>24%</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algn="ctr"/>
                      <a:r>
                        <a:rPr lang="nl-BE" sz="400" b="1" dirty="0">
                          <a:solidFill>
                            <a:srgbClr val="002060"/>
                          </a:solidFill>
                          <a:latin typeface="+mn-lt"/>
                          <a:ea typeface="+mn-ea"/>
                          <a:cs typeface="Gisha"/>
                        </a:rPr>
                        <a:t>3%</a:t>
                      </a:r>
                    </a:p>
                  </a:txBody>
                  <a:tcPr anchor="ctr">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153728">
                <a:tc>
                  <a:txBody>
                    <a:bodyPr/>
                    <a:lstStyle/>
                    <a:p>
                      <a:pPr algn="ctr"/>
                      <a:r>
                        <a:rPr lang="nl-BE" sz="400" dirty="0">
                          <a:solidFill>
                            <a:srgbClr val="002060"/>
                          </a:solidFill>
                          <a:latin typeface="+mn-lt"/>
                          <a:ea typeface="+mn-ea"/>
                          <a:cs typeface="Gisha"/>
                        </a:rPr>
                        <a:t>Houding en gedrag ten opzichte van de bevolking</a:t>
                      </a:r>
                    </a:p>
                  </a:txBody>
                  <a:tcPr marL="0" marR="0" marT="38100"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DCE6F1"/>
                    </a:solidFill>
                  </a:tcPr>
                </a:tc>
                <a:tc>
                  <a:txBody>
                    <a:bodyPr/>
                    <a:lstStyle/>
                    <a:p>
                      <a:pPr algn="ctr"/>
                      <a:r>
                        <a:rPr lang="nl-BE" sz="400" b="1" dirty="0">
                          <a:solidFill>
                            <a:srgbClr val="002060"/>
                          </a:solidFill>
                          <a:latin typeface="+mn-lt"/>
                          <a:ea typeface="+mn-ea"/>
                          <a:cs typeface="Gisha"/>
                        </a:rPr>
                        <a:t>72%</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a:r>
                        <a:rPr lang="nl-BE" sz="400" b="1" dirty="0">
                          <a:solidFill>
                            <a:srgbClr val="002060"/>
                          </a:solidFill>
                          <a:latin typeface="+mn-lt"/>
                          <a:ea typeface="+mn-ea"/>
                          <a:cs typeface="Gisha"/>
                        </a:rPr>
                        <a:t>22%</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a:r>
                        <a:rPr lang="nl-BE" sz="400" b="1" dirty="0">
                          <a:solidFill>
                            <a:srgbClr val="002060"/>
                          </a:solidFill>
                          <a:latin typeface="+mn-lt"/>
                          <a:ea typeface="+mn-ea"/>
                          <a:cs typeface="Gisha"/>
                        </a:rPr>
                        <a:t>6%</a:t>
                      </a:r>
                    </a:p>
                  </a:txBody>
                  <a:tcPr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146407">
                <a:tc>
                  <a:txBody>
                    <a:bodyPr/>
                    <a:lstStyle/>
                    <a:p>
                      <a:pPr algn="ctr"/>
                      <a:r>
                        <a:rPr lang="nl-BE" sz="400" dirty="0">
                          <a:solidFill>
                            <a:srgbClr val="002060"/>
                          </a:solidFill>
                          <a:latin typeface="+mn-lt"/>
                          <a:ea typeface="+mn-ea"/>
                          <a:cs typeface="Gisha"/>
                        </a:rPr>
                        <a:t>Kwaliteit van het laatste contact</a:t>
                      </a:r>
                    </a:p>
                  </a:txBody>
                  <a:tcPr marL="0" marR="0" marT="3810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CE6F1"/>
                    </a:solidFill>
                  </a:tcPr>
                </a:tc>
                <a:tc>
                  <a:txBody>
                    <a:bodyPr/>
                    <a:lstStyle/>
                    <a:p>
                      <a:pPr algn="ctr"/>
                      <a:r>
                        <a:rPr lang="nl-BE" sz="400" b="1" dirty="0">
                          <a:solidFill>
                            <a:srgbClr val="002060"/>
                          </a:solidFill>
                          <a:latin typeface="+mn-lt"/>
                          <a:ea typeface="+mn-ea"/>
                          <a:cs typeface="Gisha"/>
                        </a:rPr>
                        <a:t>71%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a:r>
                        <a:rPr lang="nl-BE" sz="400" b="1" dirty="0">
                          <a:solidFill>
                            <a:srgbClr val="002060"/>
                          </a:solidFill>
                          <a:latin typeface="+mn-lt"/>
                          <a:ea typeface="+mn-ea"/>
                          <a:cs typeface="Gisha"/>
                        </a:rPr>
                        <a:t>15%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a:r>
                        <a:rPr lang="nl-BE" sz="400" b="1" dirty="0">
                          <a:solidFill>
                            <a:srgbClr val="002060"/>
                          </a:solidFill>
                          <a:latin typeface="+mn-lt"/>
                          <a:ea typeface="+mn-ea"/>
                          <a:cs typeface="Gisha"/>
                        </a:rPr>
                        <a:t>14,50%</a:t>
                      </a:r>
                    </a:p>
                  </a:txBody>
                  <a:tcPr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146407">
                <a:tc>
                  <a:txBody>
                    <a:bodyPr/>
                    <a:lstStyle/>
                    <a:p>
                      <a:pPr algn="ctr"/>
                      <a:r>
                        <a:rPr lang="nl-BE" sz="400" dirty="0">
                          <a:solidFill>
                            <a:srgbClr val="002060"/>
                          </a:solidFill>
                          <a:latin typeface="+mn-lt"/>
                          <a:ea typeface="+mn-ea"/>
                          <a:cs typeface="Gisha"/>
                        </a:rPr>
                        <a:t>Iedereen behandelen op gelijke voet </a:t>
                      </a:r>
                    </a:p>
                  </a:txBody>
                  <a:tcPr marL="0" marR="0" marT="3810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DCE6F1"/>
                    </a:solidFill>
                  </a:tcPr>
                </a:tc>
                <a:tc>
                  <a:txBody>
                    <a:bodyPr/>
                    <a:lstStyle/>
                    <a:p>
                      <a:pPr algn="ctr"/>
                      <a:r>
                        <a:rPr lang="nl-BE" sz="400" b="1" dirty="0">
                          <a:solidFill>
                            <a:srgbClr val="002060"/>
                          </a:solidFill>
                          <a:latin typeface="+mn-lt"/>
                          <a:ea typeface="+mn-ea"/>
                          <a:cs typeface="Gisha"/>
                        </a:rPr>
                        <a:t>49%</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a:r>
                        <a:rPr lang="nl-BE" sz="400" b="1" dirty="0">
                          <a:solidFill>
                            <a:srgbClr val="002060"/>
                          </a:solidFill>
                          <a:latin typeface="+mn-lt"/>
                          <a:ea typeface="+mn-ea"/>
                          <a:cs typeface="Gisha"/>
                        </a:rPr>
                        <a:t>40%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a:r>
                        <a:rPr lang="nl-BE" sz="400" b="1" dirty="0">
                          <a:solidFill>
                            <a:srgbClr val="002060"/>
                          </a:solidFill>
                          <a:latin typeface="+mn-lt"/>
                          <a:ea typeface="+mn-ea"/>
                          <a:cs typeface="Gisha"/>
                        </a:rPr>
                        <a:t>10%</a:t>
                      </a:r>
                    </a:p>
                  </a:txBody>
                  <a:tcPr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7"/>
                  </a:ext>
                </a:extLst>
              </a:tr>
              <a:tr h="146407">
                <a:tc>
                  <a:txBody>
                    <a:bodyPr/>
                    <a:lstStyle/>
                    <a:p>
                      <a:pPr marL="90805" marR="0" lvl="0" indent="0" algn="ctr" defTabSz="914400" eaLnBrk="1" fontAlgn="auto" latinLnBrk="0" hangingPunct="1">
                        <a:lnSpc>
                          <a:spcPct val="100000"/>
                        </a:lnSpc>
                        <a:spcBef>
                          <a:spcPts val="300"/>
                        </a:spcBef>
                        <a:spcAft>
                          <a:spcPts val="0"/>
                        </a:spcAft>
                        <a:buClrTx/>
                        <a:buSzTx/>
                        <a:buFontTx/>
                        <a:buNone/>
                        <a:tabLst/>
                        <a:defRPr/>
                      </a:pPr>
                      <a:r>
                        <a:rPr lang="nl-BE" sz="400" dirty="0">
                          <a:solidFill>
                            <a:srgbClr val="002060"/>
                          </a:solidFill>
                          <a:latin typeface="+mn-lt"/>
                          <a:ea typeface="+mn-ea"/>
                          <a:cs typeface="Gisha"/>
                        </a:rPr>
                        <a:t>Aanwezigheid op straat </a:t>
                      </a:r>
                    </a:p>
                  </a:txBody>
                  <a:tcPr marL="0" marR="0" marT="3810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DCE6F1"/>
                    </a:solidFill>
                  </a:tcPr>
                </a:tc>
                <a:tc>
                  <a:txBody>
                    <a:bodyPr/>
                    <a:lstStyle/>
                    <a:p>
                      <a:pPr marL="0" algn="ctr"/>
                      <a:r>
                        <a:rPr lang="nl-BE" sz="400" b="1" dirty="0">
                          <a:solidFill>
                            <a:srgbClr val="002060"/>
                          </a:solidFill>
                          <a:latin typeface="+mn-lt"/>
                          <a:ea typeface="+mn-ea"/>
                          <a:cs typeface="Gisha"/>
                        </a:rPr>
                        <a:t>45,50%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algn="ctr"/>
                      <a:r>
                        <a:rPr lang="nl-BE" sz="400" b="1" dirty="0">
                          <a:solidFill>
                            <a:srgbClr val="002060"/>
                          </a:solidFill>
                          <a:latin typeface="+mn-lt"/>
                          <a:ea typeface="+mn-ea"/>
                          <a:cs typeface="Gisha"/>
                        </a:rPr>
                        <a:t>38%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algn="ctr"/>
                      <a:r>
                        <a:rPr lang="nl-BE" sz="400" b="1" dirty="0">
                          <a:solidFill>
                            <a:srgbClr val="002060"/>
                          </a:solidFill>
                          <a:latin typeface="+mn-lt"/>
                          <a:ea typeface="+mn-ea"/>
                          <a:cs typeface="Gisha"/>
                        </a:rPr>
                        <a:t>16%</a:t>
                      </a:r>
                    </a:p>
                  </a:txBody>
                  <a:tcPr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796582998"/>
                  </a:ext>
                </a:extLst>
              </a:tr>
              <a:tr h="248892">
                <a:tc>
                  <a:txBody>
                    <a:bodyPr/>
                    <a:lstStyle/>
                    <a:p>
                      <a:pPr marL="90805" marR="0" lvl="0" indent="0" algn="ctr" defTabSz="914400" eaLnBrk="1" fontAlgn="auto" latinLnBrk="0" hangingPunct="1">
                        <a:lnSpc>
                          <a:spcPct val="100000"/>
                        </a:lnSpc>
                        <a:spcBef>
                          <a:spcPts val="300"/>
                        </a:spcBef>
                        <a:spcAft>
                          <a:spcPts val="0"/>
                        </a:spcAft>
                        <a:buClrTx/>
                        <a:buSzTx/>
                        <a:buFontTx/>
                        <a:buNone/>
                        <a:tabLst/>
                        <a:defRPr/>
                      </a:pPr>
                      <a:r>
                        <a:rPr lang="nl-BE" sz="400" dirty="0">
                          <a:solidFill>
                            <a:srgbClr val="002060"/>
                          </a:solidFill>
                          <a:latin typeface="+mn-lt"/>
                          <a:ea typeface="+mn-ea"/>
                          <a:cs typeface="Gisha"/>
                        </a:rPr>
                        <a:t>Informeren van de burgers over politieactiviteiten </a:t>
                      </a:r>
                    </a:p>
                    <a:p>
                      <a:pPr marL="90805" marR="0" lvl="0" indent="0" algn="l" defTabSz="914400" rtl="0" eaLnBrk="1" fontAlgn="auto" latinLnBrk="0" hangingPunct="1">
                        <a:lnSpc>
                          <a:spcPct val="100000"/>
                        </a:lnSpc>
                        <a:spcBef>
                          <a:spcPts val="300"/>
                        </a:spcBef>
                        <a:spcAft>
                          <a:spcPts val="0"/>
                        </a:spcAft>
                        <a:buClrTx/>
                        <a:buSzTx/>
                        <a:buFontTx/>
                        <a:buNone/>
                        <a:tabLst/>
                        <a:defRPr/>
                      </a:pPr>
                      <a:endParaRPr lang="fr-BE" sz="400" kern="1200" dirty="0">
                        <a:solidFill>
                          <a:srgbClr val="002060"/>
                        </a:solidFill>
                        <a:latin typeface="+mn-lt"/>
                        <a:ea typeface="+mn-ea"/>
                        <a:cs typeface="Gisha"/>
                      </a:endParaRPr>
                    </a:p>
                  </a:txBody>
                  <a:tcPr marL="0" marR="0" marT="3810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DCE6F1"/>
                    </a:solidFill>
                  </a:tcPr>
                </a:tc>
                <a:tc>
                  <a:txBody>
                    <a:bodyPr/>
                    <a:lstStyle/>
                    <a:p>
                      <a:pPr marL="0" algn="ctr"/>
                      <a:r>
                        <a:rPr lang="nl-BE" sz="400" b="1" dirty="0">
                          <a:solidFill>
                            <a:srgbClr val="002060"/>
                          </a:solidFill>
                          <a:latin typeface="+mn-lt"/>
                          <a:ea typeface="+mn-ea"/>
                          <a:cs typeface="Gisha"/>
                        </a:rPr>
                        <a:t>39%</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algn="ctr"/>
                      <a:r>
                        <a:rPr lang="nl-BE" sz="400" b="1" dirty="0">
                          <a:solidFill>
                            <a:srgbClr val="002060"/>
                          </a:solidFill>
                          <a:latin typeface="+mn-lt"/>
                          <a:ea typeface="+mn-ea"/>
                          <a:cs typeface="Gisha"/>
                        </a:rPr>
                        <a:t>44%</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algn="ctr"/>
                      <a:r>
                        <a:rPr lang="nl-BE" sz="400" b="1" dirty="0">
                          <a:solidFill>
                            <a:srgbClr val="002060"/>
                          </a:solidFill>
                          <a:latin typeface="+mn-lt"/>
                          <a:ea typeface="+mn-ea"/>
                          <a:cs typeface="Gisha"/>
                        </a:rPr>
                        <a:t>16%</a:t>
                      </a:r>
                    </a:p>
                  </a:txBody>
                  <a:tcPr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750452473"/>
                  </a:ext>
                </a:extLst>
              </a:tr>
            </a:tbl>
          </a:graphicData>
        </a:graphic>
      </p:graphicFrame>
      <p:sp>
        <p:nvSpPr>
          <p:cNvPr id="13" name="ZoneTexte 12">
            <a:extLst>
              <a:ext uri="{FF2B5EF4-FFF2-40B4-BE49-F238E27FC236}">
                <a16:creationId xmlns:a16="http://schemas.microsoft.com/office/drawing/2014/main" id="{BB778F82-BFC7-AB7C-800A-0FF933A25FD3}"/>
              </a:ext>
            </a:extLst>
          </p:cNvPr>
          <p:cNvSpPr txBox="1"/>
          <p:nvPr/>
        </p:nvSpPr>
        <p:spPr>
          <a:xfrm>
            <a:off x="3375458" y="5790727"/>
            <a:ext cx="1681871" cy="169277"/>
          </a:xfrm>
          <a:prstGeom prst="rect">
            <a:avLst/>
          </a:prstGeom>
          <a:noFill/>
        </p:spPr>
        <p:txBody>
          <a:bodyPr wrap="square" rtlCol="0">
            <a:spAutoFit/>
          </a:bodyPr>
          <a:lstStyle/>
          <a:p>
            <a:r>
              <a:rPr lang="nl-BE" sz="500" dirty="0">
                <a:solidFill>
                  <a:schemeClr val="tx2"/>
                </a:solidFill>
              </a:rPr>
              <a:t>(1) tevreden en zeer tevreden</a:t>
            </a:r>
          </a:p>
        </p:txBody>
      </p:sp>
      <p:sp>
        <p:nvSpPr>
          <p:cNvPr id="15" name="ZoneTexte 14">
            <a:extLst>
              <a:ext uri="{FF2B5EF4-FFF2-40B4-BE49-F238E27FC236}">
                <a16:creationId xmlns:a16="http://schemas.microsoft.com/office/drawing/2014/main" id="{D410C1F0-6ED3-06DC-5CED-540D05FFA72E}"/>
              </a:ext>
            </a:extLst>
          </p:cNvPr>
          <p:cNvSpPr txBox="1"/>
          <p:nvPr/>
        </p:nvSpPr>
        <p:spPr>
          <a:xfrm>
            <a:off x="5186569" y="6685441"/>
            <a:ext cx="1492716" cy="215444"/>
          </a:xfrm>
          <a:prstGeom prst="rect">
            <a:avLst/>
          </a:prstGeom>
          <a:noFill/>
        </p:spPr>
        <p:txBody>
          <a:bodyPr wrap="none" rtlCol="0">
            <a:spAutoFit/>
          </a:bodyPr>
          <a:lstStyle/>
          <a:p>
            <a:r>
              <a:rPr lang="nl-BE" sz="800" dirty="0">
                <a:solidFill>
                  <a:schemeClr val="tx2"/>
                </a:solidFill>
              </a:rPr>
              <a:t>(2) ontevreden en zeer ontevreden</a:t>
            </a:r>
          </a:p>
        </p:txBody>
      </p:sp>
      <p:sp>
        <p:nvSpPr>
          <p:cNvPr id="27" name="ZoneTexte 26">
            <a:extLst>
              <a:ext uri="{FF2B5EF4-FFF2-40B4-BE49-F238E27FC236}">
                <a16:creationId xmlns:a16="http://schemas.microsoft.com/office/drawing/2014/main" id="{29E390B7-DCF4-3B58-1AF4-18A68480724F}"/>
              </a:ext>
            </a:extLst>
          </p:cNvPr>
          <p:cNvSpPr txBox="1"/>
          <p:nvPr/>
        </p:nvSpPr>
        <p:spPr>
          <a:xfrm>
            <a:off x="3376469" y="5960004"/>
            <a:ext cx="966931" cy="169277"/>
          </a:xfrm>
          <a:prstGeom prst="rect">
            <a:avLst/>
          </a:prstGeom>
          <a:noFill/>
        </p:spPr>
        <p:txBody>
          <a:bodyPr wrap="none" rtlCol="0">
            <a:spAutoFit/>
          </a:bodyPr>
          <a:lstStyle/>
          <a:p>
            <a:r>
              <a:rPr lang="nl-BE" sz="500" dirty="0">
                <a:solidFill>
                  <a:schemeClr val="tx2"/>
                </a:solidFill>
              </a:rPr>
              <a:t>(2) ontevreden en zeer ontevreden</a:t>
            </a:r>
          </a:p>
        </p:txBody>
      </p:sp>
    </p:spTree>
    <p:extLst>
      <p:ext uri="{BB962C8B-B14F-4D97-AF65-F5344CB8AC3E}">
        <p14:creationId xmlns:p14="http://schemas.microsoft.com/office/powerpoint/2010/main" val="1655458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402742" y="936752"/>
            <a:ext cx="3919220" cy="312265"/>
          </a:xfrm>
          <a:prstGeom prst="rect">
            <a:avLst/>
          </a:prstGeom>
        </p:spPr>
        <p:txBody>
          <a:bodyPr vert="horz" wrap="square" lIns="0" tIns="12065" rIns="0" bIns="0" rtlCol="0">
            <a:spAutoFit/>
          </a:bodyPr>
          <a:lstStyle/>
          <a:p>
            <a:pPr>
              <a:lnSpc>
                <a:spcPct val="100000"/>
              </a:lnSpc>
            </a:pPr>
            <a:endParaRPr sz="1000" dirty="0">
              <a:latin typeface="Calibri"/>
              <a:cs typeface="Calibri"/>
            </a:endParaRPr>
          </a:p>
          <a:p>
            <a:pPr>
              <a:lnSpc>
                <a:spcPct val="100000"/>
              </a:lnSpc>
              <a:spcBef>
                <a:spcPts val="20"/>
              </a:spcBef>
            </a:pPr>
            <a:endParaRPr sz="950" dirty="0">
              <a:latin typeface="Calibri"/>
              <a:cs typeface="Calibri"/>
            </a:endParaRPr>
          </a:p>
        </p:txBody>
      </p:sp>
      <p:sp>
        <p:nvSpPr>
          <p:cNvPr id="11" name="object 5">
            <a:extLst>
              <a:ext uri="{FF2B5EF4-FFF2-40B4-BE49-F238E27FC236}">
                <a16:creationId xmlns:a16="http://schemas.microsoft.com/office/drawing/2014/main" id="{A4809D89-413A-4D92-B38F-143D68293518}"/>
              </a:ext>
            </a:extLst>
          </p:cNvPr>
          <p:cNvSpPr txBox="1"/>
          <p:nvPr/>
        </p:nvSpPr>
        <p:spPr>
          <a:xfrm>
            <a:off x="435938" y="533400"/>
            <a:ext cx="3771040" cy="5868914"/>
          </a:xfrm>
          <a:prstGeom prst="rect">
            <a:avLst/>
          </a:prstGeom>
        </p:spPr>
        <p:txBody>
          <a:bodyPr vert="horz" wrap="square" lIns="0" tIns="13335" rIns="0" bIns="0" rtlCol="0">
            <a:spAutoFit/>
          </a:bodyPr>
          <a:lstStyle/>
          <a:p>
            <a:pPr marL="184150" marR="5080" indent="-171450" algn="just">
              <a:lnSpc>
                <a:spcPct val="100000"/>
              </a:lnSpc>
              <a:spcBef>
                <a:spcPts val="105"/>
              </a:spcBef>
              <a:buFont typeface="Wingdings" panose="05000000000000000000" pitchFamily="2" charset="2"/>
              <a:buChar char="ü"/>
            </a:pPr>
            <a:r>
              <a:rPr lang="nl-BE" sz="1050" dirty="0">
                <a:solidFill>
                  <a:srgbClr val="17375E"/>
                </a:solidFill>
                <a:cs typeface="Calibri"/>
              </a:rPr>
              <a:t>Na een enquête onder alle personeelsleden zijn er </a:t>
            </a:r>
            <a:r>
              <a:rPr lang="nl-BE" sz="1050" b="1" dirty="0">
                <a:solidFill>
                  <a:srgbClr val="17375E"/>
                </a:solidFill>
                <a:cs typeface="Calibri"/>
              </a:rPr>
              <a:t>nieuwe waarden </a:t>
            </a:r>
            <a:r>
              <a:rPr lang="nl-BE" sz="1050" dirty="0">
                <a:solidFill>
                  <a:srgbClr val="17375E"/>
                </a:solidFill>
                <a:cs typeface="Calibri"/>
              </a:rPr>
              <a:t>naar voren : </a:t>
            </a:r>
            <a:r>
              <a:rPr lang="nl-BE" sz="1050" b="1" dirty="0">
                <a:solidFill>
                  <a:srgbClr val="17375E"/>
                </a:solidFill>
                <a:effectLst>
                  <a:outerShdw blurRad="38100" dist="38100" dir="2700000" algn="tl">
                    <a:srgbClr val="000000">
                      <a:alpha val="43137"/>
                    </a:srgbClr>
                  </a:outerShdw>
                </a:effectLst>
                <a:cs typeface="Calibri"/>
              </a:rPr>
              <a:t>menselijkheid, professionaliteit, integriteit, betrokkenheid en collegialiteit </a:t>
            </a:r>
            <a:r>
              <a:rPr lang="nl-BE" sz="1050" dirty="0">
                <a:solidFill>
                  <a:srgbClr val="17375E"/>
                </a:solidFill>
                <a:cs typeface="Calibri"/>
              </a:rPr>
              <a:t>zijn de waarden die voortaan de leidraad vormen voor ons dagelijks werk. Dit nieuwe elan wordt ook vertaald in onze nieuwe slogan: ‘</a:t>
            </a:r>
            <a:r>
              <a:rPr lang="nl-BE" sz="1050" b="1" i="1" dirty="0">
                <a:solidFill>
                  <a:srgbClr val="17375E"/>
                </a:solidFill>
                <a:cs typeface="Calibri"/>
              </a:rPr>
              <a:t>Met jullie, voor jullie</a:t>
            </a:r>
            <a:r>
              <a:rPr lang="nl-BE" sz="1050" dirty="0">
                <a:solidFill>
                  <a:srgbClr val="17375E"/>
                </a:solidFill>
                <a:cs typeface="Calibri"/>
              </a:rPr>
              <a:t>’.</a:t>
            </a:r>
          </a:p>
          <a:p>
            <a:pPr marL="184150" marR="5080" indent="-171450" algn="just">
              <a:lnSpc>
                <a:spcPct val="100000"/>
              </a:lnSpc>
              <a:spcBef>
                <a:spcPts val="105"/>
              </a:spcBef>
              <a:buFont typeface="Wingdings" panose="05000000000000000000" pitchFamily="2" charset="2"/>
              <a:buChar char="ü"/>
            </a:pPr>
            <a:endParaRPr lang="fr-BE" sz="1050" dirty="0">
              <a:solidFill>
                <a:srgbClr val="17375E"/>
              </a:solidFill>
              <a:cs typeface="Calibri"/>
            </a:endParaRPr>
          </a:p>
          <a:p>
            <a:pPr marL="184150" marR="5080" indent="-171450" algn="just">
              <a:lnSpc>
                <a:spcPct val="100000"/>
              </a:lnSpc>
              <a:spcBef>
                <a:spcPts val="105"/>
              </a:spcBef>
              <a:buFont typeface="Wingdings" panose="05000000000000000000" pitchFamily="2" charset="2"/>
              <a:buChar char="ü"/>
            </a:pPr>
            <a:endParaRPr lang="fr-BE" sz="1050" dirty="0">
              <a:solidFill>
                <a:srgbClr val="17375E"/>
              </a:solidFill>
              <a:cs typeface="Calibri"/>
            </a:endParaRPr>
          </a:p>
          <a:p>
            <a:pPr marL="184150" marR="5080" indent="-171450" algn="just">
              <a:lnSpc>
                <a:spcPct val="100000"/>
              </a:lnSpc>
              <a:spcBef>
                <a:spcPts val="105"/>
              </a:spcBef>
              <a:buFont typeface="Wingdings" panose="05000000000000000000" pitchFamily="2" charset="2"/>
              <a:buChar char="ü"/>
            </a:pPr>
            <a:endParaRPr lang="fr-BE" sz="1050" dirty="0">
              <a:solidFill>
                <a:srgbClr val="17375E"/>
              </a:solidFill>
              <a:cs typeface="Calibri"/>
            </a:endParaRPr>
          </a:p>
          <a:p>
            <a:pPr marL="184150" marR="5080" indent="-171450" algn="just">
              <a:lnSpc>
                <a:spcPct val="100000"/>
              </a:lnSpc>
              <a:spcBef>
                <a:spcPts val="105"/>
              </a:spcBef>
              <a:buFont typeface="Wingdings" panose="05000000000000000000" pitchFamily="2" charset="2"/>
              <a:buChar char="ü"/>
            </a:pPr>
            <a:endParaRPr lang="fr-BE" sz="1050" dirty="0">
              <a:solidFill>
                <a:srgbClr val="17375E"/>
              </a:solidFill>
              <a:cs typeface="Calibri"/>
            </a:endParaRPr>
          </a:p>
          <a:p>
            <a:pPr marL="184150" marR="5080" indent="-171450" algn="just">
              <a:lnSpc>
                <a:spcPct val="100000"/>
              </a:lnSpc>
              <a:spcBef>
                <a:spcPts val="105"/>
              </a:spcBef>
              <a:buFont typeface="Wingdings" panose="05000000000000000000" pitchFamily="2" charset="2"/>
              <a:buChar char="ü"/>
            </a:pPr>
            <a:endParaRPr lang="fr-BE" sz="1050" dirty="0">
              <a:solidFill>
                <a:srgbClr val="17375E"/>
              </a:solidFill>
              <a:cs typeface="Calibri"/>
            </a:endParaRPr>
          </a:p>
          <a:p>
            <a:pPr marL="184150" marR="5080" indent="-171450" algn="just">
              <a:lnSpc>
                <a:spcPct val="100000"/>
              </a:lnSpc>
              <a:spcBef>
                <a:spcPts val="105"/>
              </a:spcBef>
              <a:buFont typeface="Wingdings" panose="05000000000000000000" pitchFamily="2" charset="2"/>
              <a:buChar char="ü"/>
            </a:pPr>
            <a:endParaRPr lang="fr-BE" sz="1050" dirty="0">
              <a:solidFill>
                <a:srgbClr val="17375E"/>
              </a:solidFill>
              <a:cs typeface="Calibri"/>
            </a:endParaRPr>
          </a:p>
          <a:p>
            <a:pPr marL="184150" marR="5080" indent="-171450" algn="just">
              <a:lnSpc>
                <a:spcPct val="100000"/>
              </a:lnSpc>
              <a:spcBef>
                <a:spcPts val="105"/>
              </a:spcBef>
              <a:buFont typeface="Wingdings" panose="05000000000000000000" pitchFamily="2" charset="2"/>
              <a:buChar char="ü"/>
            </a:pPr>
            <a:endParaRPr lang="fr-BE" sz="1050" dirty="0">
              <a:solidFill>
                <a:srgbClr val="17375E"/>
              </a:solidFill>
              <a:cs typeface="Calibri"/>
            </a:endParaRPr>
          </a:p>
          <a:p>
            <a:pPr marL="12700" marR="5080" algn="just">
              <a:lnSpc>
                <a:spcPct val="100000"/>
              </a:lnSpc>
              <a:spcBef>
                <a:spcPts val="105"/>
              </a:spcBef>
            </a:pPr>
            <a:endParaRPr lang="fr-BE" sz="1050" dirty="0">
              <a:solidFill>
                <a:srgbClr val="17375E"/>
              </a:solidFill>
              <a:cs typeface="Calibri"/>
            </a:endParaRPr>
          </a:p>
          <a:p>
            <a:pPr marL="12700" marR="5080" algn="just">
              <a:lnSpc>
                <a:spcPct val="100000"/>
              </a:lnSpc>
              <a:spcBef>
                <a:spcPts val="105"/>
              </a:spcBef>
            </a:pPr>
            <a:endParaRPr lang="fr-BE" sz="1050" dirty="0">
              <a:solidFill>
                <a:srgbClr val="17375E"/>
              </a:solidFill>
              <a:cs typeface="Calibri"/>
            </a:endParaRPr>
          </a:p>
          <a:p>
            <a:pPr marL="184150" marR="5080" indent="-171450" algn="just">
              <a:lnSpc>
                <a:spcPct val="100000"/>
              </a:lnSpc>
              <a:spcBef>
                <a:spcPts val="105"/>
              </a:spcBef>
              <a:buFont typeface="Wingdings" panose="05000000000000000000" pitchFamily="2" charset="2"/>
              <a:buChar char="ü"/>
            </a:pPr>
            <a:r>
              <a:rPr lang="nl-BE" sz="1050" dirty="0">
                <a:solidFill>
                  <a:srgbClr val="002060"/>
                </a:solidFill>
                <a:cs typeface="Gisha"/>
              </a:rPr>
              <a:t>Onze </a:t>
            </a:r>
            <a:r>
              <a:rPr lang="nl-BE" sz="1050" b="1" dirty="0">
                <a:solidFill>
                  <a:srgbClr val="002060"/>
                </a:solidFill>
                <a:cs typeface="Gisha"/>
              </a:rPr>
              <a:t>Prevention Truck </a:t>
            </a:r>
            <a:r>
              <a:rPr lang="nl-BE" sz="1050" dirty="0">
                <a:solidFill>
                  <a:srgbClr val="002060"/>
                </a:solidFill>
                <a:cs typeface="Gisha"/>
              </a:rPr>
              <a:t>is in 2022 15 keer uitgereden in onze gemeenten, voornamelijk om advies te geven over technopreventie, cybercriminaliteit en fietsdiefstal. De truck rijdt ook uit om het probleem van overlast aan te kaarten.</a:t>
            </a:r>
          </a:p>
          <a:p>
            <a:pPr marL="184150" marR="5080" indent="-171450" algn="just">
              <a:lnSpc>
                <a:spcPct val="100000"/>
              </a:lnSpc>
              <a:spcBef>
                <a:spcPts val="105"/>
              </a:spcBef>
              <a:buFont typeface="Wingdings" panose="05000000000000000000" pitchFamily="2" charset="2"/>
              <a:buChar char="ü"/>
            </a:pPr>
            <a:endParaRPr lang="fr-FR" sz="1050" dirty="0">
              <a:solidFill>
                <a:srgbClr val="002060"/>
              </a:solidFill>
              <a:cs typeface="Gisha"/>
            </a:endParaRPr>
          </a:p>
          <a:p>
            <a:pPr marL="184150" marR="5080" indent="-171450" algn="just">
              <a:spcBef>
                <a:spcPts val="105"/>
              </a:spcBef>
              <a:buFont typeface="Wingdings" panose="05000000000000000000" pitchFamily="2" charset="2"/>
              <a:buChar char="ü"/>
            </a:pPr>
            <a:r>
              <a:rPr lang="nl-BE" sz="1050" dirty="0">
                <a:solidFill>
                  <a:srgbClr val="002060"/>
                </a:solidFill>
                <a:cs typeface="Gisha"/>
              </a:rPr>
              <a:t>Ons</a:t>
            </a:r>
            <a:r>
              <a:rPr lang="nl-BE" sz="1050" b="1" dirty="0">
                <a:solidFill>
                  <a:srgbClr val="002060"/>
                </a:solidFill>
                <a:cs typeface="Gisha"/>
              </a:rPr>
              <a:t> Contactpunt voor Scholen</a:t>
            </a:r>
            <a:r>
              <a:rPr lang="nl-BE" sz="1050" dirty="0">
                <a:solidFill>
                  <a:srgbClr val="002060"/>
                </a:solidFill>
                <a:cs typeface="Gisha"/>
              </a:rPr>
              <a:t> was ook erg actief</a:t>
            </a:r>
            <a:r>
              <a:rPr lang="nl-BE" sz="1050" b="1" dirty="0">
                <a:solidFill>
                  <a:srgbClr val="002060"/>
                </a:solidFill>
                <a:cs typeface="Gisha"/>
              </a:rPr>
              <a:t>: 46 verschillende scholen en 1.584 leerlingen tussen 5 en 18 jaar </a:t>
            </a:r>
            <a:r>
              <a:rPr lang="nl-BE" sz="1050" dirty="0">
                <a:solidFill>
                  <a:srgbClr val="002060"/>
                </a:solidFill>
                <a:cs typeface="Gisha"/>
              </a:rPr>
              <a:t>werden bewust gemaakt van tal van kwesties dankzij ons netwerk van vrijwillige politiemensen. Dit project wordt uitgevoerd in samenwerking met de gemeentelijke preventiediensten.</a:t>
            </a:r>
            <a:r>
              <a:rPr lang="nl-BE" sz="1050" dirty="0">
                <a:solidFill>
                  <a:schemeClr val="tx2"/>
                </a:solidFill>
              </a:rPr>
              <a:t> </a:t>
            </a:r>
          </a:p>
          <a:p>
            <a:pPr marL="12700" marR="5080" algn="just">
              <a:lnSpc>
                <a:spcPct val="100000"/>
              </a:lnSpc>
              <a:spcBef>
                <a:spcPts val="105"/>
              </a:spcBef>
            </a:pPr>
            <a:endParaRPr lang="fr-BE" sz="1050" dirty="0">
              <a:solidFill>
                <a:srgbClr val="17375E"/>
              </a:solidFill>
              <a:cs typeface="Calibri"/>
            </a:endParaRPr>
          </a:p>
          <a:p>
            <a:pPr marL="184150" marR="5080" indent="-171450" algn="just">
              <a:spcBef>
                <a:spcPts val="105"/>
              </a:spcBef>
              <a:buClr>
                <a:srgbClr val="1F487C"/>
              </a:buClr>
              <a:buFont typeface="Wingdings" panose="05000000000000000000" pitchFamily="2" charset="2"/>
              <a:buChar char="ü"/>
            </a:pPr>
            <a:r>
              <a:rPr lang="nl-BE" sz="1050" dirty="0">
                <a:solidFill>
                  <a:srgbClr val="002060"/>
                </a:solidFill>
                <a:cs typeface="Gisha"/>
              </a:rPr>
              <a:t>Op 1 maart 2022 werd de mogelijkheid tot </a:t>
            </a:r>
            <a:r>
              <a:rPr lang="nl-BE" sz="1050" b="1" dirty="0">
                <a:solidFill>
                  <a:srgbClr val="002060"/>
                </a:solidFill>
                <a:cs typeface="Gisha"/>
              </a:rPr>
              <a:t>online afspraken maken</a:t>
            </a:r>
            <a:r>
              <a:rPr lang="nl-BE" sz="1050" dirty="0">
                <a:solidFill>
                  <a:srgbClr val="002060"/>
                </a:solidFill>
                <a:cs typeface="Gisha"/>
              </a:rPr>
              <a:t> gelanceerd op onze zonale website. Deze optie was aanvankelijk alleen beschikbaar</a:t>
            </a:r>
            <a:br>
              <a:rPr lang="nl-BE" sz="1050" dirty="0">
                <a:solidFill>
                  <a:srgbClr val="002060"/>
                </a:solidFill>
                <a:cs typeface="Gisha"/>
              </a:rPr>
            </a:br>
            <a:r>
              <a:rPr lang="nl-BE" sz="1050" dirty="0">
                <a:solidFill>
                  <a:srgbClr val="002060"/>
                </a:solidFill>
                <a:cs typeface="Gisha"/>
              </a:rPr>
              <a:t> voor inwoners van Sint-Pieters-Woluwe,</a:t>
            </a:r>
            <a:br>
              <a:rPr lang="nl-BE" sz="1050" dirty="0">
                <a:solidFill>
                  <a:srgbClr val="002060"/>
                </a:solidFill>
                <a:cs typeface="Gisha"/>
              </a:rPr>
            </a:br>
            <a:r>
              <a:rPr lang="nl-BE" sz="1050" dirty="0">
                <a:solidFill>
                  <a:srgbClr val="002060"/>
                </a:solidFill>
                <a:cs typeface="Gisha"/>
              </a:rPr>
              <a:t> maar is nu uitgebreid naar inwoners</a:t>
            </a:r>
            <a:br>
              <a:rPr lang="nl-BE" sz="1050" dirty="0">
                <a:solidFill>
                  <a:srgbClr val="002060"/>
                </a:solidFill>
                <a:cs typeface="Gisha"/>
              </a:rPr>
            </a:br>
            <a:r>
              <a:rPr lang="nl-BE" sz="1050" dirty="0">
                <a:solidFill>
                  <a:srgbClr val="002060"/>
                </a:solidFill>
                <a:cs typeface="Gisha"/>
              </a:rPr>
              <a:t> van andere gemeenten van het zonaal grondgebied. </a:t>
            </a:r>
            <a:br>
              <a:rPr lang="nl-BE" sz="1050" dirty="0">
                <a:solidFill>
                  <a:srgbClr val="002060"/>
                </a:solidFill>
                <a:cs typeface="Gisha"/>
              </a:rPr>
            </a:br>
            <a:br>
              <a:rPr lang="nl-BE" sz="1050" dirty="0">
                <a:solidFill>
                  <a:srgbClr val="002060"/>
                </a:solidFill>
                <a:cs typeface="Gisha"/>
              </a:rPr>
            </a:br>
            <a:r>
              <a:rPr lang="nl-BE" sz="1050" dirty="0">
                <a:solidFill>
                  <a:srgbClr val="002060"/>
                </a:solidFill>
                <a:cs typeface="Gisha"/>
              </a:rPr>
              <a:t>Webadres om online een afspraak te maken:</a:t>
            </a:r>
            <a:br>
              <a:rPr lang="nl-BE" sz="1050" dirty="0">
                <a:solidFill>
                  <a:srgbClr val="002060"/>
                </a:solidFill>
                <a:cs typeface="Gisha"/>
              </a:rPr>
            </a:br>
            <a:r>
              <a:rPr lang="nl-BE" sz="1100" i="1" dirty="0">
                <a:solidFill>
                  <a:srgbClr val="17375E"/>
                </a:solidFill>
                <a:latin typeface="Calibri"/>
                <a:cs typeface="Calibri"/>
                <a:hlinkClick r:id="rId2"/>
              </a:rPr>
              <a:t>https://www.police.be/5343/nl/</a:t>
            </a:r>
            <a:r>
              <a:rPr lang="nl-BE" sz="1100" i="1" dirty="0">
                <a:solidFill>
                  <a:srgbClr val="17375E"/>
                </a:solidFill>
                <a:latin typeface="Calibri"/>
                <a:cs typeface="Calibri"/>
              </a:rPr>
              <a:t> </a:t>
            </a:r>
          </a:p>
        </p:txBody>
      </p:sp>
      <p:sp>
        <p:nvSpPr>
          <p:cNvPr id="12" name="object 5">
            <a:extLst>
              <a:ext uri="{FF2B5EF4-FFF2-40B4-BE49-F238E27FC236}">
                <a16:creationId xmlns:a16="http://schemas.microsoft.com/office/drawing/2014/main" id="{5901969A-47B4-4233-A24D-81C2F42D03D6}"/>
              </a:ext>
            </a:extLst>
          </p:cNvPr>
          <p:cNvSpPr txBox="1"/>
          <p:nvPr/>
        </p:nvSpPr>
        <p:spPr>
          <a:xfrm>
            <a:off x="4943193" y="533400"/>
            <a:ext cx="3771040" cy="6256200"/>
          </a:xfrm>
          <a:prstGeom prst="rect">
            <a:avLst/>
          </a:prstGeom>
        </p:spPr>
        <p:txBody>
          <a:bodyPr vert="horz" wrap="square" lIns="0" tIns="13335" rIns="0" bIns="0" rtlCol="0">
            <a:spAutoFit/>
          </a:bodyPr>
          <a:lstStyle/>
          <a:p>
            <a:pPr marL="184150" marR="5080" indent="-171450" algn="just">
              <a:lnSpc>
                <a:spcPct val="100000"/>
              </a:lnSpc>
              <a:spcBef>
                <a:spcPts val="105"/>
              </a:spcBef>
              <a:buFont typeface="Wingdings" panose="05000000000000000000" pitchFamily="2" charset="2"/>
              <a:buChar char="ü"/>
            </a:pPr>
            <a:r>
              <a:rPr lang="nl-BE" sz="1050" dirty="0">
                <a:solidFill>
                  <a:srgbClr val="17375E"/>
                </a:solidFill>
                <a:cs typeface="Calibri"/>
              </a:rPr>
              <a:t>Naar aanleiding van de </a:t>
            </a:r>
            <a:r>
              <a:rPr lang="nl-BE" sz="1050" b="1" dirty="0">
                <a:solidFill>
                  <a:srgbClr val="17375E"/>
                </a:solidFill>
                <a:cs typeface="Calibri"/>
              </a:rPr>
              <a:t>nieuwe regelgeving </a:t>
            </a:r>
            <a:r>
              <a:rPr lang="nl-BE" sz="1050" dirty="0">
                <a:solidFill>
                  <a:srgbClr val="17375E"/>
                </a:solidFill>
                <a:cs typeface="Calibri"/>
              </a:rPr>
              <a:t>voor gemotoriseerde voortbewegingstoestellen (zoals elektrische steps) die sinds 1 juli 2022 van kracht is, en naar aanleiding van </a:t>
            </a:r>
            <a:r>
              <a:rPr lang="nl-BE" sz="1050" b="1" dirty="0">
                <a:solidFill>
                  <a:srgbClr val="17375E"/>
                </a:solidFill>
                <a:cs typeface="Calibri"/>
              </a:rPr>
              <a:t>een aantal klachten </a:t>
            </a:r>
            <a:r>
              <a:rPr lang="nl-BE" sz="1050" dirty="0">
                <a:solidFill>
                  <a:srgbClr val="17375E"/>
                </a:solidFill>
                <a:cs typeface="Calibri"/>
              </a:rPr>
              <a:t>van zowel burgers als de overheden, zijn er een aantal </a:t>
            </a:r>
            <a:r>
              <a:rPr lang="nl-BE" sz="1050" b="1" dirty="0">
                <a:solidFill>
                  <a:srgbClr val="17375E"/>
                </a:solidFill>
                <a:cs typeface="Calibri"/>
              </a:rPr>
              <a:t>controleacties </a:t>
            </a:r>
            <a:r>
              <a:rPr lang="nl-BE" sz="1050" dirty="0">
                <a:solidFill>
                  <a:srgbClr val="17375E"/>
                </a:solidFill>
                <a:cs typeface="Calibri"/>
              </a:rPr>
              <a:t>georganiseerd in de zone, met opvallende resultaten (meerdere toestellen werden in beslag genomen). De controle van deze voortbewegingstoestellen maakt nu deel uit van ons dagelijks werk.</a:t>
            </a:r>
          </a:p>
          <a:p>
            <a:pPr marL="184150" marR="5080" indent="-171450" algn="just">
              <a:lnSpc>
                <a:spcPct val="100000"/>
              </a:lnSpc>
              <a:spcBef>
                <a:spcPts val="105"/>
              </a:spcBef>
              <a:buFont typeface="Wingdings" panose="05000000000000000000" pitchFamily="2" charset="2"/>
              <a:buChar char="ü"/>
            </a:pPr>
            <a:endParaRPr lang="fr-BE" sz="1050" dirty="0">
              <a:solidFill>
                <a:srgbClr val="17375E"/>
              </a:solidFill>
              <a:cs typeface="Calibri"/>
            </a:endParaRPr>
          </a:p>
          <a:p>
            <a:pPr marL="184150" marR="5080" indent="-171450" algn="just">
              <a:lnSpc>
                <a:spcPct val="100000"/>
              </a:lnSpc>
              <a:spcBef>
                <a:spcPts val="105"/>
              </a:spcBef>
              <a:buFont typeface="Wingdings" panose="05000000000000000000" pitchFamily="2" charset="2"/>
              <a:buChar char="ü"/>
            </a:pPr>
            <a:endParaRPr lang="fr-BE" sz="1050" dirty="0">
              <a:solidFill>
                <a:srgbClr val="17375E"/>
              </a:solidFill>
              <a:cs typeface="Calibri"/>
            </a:endParaRPr>
          </a:p>
          <a:p>
            <a:pPr marL="184150" marR="5080" indent="-171450" algn="just">
              <a:lnSpc>
                <a:spcPct val="100000"/>
              </a:lnSpc>
              <a:spcBef>
                <a:spcPts val="105"/>
              </a:spcBef>
              <a:buFont typeface="Wingdings" panose="05000000000000000000" pitchFamily="2" charset="2"/>
              <a:buChar char="ü"/>
            </a:pPr>
            <a:endParaRPr lang="fr-BE" sz="1050" dirty="0">
              <a:solidFill>
                <a:srgbClr val="17375E"/>
              </a:solidFill>
              <a:cs typeface="Calibri"/>
            </a:endParaRPr>
          </a:p>
          <a:p>
            <a:pPr marL="184150" marR="5080" indent="-171450" algn="just">
              <a:lnSpc>
                <a:spcPct val="100000"/>
              </a:lnSpc>
              <a:spcBef>
                <a:spcPts val="105"/>
              </a:spcBef>
              <a:buFont typeface="Wingdings" panose="05000000000000000000" pitchFamily="2" charset="2"/>
              <a:buChar char="ü"/>
            </a:pPr>
            <a:endParaRPr lang="fr-BE" sz="1050" dirty="0">
              <a:solidFill>
                <a:srgbClr val="17375E"/>
              </a:solidFill>
              <a:cs typeface="Calibri"/>
            </a:endParaRPr>
          </a:p>
          <a:p>
            <a:pPr marL="184150" marR="5080" indent="-171450" algn="just">
              <a:lnSpc>
                <a:spcPct val="100000"/>
              </a:lnSpc>
              <a:spcBef>
                <a:spcPts val="105"/>
              </a:spcBef>
              <a:buFont typeface="Wingdings" panose="05000000000000000000" pitchFamily="2" charset="2"/>
              <a:buChar char="ü"/>
            </a:pPr>
            <a:endParaRPr lang="fr-BE" sz="1050" dirty="0">
              <a:solidFill>
                <a:srgbClr val="17375E"/>
              </a:solidFill>
              <a:cs typeface="Calibri"/>
            </a:endParaRPr>
          </a:p>
          <a:p>
            <a:pPr marL="184150" marR="5080" indent="-171450" algn="just">
              <a:lnSpc>
                <a:spcPct val="100000"/>
              </a:lnSpc>
              <a:spcBef>
                <a:spcPts val="105"/>
              </a:spcBef>
              <a:buFont typeface="Wingdings" panose="05000000000000000000" pitchFamily="2" charset="2"/>
              <a:buChar char="ü"/>
            </a:pPr>
            <a:endParaRPr lang="fr-BE" sz="1050" dirty="0">
              <a:solidFill>
                <a:srgbClr val="17375E"/>
              </a:solidFill>
              <a:cs typeface="Calibri"/>
            </a:endParaRPr>
          </a:p>
          <a:p>
            <a:pPr marL="12700" marR="5080" algn="just">
              <a:lnSpc>
                <a:spcPct val="100000"/>
              </a:lnSpc>
            </a:pPr>
            <a:endParaRPr lang="fr-BE" sz="1050" dirty="0">
              <a:solidFill>
                <a:srgbClr val="17375E"/>
              </a:solidFill>
              <a:cs typeface="Calibri"/>
            </a:endParaRPr>
          </a:p>
          <a:p>
            <a:pPr marL="184150" marR="5080" indent="-184150" algn="just">
              <a:lnSpc>
                <a:spcPct val="100000"/>
              </a:lnSpc>
              <a:buFont typeface="Wingdings" panose="05000000000000000000" pitchFamily="2" charset="2"/>
              <a:buChar char="ü"/>
            </a:pPr>
            <a:r>
              <a:rPr lang="nl-BE" sz="1050" dirty="0">
                <a:solidFill>
                  <a:srgbClr val="17375E"/>
                </a:solidFill>
                <a:cs typeface="Calibri"/>
              </a:rPr>
              <a:t>Er werden </a:t>
            </a:r>
            <a:r>
              <a:rPr lang="nl-BE" sz="1050" b="1" dirty="0" err="1">
                <a:solidFill>
                  <a:srgbClr val="17375E"/>
                </a:solidFill>
                <a:cs typeface="Calibri"/>
              </a:rPr>
              <a:t>bodycams</a:t>
            </a:r>
            <a:r>
              <a:rPr lang="nl-BE" sz="1050" dirty="0">
                <a:solidFill>
                  <a:srgbClr val="17375E"/>
                </a:solidFill>
                <a:cs typeface="Calibri"/>
              </a:rPr>
              <a:t> ter beschikking gesteld van het personeel van de eerstelijnsdiensten, de fietsbrigade en de hondenbrigade. Deze camera's zijn vooral bedoeld om de spanningen tijdens moeilijke interventies te bedaren, maar kunnen ook worden gebruikt voor educatieve doeleinden, door analyse na de opnames.</a:t>
            </a:r>
          </a:p>
          <a:p>
            <a:pPr marL="184150" marR="5080" indent="-184150" algn="just">
              <a:lnSpc>
                <a:spcPct val="100000"/>
              </a:lnSpc>
              <a:buFont typeface="Wingdings" panose="05000000000000000000" pitchFamily="2" charset="2"/>
              <a:buChar char="ü"/>
            </a:pPr>
            <a:endParaRPr lang="fr-BE" sz="1050" dirty="0">
              <a:solidFill>
                <a:srgbClr val="17375E"/>
              </a:solidFill>
              <a:cs typeface="Calibri"/>
            </a:endParaRPr>
          </a:p>
          <a:p>
            <a:pPr marL="184150" marR="5080" indent="-184150" algn="just">
              <a:buFont typeface="Wingdings" panose="05000000000000000000" pitchFamily="2" charset="2"/>
              <a:buChar char="ü"/>
            </a:pPr>
            <a:r>
              <a:rPr lang="nl-BE" sz="1050" dirty="0">
                <a:solidFill>
                  <a:srgbClr val="17375E"/>
                </a:solidFill>
                <a:cs typeface="Calibri"/>
              </a:rPr>
              <a:t>In mei werd het </a:t>
            </a:r>
            <a:r>
              <a:rPr lang="nl-BE" sz="1050" b="1" dirty="0">
                <a:solidFill>
                  <a:srgbClr val="17375E"/>
                </a:solidFill>
                <a:cs typeface="Calibri"/>
              </a:rPr>
              <a:t>netwerk voor dierenwelzijn </a:t>
            </a:r>
            <a:r>
              <a:rPr lang="nl-BE" sz="1050" dirty="0">
                <a:solidFill>
                  <a:srgbClr val="17375E"/>
                </a:solidFill>
                <a:cs typeface="Calibri"/>
              </a:rPr>
              <a:t>opgestart om een antwoord te bieden op het groeiende aantal feiten en interventies waarbij dieren betrokken zijn. De specifieke expertise van het netwerk, gedragen door verschillende leden van de hondenbrigade en andere operationele diensten, wordt ten dienste gesteld van dieren. </a:t>
            </a:r>
            <a:br>
              <a:rPr lang="nl-BE" sz="1050" dirty="0">
                <a:solidFill>
                  <a:srgbClr val="17375E"/>
                </a:solidFill>
                <a:cs typeface="Calibri"/>
              </a:rPr>
            </a:br>
            <a:r>
              <a:rPr lang="nl-BE" sz="1050" dirty="0">
                <a:solidFill>
                  <a:srgbClr val="17375E"/>
                </a:solidFill>
                <a:cs typeface="Calibri"/>
              </a:rPr>
              <a:t>Contact: </a:t>
            </a:r>
            <a:r>
              <a:rPr lang="nl-BE" sz="1050" b="1" i="1" dirty="0">
                <a:solidFill>
                  <a:srgbClr val="17375E"/>
                </a:solidFill>
                <a:cs typeface="Calibri"/>
              </a:rPr>
              <a:t>zpz.montgomery.animalwellbeing@police.belgium.eu</a:t>
            </a:r>
          </a:p>
          <a:p>
            <a:pPr marL="12700" marR="5080" algn="just">
              <a:lnSpc>
                <a:spcPct val="100000"/>
              </a:lnSpc>
              <a:spcBef>
                <a:spcPts val="105"/>
              </a:spcBef>
            </a:pPr>
            <a:endParaRPr lang="fr-BE" sz="1050" dirty="0">
              <a:solidFill>
                <a:srgbClr val="17375E"/>
              </a:solidFill>
              <a:cs typeface="Calibri"/>
            </a:endParaRPr>
          </a:p>
          <a:p>
            <a:pPr marL="184150" marR="5080" indent="-171450" algn="just">
              <a:lnSpc>
                <a:spcPct val="100000"/>
              </a:lnSpc>
              <a:spcBef>
                <a:spcPts val="105"/>
              </a:spcBef>
              <a:buFont typeface="Wingdings" panose="05000000000000000000" pitchFamily="2" charset="2"/>
              <a:buChar char="ü"/>
            </a:pPr>
            <a:r>
              <a:rPr lang="nl-BE" sz="1050" dirty="0">
                <a:solidFill>
                  <a:srgbClr val="17375E"/>
                </a:solidFill>
                <a:cs typeface="Calibri"/>
              </a:rPr>
              <a:t>Op 18 november bracht het personeel van de politiezone Montgomery, in aanwezigheid van onze 3 burgemeesters en een delegatie van onze collega's van de DBDMH,</a:t>
            </a:r>
            <a:r>
              <a:rPr lang="nl-BE" sz="1050" b="1" dirty="0">
                <a:solidFill>
                  <a:srgbClr val="17375E"/>
                </a:solidFill>
                <a:cs typeface="Calibri"/>
              </a:rPr>
              <a:t> hulde aan onze collega Thomas</a:t>
            </a:r>
            <a:r>
              <a:rPr lang="nl-BE" sz="1050" dirty="0">
                <a:solidFill>
                  <a:srgbClr val="17375E"/>
                </a:solidFill>
                <a:cs typeface="Calibri"/>
              </a:rPr>
              <a:t>, die op 10/11/22 tijdens zijn dienst overleed in de naburige politiezone BRUNO. Samen met de 40 collega's die de begrafenis in Waremme bijwoonden, betuigden bijna 150 personeelsleden hun steun aan de familie en vrienden van Thomas (zie omslagfoto).</a:t>
            </a:r>
          </a:p>
        </p:txBody>
      </p:sp>
      <p:sp>
        <p:nvSpPr>
          <p:cNvPr id="4" name="TextBox 3">
            <a:extLst>
              <a:ext uri="{FF2B5EF4-FFF2-40B4-BE49-F238E27FC236}">
                <a16:creationId xmlns:a16="http://schemas.microsoft.com/office/drawing/2014/main" id="{A1D9DA8C-5368-4459-BCD2-C1F45B3EF62A}"/>
              </a:ext>
            </a:extLst>
          </p:cNvPr>
          <p:cNvSpPr txBox="1"/>
          <p:nvPr/>
        </p:nvSpPr>
        <p:spPr>
          <a:xfrm>
            <a:off x="990600" y="152400"/>
            <a:ext cx="3331362" cy="338554"/>
          </a:xfrm>
          <a:prstGeom prst="rect">
            <a:avLst/>
          </a:prstGeom>
          <a:noFill/>
        </p:spPr>
        <p:txBody>
          <a:bodyPr wrap="square" rtlCol="0">
            <a:spAutoFit/>
          </a:bodyPr>
          <a:lstStyle/>
          <a:p>
            <a:r>
              <a:rPr lang="nl-BE" sz="1600" b="1" dirty="0">
                <a:solidFill>
                  <a:srgbClr val="002060"/>
                </a:solidFill>
                <a:ea typeface="+mj-ea"/>
                <a:cs typeface="Calibri"/>
              </a:rPr>
              <a:t>2022: opmerkelijkste gebeurtenissen</a:t>
            </a:r>
          </a:p>
        </p:txBody>
      </p:sp>
      <p:sp>
        <p:nvSpPr>
          <p:cNvPr id="13" name="TextBox 12">
            <a:extLst>
              <a:ext uri="{FF2B5EF4-FFF2-40B4-BE49-F238E27FC236}">
                <a16:creationId xmlns:a16="http://schemas.microsoft.com/office/drawing/2014/main" id="{71602329-A3E5-425B-940B-E9B8CA2B5154}"/>
              </a:ext>
            </a:extLst>
          </p:cNvPr>
          <p:cNvSpPr txBox="1"/>
          <p:nvPr/>
        </p:nvSpPr>
        <p:spPr>
          <a:xfrm>
            <a:off x="5386284" y="152400"/>
            <a:ext cx="3327949" cy="338554"/>
          </a:xfrm>
          <a:prstGeom prst="rect">
            <a:avLst/>
          </a:prstGeom>
          <a:noFill/>
        </p:spPr>
        <p:txBody>
          <a:bodyPr wrap="square" rtlCol="0">
            <a:spAutoFit/>
          </a:bodyPr>
          <a:lstStyle/>
          <a:p>
            <a:r>
              <a:rPr lang="nl-BE" sz="1600" b="1" dirty="0">
                <a:solidFill>
                  <a:srgbClr val="002060"/>
                </a:solidFill>
                <a:ea typeface="+mj-ea"/>
                <a:cs typeface="Calibri"/>
              </a:rPr>
              <a:t>2022: opmerkelijkste gebeurtenissen</a:t>
            </a:r>
          </a:p>
        </p:txBody>
      </p:sp>
      <p:sp>
        <p:nvSpPr>
          <p:cNvPr id="14" name="object 37">
            <a:extLst>
              <a:ext uri="{FF2B5EF4-FFF2-40B4-BE49-F238E27FC236}">
                <a16:creationId xmlns:a16="http://schemas.microsoft.com/office/drawing/2014/main" id="{2A9197CD-080D-4D6A-A346-5F3E35C8DD75}"/>
              </a:ext>
            </a:extLst>
          </p:cNvPr>
          <p:cNvSpPr txBox="1"/>
          <p:nvPr/>
        </p:nvSpPr>
        <p:spPr>
          <a:xfrm>
            <a:off x="78739" y="6705600"/>
            <a:ext cx="45719" cy="130036"/>
          </a:xfrm>
          <a:prstGeom prst="rect">
            <a:avLst/>
          </a:prstGeom>
        </p:spPr>
        <p:txBody>
          <a:bodyPr vert="horz" wrap="square" lIns="0" tIns="0" rIns="0" bIns="0" rtlCol="0">
            <a:spAutoFit/>
          </a:bodyPr>
          <a:lstStyle/>
          <a:p>
            <a:pPr marL="12700">
              <a:lnSpc>
                <a:spcPts val="1045"/>
              </a:lnSpc>
            </a:pPr>
            <a:r>
              <a:rPr lang="nl-BE" sz="1000" dirty="0">
                <a:solidFill>
                  <a:srgbClr val="002060"/>
                </a:solidFill>
                <a:latin typeface="Calibri"/>
                <a:cs typeface="Calibri"/>
              </a:rPr>
              <a:t>3</a:t>
            </a:r>
          </a:p>
        </p:txBody>
      </p:sp>
      <p:sp>
        <p:nvSpPr>
          <p:cNvPr id="15" name="object 38">
            <a:extLst>
              <a:ext uri="{FF2B5EF4-FFF2-40B4-BE49-F238E27FC236}">
                <a16:creationId xmlns:a16="http://schemas.microsoft.com/office/drawing/2014/main" id="{5816A85A-4D5C-4BB6-A6E1-111DFBE3215E}"/>
              </a:ext>
            </a:extLst>
          </p:cNvPr>
          <p:cNvSpPr txBox="1"/>
          <p:nvPr/>
        </p:nvSpPr>
        <p:spPr>
          <a:xfrm>
            <a:off x="9011231" y="6705600"/>
            <a:ext cx="45719" cy="130036"/>
          </a:xfrm>
          <a:prstGeom prst="rect">
            <a:avLst/>
          </a:prstGeom>
        </p:spPr>
        <p:txBody>
          <a:bodyPr vert="horz" wrap="square" lIns="0" tIns="0" rIns="0" bIns="0" rtlCol="0">
            <a:spAutoFit/>
          </a:bodyPr>
          <a:lstStyle/>
          <a:p>
            <a:pPr marL="12700">
              <a:lnSpc>
                <a:spcPts val="1045"/>
              </a:lnSpc>
            </a:pPr>
            <a:r>
              <a:rPr lang="nl-BE" sz="1000" dirty="0">
                <a:solidFill>
                  <a:srgbClr val="002060"/>
                </a:solidFill>
                <a:latin typeface="Calibri"/>
                <a:cs typeface="Calibri"/>
              </a:rPr>
              <a:t>4</a:t>
            </a:r>
          </a:p>
        </p:txBody>
      </p:sp>
      <p:pic>
        <p:nvPicPr>
          <p:cNvPr id="3" name="Image 2" descr="Une image contenant personne, habits, chaussures, plein air&#10;&#10;Description générée automatiquement">
            <a:extLst>
              <a:ext uri="{FF2B5EF4-FFF2-40B4-BE49-F238E27FC236}">
                <a16:creationId xmlns:a16="http://schemas.microsoft.com/office/drawing/2014/main" id="{D0F16118-5464-CFB7-AF7B-E1179083C3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905000"/>
            <a:ext cx="1600200" cy="1066800"/>
          </a:xfrm>
          <a:prstGeom prst="rect">
            <a:avLst/>
          </a:prstGeom>
        </p:spPr>
      </p:pic>
      <p:pic>
        <p:nvPicPr>
          <p:cNvPr id="9" name="Image 8" descr="Une image contenant texte, capture d’écran, Police, logo&#10;&#10;Description générée automatiquement">
            <a:extLst>
              <a:ext uri="{FF2B5EF4-FFF2-40B4-BE49-F238E27FC236}">
                <a16:creationId xmlns:a16="http://schemas.microsoft.com/office/drawing/2014/main" id="{63F9E082-CBE8-7138-24EF-D16F3F41D9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294" y="1688671"/>
            <a:ext cx="1885532" cy="1057245"/>
          </a:xfrm>
          <a:prstGeom prst="rect">
            <a:avLst/>
          </a:prstGeom>
        </p:spPr>
      </p:pic>
      <p:pic>
        <p:nvPicPr>
          <p:cNvPr id="2" name="Picture 16" descr="Logo&#10;&#10;Description automatically generated">
            <a:extLst>
              <a:ext uri="{FF2B5EF4-FFF2-40B4-BE49-F238E27FC236}">
                <a16:creationId xmlns:a16="http://schemas.microsoft.com/office/drawing/2014/main" id="{62751B4C-DD95-70D9-E9CB-2F91EA3397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70577" y="1600200"/>
            <a:ext cx="872480" cy="1123231"/>
          </a:xfrm>
          <a:prstGeom prst="rect">
            <a:avLst/>
          </a:prstGeom>
        </p:spPr>
      </p:pic>
    </p:spTree>
    <p:extLst>
      <p:ext uri="{BB962C8B-B14F-4D97-AF65-F5344CB8AC3E}">
        <p14:creationId xmlns:p14="http://schemas.microsoft.com/office/powerpoint/2010/main" val="3226402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1972" y="122596"/>
            <a:ext cx="2206028" cy="258404"/>
          </a:xfrm>
          <a:prstGeom prst="rect">
            <a:avLst/>
          </a:prstGeom>
        </p:spPr>
        <p:txBody>
          <a:bodyPr vert="horz" wrap="square" lIns="0" tIns="12065" rIns="0" bIns="0" rtlCol="0">
            <a:spAutoFit/>
          </a:bodyPr>
          <a:lstStyle/>
          <a:p>
            <a:pPr marL="12700">
              <a:lnSpc>
                <a:spcPct val="100000"/>
              </a:lnSpc>
              <a:spcBef>
                <a:spcPts val="95"/>
              </a:spcBef>
            </a:pPr>
            <a:r>
              <a:rPr lang="nl-BE" sz="1600" dirty="0"/>
              <a:t>Activiteiten en resultaten</a:t>
            </a:r>
          </a:p>
        </p:txBody>
      </p:sp>
      <p:graphicFrame>
        <p:nvGraphicFramePr>
          <p:cNvPr id="3" name="object 3"/>
          <p:cNvGraphicFramePr>
            <a:graphicFrameLocks noGrp="1"/>
          </p:cNvGraphicFramePr>
          <p:nvPr>
            <p:extLst>
              <p:ext uri="{D42A27DB-BD31-4B8C-83A1-F6EECF244321}">
                <p14:modId xmlns:p14="http://schemas.microsoft.com/office/powerpoint/2010/main" val="3020497282"/>
              </p:ext>
            </p:extLst>
          </p:nvPr>
        </p:nvGraphicFramePr>
        <p:xfrm>
          <a:off x="491496" y="5473270"/>
          <a:ext cx="2842886" cy="1003730"/>
        </p:xfrm>
        <a:graphic>
          <a:graphicData uri="http://schemas.openxmlformats.org/drawingml/2006/table">
            <a:tbl>
              <a:tblPr firstRow="1" bandRow="1">
                <a:tableStyleId>{2D5ABB26-0587-4C30-8999-92F81FD0307C}</a:tableStyleId>
              </a:tblPr>
              <a:tblGrid>
                <a:gridCol w="1986919">
                  <a:extLst>
                    <a:ext uri="{9D8B030D-6E8A-4147-A177-3AD203B41FA5}">
                      <a16:colId xmlns:a16="http://schemas.microsoft.com/office/drawing/2014/main" val="20000"/>
                    </a:ext>
                  </a:extLst>
                </a:gridCol>
                <a:gridCol w="855967">
                  <a:extLst>
                    <a:ext uri="{9D8B030D-6E8A-4147-A177-3AD203B41FA5}">
                      <a16:colId xmlns:a16="http://schemas.microsoft.com/office/drawing/2014/main" val="20002"/>
                    </a:ext>
                  </a:extLst>
                </a:gridCol>
              </a:tblGrid>
              <a:tr h="264947">
                <a:tc>
                  <a:txBody>
                    <a:bodyPr/>
                    <a:lstStyle/>
                    <a:p>
                      <a:pPr marL="91440">
                        <a:lnSpc>
                          <a:spcPct val="100000"/>
                        </a:lnSpc>
                        <a:spcBef>
                          <a:spcPts val="310"/>
                        </a:spcBef>
                      </a:pPr>
                      <a:r>
                        <a:rPr lang="nl-BE" sz="900" b="1" dirty="0">
                          <a:solidFill>
                            <a:srgbClr val="FFFFFF"/>
                          </a:solidFill>
                          <a:latin typeface="Calibri"/>
                          <a:cs typeface="Calibri"/>
                        </a:rPr>
                        <a:t>Soort operaties</a:t>
                      </a: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260985">
                        <a:lnSpc>
                          <a:spcPct val="100000"/>
                        </a:lnSpc>
                        <a:spcBef>
                          <a:spcPts val="310"/>
                        </a:spcBef>
                      </a:pPr>
                      <a:r>
                        <a:rPr lang="nl-BE" sz="900" b="1" dirty="0">
                          <a:solidFill>
                            <a:srgbClr val="FFFFFF"/>
                          </a:solidFill>
                          <a:latin typeface="Calibri"/>
                          <a:cs typeface="Calibri"/>
                        </a:rPr>
                        <a:t>2022</a:t>
                      </a:r>
                    </a:p>
                  </a:txBody>
                  <a:tcPr marL="0" marR="0" marT="3937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F81BC"/>
                    </a:solidFill>
                  </a:tcPr>
                </a:tc>
                <a:extLst>
                  <a:ext uri="{0D108BD9-81ED-4DB2-BD59-A6C34878D82A}">
                    <a16:rowId xmlns:a16="http://schemas.microsoft.com/office/drawing/2014/main" val="10000"/>
                  </a:ext>
                </a:extLst>
              </a:tr>
              <a:tr h="246265">
                <a:tc>
                  <a:txBody>
                    <a:bodyPr/>
                    <a:lstStyle/>
                    <a:p>
                      <a:pPr marL="91440">
                        <a:lnSpc>
                          <a:spcPct val="100000"/>
                        </a:lnSpc>
                        <a:spcBef>
                          <a:spcPts val="305"/>
                        </a:spcBef>
                      </a:pPr>
                      <a:r>
                        <a:rPr lang="nl-BE" sz="1000" dirty="0">
                          <a:solidFill>
                            <a:srgbClr val="001F5F"/>
                          </a:solidFill>
                          <a:latin typeface="Calibri"/>
                          <a:cs typeface="Calibri"/>
                        </a:rPr>
                        <a:t>Met de MIVB</a:t>
                      </a:r>
                    </a:p>
                  </a:txBody>
                  <a:tcPr marL="0" marR="0" marT="38735" marB="0">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solidFill>
                      <a:srgbClr val="D0D7E8"/>
                    </a:solidFill>
                  </a:tcPr>
                </a:tc>
                <a:tc>
                  <a:txBody>
                    <a:bodyPr/>
                    <a:lstStyle/>
                    <a:p>
                      <a:pPr marL="280670">
                        <a:lnSpc>
                          <a:spcPct val="100000"/>
                        </a:lnSpc>
                        <a:spcBef>
                          <a:spcPts val="305"/>
                        </a:spcBef>
                      </a:pPr>
                      <a:r>
                        <a:rPr lang="nl-BE" sz="1000" dirty="0">
                          <a:solidFill>
                            <a:srgbClr val="17375E"/>
                          </a:solidFill>
                          <a:latin typeface="Calibri"/>
                          <a:ea typeface="+mn-ea"/>
                          <a:cs typeface="Calibri"/>
                        </a:rPr>
                        <a:t>153</a:t>
                      </a:r>
                    </a:p>
                  </a:txBody>
                  <a:tcPr marL="0" marR="0" marT="38735"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7E8"/>
                    </a:solidFill>
                  </a:tcPr>
                </a:tc>
                <a:extLst>
                  <a:ext uri="{0D108BD9-81ED-4DB2-BD59-A6C34878D82A}">
                    <a16:rowId xmlns:a16="http://schemas.microsoft.com/office/drawing/2014/main" val="10001"/>
                  </a:ext>
                </a:extLst>
              </a:tr>
              <a:tr h="246253">
                <a:tc>
                  <a:txBody>
                    <a:bodyPr/>
                    <a:lstStyle/>
                    <a:p>
                      <a:pPr marL="91440">
                        <a:lnSpc>
                          <a:spcPct val="100000"/>
                        </a:lnSpc>
                        <a:spcBef>
                          <a:spcPts val="305"/>
                        </a:spcBef>
                      </a:pPr>
                      <a:r>
                        <a:rPr lang="nl-BE" sz="1000" dirty="0">
                          <a:solidFill>
                            <a:srgbClr val="001F5F"/>
                          </a:solidFill>
                          <a:latin typeface="Calibri"/>
                          <a:cs typeface="Calibri"/>
                        </a:rPr>
                        <a:t>Solo</a:t>
                      </a:r>
                    </a:p>
                  </a:txBody>
                  <a:tcPr marL="0" marR="0" marT="3873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9ECF4"/>
                    </a:solidFill>
                  </a:tcPr>
                </a:tc>
                <a:tc>
                  <a:txBody>
                    <a:bodyPr/>
                    <a:lstStyle/>
                    <a:p>
                      <a:pPr marL="313055">
                        <a:lnSpc>
                          <a:spcPct val="100000"/>
                        </a:lnSpc>
                        <a:spcBef>
                          <a:spcPts val="305"/>
                        </a:spcBef>
                      </a:pPr>
                      <a:r>
                        <a:rPr lang="nl-BE" sz="1000" dirty="0">
                          <a:solidFill>
                            <a:srgbClr val="17375E"/>
                          </a:solidFill>
                          <a:latin typeface="Calibri"/>
                          <a:ea typeface="+mn-ea"/>
                          <a:cs typeface="Calibri"/>
                        </a:rPr>
                        <a:t>29</a:t>
                      </a:r>
                    </a:p>
                  </a:txBody>
                  <a:tcPr marL="0" marR="0" marT="3873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0002"/>
                  </a:ext>
                </a:extLst>
              </a:tr>
              <a:tr h="246265">
                <a:tc>
                  <a:txBody>
                    <a:bodyPr/>
                    <a:lstStyle/>
                    <a:p>
                      <a:pPr marL="91440">
                        <a:lnSpc>
                          <a:spcPct val="100000"/>
                        </a:lnSpc>
                        <a:spcBef>
                          <a:spcPts val="309"/>
                        </a:spcBef>
                      </a:pPr>
                      <a:r>
                        <a:rPr lang="nl-BE" sz="1000" dirty="0">
                          <a:solidFill>
                            <a:srgbClr val="001F5F"/>
                          </a:solidFill>
                          <a:latin typeface="Calibri"/>
                          <a:cs typeface="Calibri"/>
                        </a:rPr>
                        <a:t>FIPA (met de federale politie)</a:t>
                      </a:r>
                    </a:p>
                  </a:txBody>
                  <a:tcPr marL="0" marR="0" marT="39369"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0D7E8"/>
                    </a:solidFill>
                  </a:tcPr>
                </a:tc>
                <a:tc>
                  <a:txBody>
                    <a:bodyPr/>
                    <a:lstStyle/>
                    <a:p>
                      <a:pPr marL="0" indent="361950" algn="l">
                        <a:lnSpc>
                          <a:spcPct val="100000"/>
                        </a:lnSpc>
                        <a:spcBef>
                          <a:spcPts val="309"/>
                        </a:spcBef>
                      </a:pPr>
                      <a:r>
                        <a:rPr lang="nl-BE" sz="1000" dirty="0">
                          <a:solidFill>
                            <a:srgbClr val="17375E"/>
                          </a:solidFill>
                          <a:latin typeface="Calibri"/>
                          <a:ea typeface="+mn-ea"/>
                          <a:cs typeface="Calibri"/>
                        </a:rPr>
                        <a:t>3</a:t>
                      </a:r>
                    </a:p>
                  </a:txBody>
                  <a:tcPr marL="0" marR="0" marT="39369"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D0D7E8"/>
                    </a:solidFill>
                  </a:tcPr>
                </a:tc>
                <a:extLst>
                  <a:ext uri="{0D108BD9-81ED-4DB2-BD59-A6C34878D82A}">
                    <a16:rowId xmlns:a16="http://schemas.microsoft.com/office/drawing/2014/main" val="10003"/>
                  </a:ext>
                </a:extLst>
              </a:tr>
            </a:tbl>
          </a:graphicData>
        </a:graphic>
      </p:graphicFrame>
      <p:sp>
        <p:nvSpPr>
          <p:cNvPr id="4" name="object 4"/>
          <p:cNvSpPr txBox="1"/>
          <p:nvPr/>
        </p:nvSpPr>
        <p:spPr>
          <a:xfrm>
            <a:off x="4953000" y="623061"/>
            <a:ext cx="1113790" cy="197490"/>
          </a:xfrm>
          <a:prstGeom prst="rect">
            <a:avLst/>
          </a:prstGeom>
        </p:spPr>
        <p:txBody>
          <a:bodyPr vert="horz" wrap="square" lIns="0" tIns="12700" rIns="0" bIns="0" rtlCol="0">
            <a:spAutoFit/>
          </a:bodyPr>
          <a:lstStyle/>
          <a:p>
            <a:pPr marL="12700">
              <a:lnSpc>
                <a:spcPct val="100000"/>
              </a:lnSpc>
              <a:spcBef>
                <a:spcPts val="100"/>
              </a:spcBef>
            </a:pPr>
            <a:r>
              <a:rPr lang="nl-BE" sz="1200" b="1" dirty="0">
                <a:solidFill>
                  <a:srgbClr val="FFC000"/>
                </a:solidFill>
                <a:latin typeface="Calibri"/>
                <a:cs typeface="Calibri"/>
              </a:rPr>
              <a:t>Diefstalpreventie</a:t>
            </a:r>
          </a:p>
        </p:txBody>
      </p:sp>
      <p:sp>
        <p:nvSpPr>
          <p:cNvPr id="5" name="object 5"/>
          <p:cNvSpPr txBox="1"/>
          <p:nvPr/>
        </p:nvSpPr>
        <p:spPr>
          <a:xfrm>
            <a:off x="493395" y="5125721"/>
            <a:ext cx="2554605" cy="208279"/>
          </a:xfrm>
          <a:prstGeom prst="rect">
            <a:avLst/>
          </a:prstGeom>
        </p:spPr>
        <p:txBody>
          <a:bodyPr vert="horz" wrap="square" lIns="0" tIns="12700" rIns="0" bIns="0" rtlCol="0">
            <a:spAutoFit/>
          </a:bodyPr>
          <a:lstStyle/>
          <a:p>
            <a:pPr marL="12700">
              <a:lnSpc>
                <a:spcPct val="100000"/>
              </a:lnSpc>
              <a:spcBef>
                <a:spcPts val="100"/>
              </a:spcBef>
            </a:pPr>
            <a:r>
              <a:rPr lang="nl-BE" sz="1200" b="1" dirty="0">
                <a:solidFill>
                  <a:srgbClr val="FFC000"/>
                </a:solidFill>
                <a:latin typeface="Calibri"/>
                <a:cs typeface="Calibri"/>
              </a:rPr>
              <a:t>Veiligheid op het openbaar vervoer</a:t>
            </a:r>
          </a:p>
        </p:txBody>
      </p:sp>
      <p:sp>
        <p:nvSpPr>
          <p:cNvPr id="6" name="object 6"/>
          <p:cNvSpPr txBox="1"/>
          <p:nvPr/>
        </p:nvSpPr>
        <p:spPr>
          <a:xfrm>
            <a:off x="4953000" y="2738755"/>
            <a:ext cx="1113790" cy="208279"/>
          </a:xfrm>
          <a:prstGeom prst="rect">
            <a:avLst/>
          </a:prstGeom>
        </p:spPr>
        <p:txBody>
          <a:bodyPr vert="horz" wrap="square" lIns="0" tIns="12700" rIns="0" bIns="0" rtlCol="0">
            <a:spAutoFit/>
          </a:bodyPr>
          <a:lstStyle/>
          <a:p>
            <a:pPr marL="12700">
              <a:lnSpc>
                <a:spcPct val="100000"/>
              </a:lnSpc>
              <a:spcBef>
                <a:spcPts val="100"/>
              </a:spcBef>
            </a:pPr>
            <a:r>
              <a:rPr lang="nl-BE" sz="1200" b="1" dirty="0">
                <a:solidFill>
                  <a:srgbClr val="FFC000"/>
                </a:solidFill>
                <a:latin typeface="Calibri"/>
                <a:cs typeface="Calibri"/>
              </a:rPr>
              <a:t>Lokale recherche</a:t>
            </a:r>
          </a:p>
        </p:txBody>
      </p:sp>
      <p:graphicFrame>
        <p:nvGraphicFramePr>
          <p:cNvPr id="10" name="object 10"/>
          <p:cNvGraphicFramePr>
            <a:graphicFrameLocks noGrp="1"/>
          </p:cNvGraphicFramePr>
          <p:nvPr>
            <p:extLst>
              <p:ext uri="{D42A27DB-BD31-4B8C-83A1-F6EECF244321}">
                <p14:modId xmlns:p14="http://schemas.microsoft.com/office/powerpoint/2010/main" val="974635478"/>
              </p:ext>
            </p:extLst>
          </p:nvPr>
        </p:nvGraphicFramePr>
        <p:xfrm>
          <a:off x="491496" y="868481"/>
          <a:ext cx="3737604" cy="1412747"/>
        </p:xfrm>
        <a:graphic>
          <a:graphicData uri="http://schemas.openxmlformats.org/drawingml/2006/table">
            <a:tbl>
              <a:tblPr firstRow="1" bandRow="1">
                <a:tableStyleId>{2D5ABB26-0587-4C30-8999-92F81FD0307C}</a:tableStyleId>
              </a:tblPr>
              <a:tblGrid>
                <a:gridCol w="1432093">
                  <a:extLst>
                    <a:ext uri="{9D8B030D-6E8A-4147-A177-3AD203B41FA5}">
                      <a16:colId xmlns:a16="http://schemas.microsoft.com/office/drawing/2014/main" val="20000"/>
                    </a:ext>
                  </a:extLst>
                </a:gridCol>
                <a:gridCol w="1089621">
                  <a:extLst>
                    <a:ext uri="{9D8B030D-6E8A-4147-A177-3AD203B41FA5}">
                      <a16:colId xmlns:a16="http://schemas.microsoft.com/office/drawing/2014/main" val="20001"/>
                    </a:ext>
                  </a:extLst>
                </a:gridCol>
                <a:gridCol w="1215890">
                  <a:extLst>
                    <a:ext uri="{9D8B030D-6E8A-4147-A177-3AD203B41FA5}">
                      <a16:colId xmlns:a16="http://schemas.microsoft.com/office/drawing/2014/main" val="20002"/>
                    </a:ext>
                  </a:extLst>
                </a:gridCol>
              </a:tblGrid>
              <a:tr h="286005">
                <a:tc>
                  <a:txBody>
                    <a:bodyPr/>
                    <a:lstStyle/>
                    <a:p>
                      <a:pPr marL="92075" indent="0" algn="l">
                        <a:lnSpc>
                          <a:spcPct val="100000"/>
                        </a:lnSpc>
                        <a:spcBef>
                          <a:spcPts val="295"/>
                        </a:spcBef>
                      </a:pPr>
                      <a:r>
                        <a:rPr lang="nl-BE" sz="1050" b="1" dirty="0">
                          <a:solidFill>
                            <a:srgbClr val="FFFFFF"/>
                          </a:solidFill>
                          <a:latin typeface="Calibri"/>
                          <a:cs typeface="Calibri"/>
                        </a:rPr>
                        <a:t>Acties rijden onder invloed</a:t>
                      </a: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gn="ctr">
                        <a:lnSpc>
                          <a:spcPct val="100000"/>
                        </a:lnSpc>
                        <a:spcBef>
                          <a:spcPts val="295"/>
                        </a:spcBef>
                      </a:pPr>
                      <a:r>
                        <a:rPr lang="nl-BE" sz="1050" b="1" dirty="0">
                          <a:solidFill>
                            <a:srgbClr val="FFFFFF"/>
                          </a:solidFill>
                          <a:latin typeface="Calibri"/>
                          <a:cs typeface="Calibri"/>
                        </a:rPr>
                        <a:t>2021</a:t>
                      </a: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F81BC"/>
                    </a:solidFill>
                  </a:tcPr>
                </a:tc>
                <a:tc>
                  <a:txBody>
                    <a:bodyPr/>
                    <a:lstStyle/>
                    <a:p>
                      <a:pPr marL="31115" algn="ctr">
                        <a:lnSpc>
                          <a:spcPct val="100000"/>
                        </a:lnSpc>
                        <a:spcBef>
                          <a:spcPts val="295"/>
                        </a:spcBef>
                      </a:pPr>
                      <a:r>
                        <a:rPr lang="nl-BE" sz="1050" b="1" dirty="0">
                          <a:solidFill>
                            <a:srgbClr val="FFFFFF"/>
                          </a:solidFill>
                          <a:latin typeface="Calibri"/>
                          <a:cs typeface="Calibri"/>
                        </a:rPr>
                        <a:t>2022</a:t>
                      </a: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229362">
                <a:tc>
                  <a:txBody>
                    <a:bodyPr/>
                    <a:lstStyle/>
                    <a:p>
                      <a:pPr marL="91440">
                        <a:lnSpc>
                          <a:spcPct val="100000"/>
                        </a:lnSpc>
                        <a:spcBef>
                          <a:spcPts val="300"/>
                        </a:spcBef>
                      </a:pPr>
                      <a:r>
                        <a:rPr lang="nl-BE" sz="900" b="1" dirty="0">
                          <a:solidFill>
                            <a:srgbClr val="17375E"/>
                          </a:solidFill>
                          <a:latin typeface="Calibri"/>
                          <a:cs typeface="Calibri"/>
                        </a:rPr>
                        <a:t>Alcohol</a:t>
                      </a:r>
                      <a:r>
                        <a:rPr lang="nl-BE" sz="900" dirty="0">
                          <a:solidFill>
                            <a:srgbClr val="17375E"/>
                          </a:solidFill>
                          <a:latin typeface="Calibri"/>
                          <a:cs typeface="Calibri"/>
                        </a:rPr>
                        <a:t>controles</a:t>
                      </a:r>
                    </a:p>
                  </a:txBody>
                  <a:tcPr marL="0" marR="0" marT="38100" marB="0">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300"/>
                        </a:spcBef>
                      </a:pPr>
                      <a:r>
                        <a:rPr lang="nl-BE" sz="900" dirty="0">
                          <a:solidFill>
                            <a:srgbClr val="17375E"/>
                          </a:solidFill>
                          <a:latin typeface="Calibri"/>
                          <a:cs typeface="Calibri"/>
                        </a:rPr>
                        <a:t>4.386</a:t>
                      </a:r>
                    </a:p>
                  </a:txBody>
                  <a:tcPr marL="0" marR="0" marT="381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300"/>
                        </a:spcBef>
                      </a:pPr>
                      <a:r>
                        <a:rPr lang="nl-BE" sz="900" dirty="0">
                          <a:solidFill>
                            <a:srgbClr val="17375E"/>
                          </a:solidFill>
                          <a:latin typeface="Calibri"/>
                          <a:ea typeface="+mn-ea"/>
                          <a:cs typeface="Calibri"/>
                        </a:rPr>
                        <a:t>6.446</a:t>
                      </a: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229362">
                <a:tc>
                  <a:txBody>
                    <a:bodyPr/>
                    <a:lstStyle/>
                    <a:p>
                      <a:pPr marL="91440">
                        <a:lnSpc>
                          <a:spcPct val="100000"/>
                        </a:lnSpc>
                        <a:spcBef>
                          <a:spcPts val="300"/>
                        </a:spcBef>
                      </a:pPr>
                      <a:r>
                        <a:rPr lang="nl-BE" sz="900" dirty="0">
                          <a:solidFill>
                            <a:srgbClr val="17375E"/>
                          </a:solidFill>
                          <a:latin typeface="Calibri"/>
                          <a:cs typeface="Calibri"/>
                        </a:rPr>
                        <a:t>Rijden onder invloed</a:t>
                      </a:r>
                    </a:p>
                  </a:txBody>
                  <a:tcPr marL="0" marR="0" marT="3810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300"/>
                        </a:spcBef>
                      </a:pPr>
                      <a:r>
                        <a:rPr lang="nl-BE" sz="900" dirty="0">
                          <a:solidFill>
                            <a:srgbClr val="17375E"/>
                          </a:solidFill>
                          <a:latin typeface="Calibri"/>
                          <a:cs typeface="Calibri"/>
                        </a:rPr>
                        <a:t>104</a:t>
                      </a: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300"/>
                        </a:spcBef>
                      </a:pPr>
                      <a:r>
                        <a:rPr lang="nl-BE" sz="900" dirty="0">
                          <a:solidFill>
                            <a:srgbClr val="17375E"/>
                          </a:solidFill>
                          <a:latin typeface="Calibri"/>
                          <a:ea typeface="+mn-ea"/>
                          <a:cs typeface="Calibri"/>
                        </a:rPr>
                        <a:t>94</a:t>
                      </a: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367156">
                <a:tc>
                  <a:txBody>
                    <a:bodyPr/>
                    <a:lstStyle/>
                    <a:p>
                      <a:pPr marL="91440" marR="260985">
                        <a:lnSpc>
                          <a:spcPct val="100000"/>
                        </a:lnSpc>
                        <a:spcBef>
                          <a:spcPts val="305"/>
                        </a:spcBef>
                      </a:pPr>
                      <a:r>
                        <a:rPr lang="nl-BE" sz="900" dirty="0">
                          <a:solidFill>
                            <a:srgbClr val="17375E"/>
                          </a:solidFill>
                          <a:latin typeface="Calibri"/>
                          <a:cs typeface="Calibri"/>
                        </a:rPr>
                        <a:t>Controles op </a:t>
                      </a:r>
                      <a:r>
                        <a:rPr lang="nl-BE" sz="900" b="1" dirty="0">
                          <a:solidFill>
                            <a:srgbClr val="17375E"/>
                          </a:solidFill>
                          <a:latin typeface="Calibri"/>
                          <a:cs typeface="Calibri"/>
                        </a:rPr>
                        <a:t>drugs</a:t>
                      </a:r>
                    </a:p>
                  </a:txBody>
                  <a:tcPr marL="0" marR="0" marT="3873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305"/>
                        </a:spcBef>
                      </a:pPr>
                      <a:r>
                        <a:rPr lang="nl-BE" sz="900" dirty="0">
                          <a:solidFill>
                            <a:srgbClr val="17375E"/>
                          </a:solidFill>
                          <a:latin typeface="Calibri"/>
                          <a:cs typeface="Calibri"/>
                        </a:rPr>
                        <a:t>359</a:t>
                      </a: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305"/>
                        </a:spcBef>
                      </a:pPr>
                      <a:r>
                        <a:rPr lang="nl-BE" sz="900" dirty="0">
                          <a:solidFill>
                            <a:srgbClr val="17375E"/>
                          </a:solidFill>
                          <a:latin typeface="Calibri"/>
                          <a:ea typeface="+mn-ea"/>
                          <a:cs typeface="Calibri"/>
                        </a:rPr>
                        <a:t>514</a:t>
                      </a:r>
                    </a:p>
                  </a:txBody>
                  <a:tcPr marL="0" marR="0" marT="3873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r h="229362">
                <a:tc>
                  <a:txBody>
                    <a:bodyPr/>
                    <a:lstStyle/>
                    <a:p>
                      <a:pPr marL="91440">
                        <a:lnSpc>
                          <a:spcPct val="100000"/>
                        </a:lnSpc>
                        <a:spcBef>
                          <a:spcPts val="300"/>
                        </a:spcBef>
                      </a:pPr>
                      <a:r>
                        <a:rPr lang="nl-BE" sz="900" dirty="0">
                          <a:solidFill>
                            <a:srgbClr val="17375E"/>
                          </a:solidFill>
                          <a:latin typeface="Calibri"/>
                          <a:cs typeface="Calibri"/>
                        </a:rPr>
                        <a:t>Rijden onder invloed</a:t>
                      </a:r>
                    </a:p>
                  </a:txBody>
                  <a:tcPr marL="0" marR="0" marT="3810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9ECF4"/>
                    </a:solidFill>
                  </a:tcPr>
                </a:tc>
                <a:tc>
                  <a:txBody>
                    <a:bodyPr/>
                    <a:lstStyle/>
                    <a:p>
                      <a:pPr marL="1270" algn="ctr">
                        <a:lnSpc>
                          <a:spcPct val="100000"/>
                        </a:lnSpc>
                        <a:spcBef>
                          <a:spcPts val="300"/>
                        </a:spcBef>
                      </a:pPr>
                      <a:r>
                        <a:rPr lang="nl-BE" sz="900" dirty="0">
                          <a:solidFill>
                            <a:srgbClr val="17375E"/>
                          </a:solidFill>
                          <a:latin typeface="Calibri"/>
                          <a:cs typeface="Calibri"/>
                        </a:rPr>
                        <a:t>150</a:t>
                      </a: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270" algn="ctr">
                        <a:lnSpc>
                          <a:spcPct val="100000"/>
                        </a:lnSpc>
                        <a:spcBef>
                          <a:spcPts val="300"/>
                        </a:spcBef>
                      </a:pPr>
                      <a:r>
                        <a:rPr lang="nl-BE" sz="900" dirty="0">
                          <a:solidFill>
                            <a:srgbClr val="17375E"/>
                          </a:solidFill>
                          <a:latin typeface="Calibri"/>
                          <a:ea typeface="+mn-ea"/>
                          <a:cs typeface="Calibri"/>
                        </a:rPr>
                        <a:t>62</a:t>
                      </a: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4"/>
                  </a:ext>
                </a:extLst>
              </a:tr>
            </a:tbl>
          </a:graphicData>
        </a:graphic>
      </p:graphicFrame>
      <p:sp>
        <p:nvSpPr>
          <p:cNvPr id="11" name="object 11"/>
          <p:cNvSpPr txBox="1"/>
          <p:nvPr/>
        </p:nvSpPr>
        <p:spPr>
          <a:xfrm>
            <a:off x="533400" y="623060"/>
            <a:ext cx="1219200" cy="197490"/>
          </a:xfrm>
          <a:prstGeom prst="rect">
            <a:avLst/>
          </a:prstGeom>
        </p:spPr>
        <p:txBody>
          <a:bodyPr vert="horz" wrap="square" lIns="0" tIns="12700" rIns="0" bIns="0" rtlCol="0">
            <a:spAutoFit/>
          </a:bodyPr>
          <a:lstStyle/>
          <a:p>
            <a:pPr marL="12700">
              <a:lnSpc>
                <a:spcPct val="100000"/>
              </a:lnSpc>
              <a:spcBef>
                <a:spcPts val="100"/>
              </a:spcBef>
            </a:pPr>
            <a:r>
              <a:rPr lang="nl-BE" sz="1200" b="1" dirty="0">
                <a:solidFill>
                  <a:srgbClr val="FFC000"/>
                </a:solidFill>
                <a:latin typeface="Calibri"/>
                <a:cs typeface="Calibri"/>
              </a:rPr>
              <a:t>Verkeersveiligheid</a:t>
            </a:r>
          </a:p>
        </p:txBody>
      </p:sp>
      <p:graphicFrame>
        <p:nvGraphicFramePr>
          <p:cNvPr id="12" name="object 12"/>
          <p:cNvGraphicFramePr>
            <a:graphicFrameLocks noGrp="1"/>
          </p:cNvGraphicFramePr>
          <p:nvPr>
            <p:extLst>
              <p:ext uri="{D42A27DB-BD31-4B8C-83A1-F6EECF244321}">
                <p14:modId xmlns:p14="http://schemas.microsoft.com/office/powerpoint/2010/main" val="3071474536"/>
              </p:ext>
            </p:extLst>
          </p:nvPr>
        </p:nvGraphicFramePr>
        <p:xfrm>
          <a:off x="4934139" y="868807"/>
          <a:ext cx="3793405" cy="1767835"/>
        </p:xfrm>
        <a:graphic>
          <a:graphicData uri="http://schemas.openxmlformats.org/drawingml/2006/table">
            <a:tbl>
              <a:tblPr firstRow="1" bandRow="1">
                <a:tableStyleId>{2D5ABB26-0587-4C30-8999-92F81FD0307C}</a:tableStyleId>
              </a:tblPr>
              <a:tblGrid>
                <a:gridCol w="3228203">
                  <a:extLst>
                    <a:ext uri="{9D8B030D-6E8A-4147-A177-3AD203B41FA5}">
                      <a16:colId xmlns:a16="http://schemas.microsoft.com/office/drawing/2014/main" val="20000"/>
                    </a:ext>
                  </a:extLst>
                </a:gridCol>
                <a:gridCol w="565202">
                  <a:extLst>
                    <a:ext uri="{9D8B030D-6E8A-4147-A177-3AD203B41FA5}">
                      <a16:colId xmlns:a16="http://schemas.microsoft.com/office/drawing/2014/main" val="20002"/>
                    </a:ext>
                  </a:extLst>
                </a:gridCol>
              </a:tblGrid>
              <a:tr h="243839">
                <a:tc>
                  <a:txBody>
                    <a:bodyPr/>
                    <a:lstStyle/>
                    <a:p>
                      <a:pPr marL="1905" algn="ctr">
                        <a:lnSpc>
                          <a:spcPct val="100000"/>
                        </a:lnSpc>
                        <a:spcBef>
                          <a:spcPts val="295"/>
                        </a:spcBef>
                      </a:pPr>
                      <a:r>
                        <a:rPr lang="nl-BE" sz="1000" b="1" dirty="0">
                          <a:solidFill>
                            <a:srgbClr val="FFFFFF"/>
                          </a:solidFill>
                          <a:latin typeface="Calibri"/>
                          <a:cs typeface="Calibri"/>
                        </a:rPr>
                        <a:t>Acties</a:t>
                      </a: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2540" algn="ctr">
                        <a:lnSpc>
                          <a:spcPct val="100000"/>
                        </a:lnSpc>
                        <a:spcBef>
                          <a:spcPts val="295"/>
                        </a:spcBef>
                      </a:pPr>
                      <a:r>
                        <a:rPr lang="nl-BE" sz="1000" b="1" dirty="0">
                          <a:solidFill>
                            <a:srgbClr val="FFFFFF"/>
                          </a:solidFill>
                          <a:latin typeface="Calibri"/>
                          <a:cs typeface="Calibri"/>
                        </a:rPr>
                        <a:t>2022</a:t>
                      </a:r>
                    </a:p>
                  </a:txBody>
                  <a:tcPr marL="0" marR="0" marT="3746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F81BC"/>
                    </a:solidFill>
                  </a:tcPr>
                </a:tc>
                <a:extLst>
                  <a:ext uri="{0D108BD9-81ED-4DB2-BD59-A6C34878D82A}">
                    <a16:rowId xmlns:a16="http://schemas.microsoft.com/office/drawing/2014/main" val="10000"/>
                  </a:ext>
                </a:extLst>
              </a:tr>
              <a:tr h="396239">
                <a:tc>
                  <a:txBody>
                    <a:bodyPr/>
                    <a:lstStyle/>
                    <a:p>
                      <a:pPr marL="92075" marR="428625">
                        <a:lnSpc>
                          <a:spcPct val="100000"/>
                        </a:lnSpc>
                        <a:spcBef>
                          <a:spcPts val="295"/>
                        </a:spcBef>
                      </a:pPr>
                      <a:r>
                        <a:rPr lang="nl-BE" sz="1000" dirty="0">
                          <a:solidFill>
                            <a:srgbClr val="17375E"/>
                          </a:solidFill>
                          <a:latin typeface="Calibri"/>
                          <a:cs typeface="Calibri"/>
                        </a:rPr>
                        <a:t>Brieven met preventieadvies aan bewoners die het slachtoffer zijn van diefstal</a:t>
                      </a:r>
                    </a:p>
                  </a:txBody>
                  <a:tcPr marL="0" marR="0" marT="37465" marB="0">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solidFill>
                      <a:srgbClr val="D0D7E8"/>
                    </a:solidFill>
                  </a:tcPr>
                </a:tc>
                <a:tc>
                  <a:txBody>
                    <a:bodyPr/>
                    <a:lstStyle/>
                    <a:p>
                      <a:pPr marL="1905" algn="ctr">
                        <a:lnSpc>
                          <a:spcPct val="100000"/>
                        </a:lnSpc>
                        <a:spcBef>
                          <a:spcPts val="295"/>
                        </a:spcBef>
                      </a:pPr>
                      <a:r>
                        <a:rPr lang="nl-BE" sz="1000" dirty="0">
                          <a:solidFill>
                            <a:srgbClr val="17375E"/>
                          </a:solidFill>
                          <a:latin typeface="Calibri"/>
                          <a:ea typeface="+mn-ea"/>
                          <a:cs typeface="Calibri"/>
                        </a:rPr>
                        <a:t>665</a:t>
                      </a:r>
                    </a:p>
                  </a:txBody>
                  <a:tcPr marL="0" marR="0" marT="37465"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7E8"/>
                    </a:solidFill>
                  </a:tcPr>
                </a:tc>
                <a:extLst>
                  <a:ext uri="{0D108BD9-81ED-4DB2-BD59-A6C34878D82A}">
                    <a16:rowId xmlns:a16="http://schemas.microsoft.com/office/drawing/2014/main" val="10001"/>
                  </a:ext>
                </a:extLst>
              </a:tr>
              <a:tr h="243839">
                <a:tc>
                  <a:txBody>
                    <a:bodyPr/>
                    <a:lstStyle/>
                    <a:p>
                      <a:pPr marL="92075">
                        <a:lnSpc>
                          <a:spcPct val="100000"/>
                        </a:lnSpc>
                        <a:spcBef>
                          <a:spcPts val="295"/>
                        </a:spcBef>
                      </a:pPr>
                      <a:r>
                        <a:rPr lang="nl-BE" sz="1000" dirty="0">
                          <a:solidFill>
                            <a:srgbClr val="17375E"/>
                          </a:solidFill>
                          <a:latin typeface="Calibri"/>
                          <a:cs typeface="Calibri"/>
                        </a:rPr>
                        <a:t>Techno-preventiebezoeken NA inbraak</a:t>
                      </a:r>
                    </a:p>
                  </a:txBody>
                  <a:tcPr marL="0" marR="0" marT="3746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9ECF4"/>
                    </a:solidFill>
                  </a:tcPr>
                </a:tc>
                <a:tc>
                  <a:txBody>
                    <a:bodyPr/>
                    <a:lstStyle/>
                    <a:p>
                      <a:pPr marL="1905" algn="ctr">
                        <a:lnSpc>
                          <a:spcPct val="100000"/>
                        </a:lnSpc>
                        <a:spcBef>
                          <a:spcPts val="295"/>
                        </a:spcBef>
                      </a:pPr>
                      <a:r>
                        <a:rPr lang="nl-BE" sz="1000" dirty="0">
                          <a:solidFill>
                            <a:srgbClr val="17375E"/>
                          </a:solidFill>
                          <a:latin typeface="Calibri"/>
                          <a:ea typeface="+mn-ea"/>
                          <a:cs typeface="Calibri"/>
                        </a:rPr>
                        <a:t>77</a:t>
                      </a:r>
                    </a:p>
                  </a:txBody>
                  <a:tcPr marL="0" marR="0" marT="3746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0002"/>
                  </a:ext>
                </a:extLst>
              </a:tr>
              <a:tr h="243839">
                <a:tc>
                  <a:txBody>
                    <a:bodyPr/>
                    <a:lstStyle/>
                    <a:p>
                      <a:pPr marL="92075">
                        <a:lnSpc>
                          <a:spcPct val="100000"/>
                        </a:lnSpc>
                        <a:spcBef>
                          <a:spcPts val="300"/>
                        </a:spcBef>
                      </a:pPr>
                      <a:r>
                        <a:rPr lang="nl-BE" sz="1000" dirty="0">
                          <a:solidFill>
                            <a:srgbClr val="17375E"/>
                          </a:solidFill>
                          <a:latin typeface="Calibri"/>
                          <a:cs typeface="Calibri"/>
                        </a:rPr>
                        <a:t>Bezoeken op aanvraag van de bewoner</a:t>
                      </a:r>
                    </a:p>
                  </a:txBody>
                  <a:tcPr marL="0" marR="0" marT="3810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0D7E8"/>
                    </a:solidFill>
                  </a:tcPr>
                </a:tc>
                <a:tc>
                  <a:txBody>
                    <a:bodyPr/>
                    <a:lstStyle/>
                    <a:p>
                      <a:pPr marL="1905" algn="ctr">
                        <a:lnSpc>
                          <a:spcPct val="100000"/>
                        </a:lnSpc>
                        <a:spcBef>
                          <a:spcPts val="295"/>
                        </a:spcBef>
                      </a:pPr>
                      <a:r>
                        <a:rPr lang="nl-BE" sz="1000" dirty="0">
                          <a:solidFill>
                            <a:srgbClr val="17375E"/>
                          </a:solidFill>
                          <a:latin typeface="Calibri"/>
                          <a:ea typeface="+mn-ea"/>
                          <a:cs typeface="Calibri"/>
                        </a:rPr>
                        <a:t>71</a:t>
                      </a: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7E8"/>
                    </a:solidFill>
                  </a:tcPr>
                </a:tc>
                <a:extLst>
                  <a:ext uri="{0D108BD9-81ED-4DB2-BD59-A6C34878D82A}">
                    <a16:rowId xmlns:a16="http://schemas.microsoft.com/office/drawing/2014/main" val="10003"/>
                  </a:ext>
                </a:extLst>
              </a:tr>
              <a:tr h="243840">
                <a:tc>
                  <a:txBody>
                    <a:bodyPr/>
                    <a:lstStyle/>
                    <a:p>
                      <a:pPr marL="92075">
                        <a:lnSpc>
                          <a:spcPct val="100000"/>
                        </a:lnSpc>
                        <a:spcBef>
                          <a:spcPts val="300"/>
                        </a:spcBef>
                      </a:pPr>
                      <a:r>
                        <a:rPr lang="nl-BE" sz="1000" dirty="0">
                          <a:solidFill>
                            <a:srgbClr val="17375E"/>
                          </a:solidFill>
                          <a:latin typeface="Calibri"/>
                          <a:cs typeface="Calibri"/>
                        </a:rPr>
                        <a:t>Preventie-informatiesessies</a:t>
                      </a:r>
                    </a:p>
                  </a:txBody>
                  <a:tcPr marL="0" marR="0" marT="3810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9ECF4"/>
                    </a:solidFill>
                  </a:tcPr>
                </a:tc>
                <a:tc>
                  <a:txBody>
                    <a:bodyPr/>
                    <a:lstStyle/>
                    <a:p>
                      <a:pPr marL="1905" algn="ctr">
                        <a:lnSpc>
                          <a:spcPct val="100000"/>
                        </a:lnSpc>
                        <a:spcBef>
                          <a:spcPts val="295"/>
                        </a:spcBef>
                      </a:pPr>
                      <a:r>
                        <a:rPr lang="nl-BE" sz="1000" dirty="0">
                          <a:solidFill>
                            <a:srgbClr val="17375E"/>
                          </a:solidFill>
                          <a:latin typeface="Calibri"/>
                          <a:ea typeface="+mn-ea"/>
                          <a:cs typeface="Calibri"/>
                        </a:rPr>
                        <a:t>19</a:t>
                      </a: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0004"/>
                  </a:ext>
                </a:extLst>
              </a:tr>
              <a:tr h="396239">
                <a:tc>
                  <a:txBody>
                    <a:bodyPr/>
                    <a:lstStyle/>
                    <a:p>
                      <a:pPr marL="92075">
                        <a:lnSpc>
                          <a:spcPct val="100000"/>
                        </a:lnSpc>
                        <a:spcBef>
                          <a:spcPts val="300"/>
                        </a:spcBef>
                      </a:pPr>
                      <a:r>
                        <a:rPr lang="nl-BE" sz="1000" dirty="0">
                          <a:solidFill>
                            <a:srgbClr val="17375E"/>
                          </a:solidFill>
                          <a:latin typeface="Calibri"/>
                          <a:cs typeface="Calibri"/>
                        </a:rPr>
                        <a:t>Bewaking van woningen tijdens afwezigheid (op</a:t>
                      </a:r>
                    </a:p>
                    <a:p>
                      <a:pPr marL="92075">
                        <a:lnSpc>
                          <a:spcPct val="100000"/>
                        </a:lnSpc>
                      </a:pPr>
                      <a:r>
                        <a:rPr lang="nl-BE" sz="1000" dirty="0">
                          <a:solidFill>
                            <a:srgbClr val="17375E"/>
                          </a:solidFill>
                          <a:latin typeface="Calibri"/>
                          <a:cs typeface="Calibri"/>
                        </a:rPr>
                        <a:t>aanvraag)</a:t>
                      </a:r>
                    </a:p>
                  </a:txBody>
                  <a:tcPr marL="0" marR="0" marT="3810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0D7E8"/>
                    </a:solidFill>
                  </a:tcPr>
                </a:tc>
                <a:tc>
                  <a:txBody>
                    <a:bodyPr/>
                    <a:lstStyle/>
                    <a:p>
                      <a:pPr marL="1905" algn="ctr">
                        <a:lnSpc>
                          <a:spcPct val="100000"/>
                        </a:lnSpc>
                        <a:spcBef>
                          <a:spcPts val="300"/>
                        </a:spcBef>
                      </a:pPr>
                      <a:r>
                        <a:rPr lang="nl-BE" sz="1000" dirty="0">
                          <a:solidFill>
                            <a:srgbClr val="17375E"/>
                          </a:solidFill>
                          <a:latin typeface="Calibri"/>
                          <a:ea typeface="+mn-ea"/>
                          <a:cs typeface="Calibri"/>
                        </a:rPr>
                        <a:t>591</a:t>
                      </a: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D0D7E8"/>
                    </a:solidFill>
                  </a:tcPr>
                </a:tc>
                <a:extLst>
                  <a:ext uri="{0D108BD9-81ED-4DB2-BD59-A6C34878D82A}">
                    <a16:rowId xmlns:a16="http://schemas.microsoft.com/office/drawing/2014/main" val="10005"/>
                  </a:ext>
                </a:extLst>
              </a:tr>
            </a:tbl>
          </a:graphicData>
        </a:graphic>
      </p:graphicFrame>
      <p:sp>
        <p:nvSpPr>
          <p:cNvPr id="13" name="object 13"/>
          <p:cNvSpPr txBox="1"/>
          <p:nvPr/>
        </p:nvSpPr>
        <p:spPr>
          <a:xfrm>
            <a:off x="4953000" y="5278121"/>
            <a:ext cx="1551305" cy="208279"/>
          </a:xfrm>
          <a:prstGeom prst="rect">
            <a:avLst/>
          </a:prstGeom>
        </p:spPr>
        <p:txBody>
          <a:bodyPr vert="horz" wrap="square" lIns="0" tIns="12700" rIns="0" bIns="0" rtlCol="0">
            <a:spAutoFit/>
          </a:bodyPr>
          <a:lstStyle/>
          <a:p>
            <a:pPr marL="12700">
              <a:lnSpc>
                <a:spcPct val="100000"/>
              </a:lnSpc>
              <a:spcBef>
                <a:spcPts val="100"/>
              </a:spcBef>
            </a:pPr>
            <a:r>
              <a:rPr lang="nl-BE" sz="1200" b="1" dirty="0">
                <a:solidFill>
                  <a:srgbClr val="FFC000"/>
                </a:solidFill>
                <a:latin typeface="Calibri"/>
                <a:cs typeface="Calibri"/>
              </a:rPr>
              <a:t>Bewakingscamera's</a:t>
            </a:r>
          </a:p>
        </p:txBody>
      </p:sp>
      <p:graphicFrame>
        <p:nvGraphicFramePr>
          <p:cNvPr id="14" name="object 14"/>
          <p:cNvGraphicFramePr>
            <a:graphicFrameLocks noGrp="1"/>
          </p:cNvGraphicFramePr>
          <p:nvPr>
            <p:extLst>
              <p:ext uri="{D42A27DB-BD31-4B8C-83A1-F6EECF244321}">
                <p14:modId xmlns:p14="http://schemas.microsoft.com/office/powerpoint/2010/main" val="646167979"/>
              </p:ext>
            </p:extLst>
          </p:nvPr>
        </p:nvGraphicFramePr>
        <p:xfrm>
          <a:off x="4934139" y="5517377"/>
          <a:ext cx="1428789" cy="1035823"/>
        </p:xfrm>
        <a:graphic>
          <a:graphicData uri="http://schemas.openxmlformats.org/drawingml/2006/table">
            <a:tbl>
              <a:tblPr firstRow="1" bandRow="1">
                <a:tableStyleId>{2D5ABB26-0587-4C30-8999-92F81FD0307C}</a:tableStyleId>
              </a:tblPr>
              <a:tblGrid>
                <a:gridCol w="937918">
                  <a:extLst>
                    <a:ext uri="{9D8B030D-6E8A-4147-A177-3AD203B41FA5}">
                      <a16:colId xmlns:a16="http://schemas.microsoft.com/office/drawing/2014/main" val="20000"/>
                    </a:ext>
                  </a:extLst>
                </a:gridCol>
                <a:gridCol w="490871">
                  <a:extLst>
                    <a:ext uri="{9D8B030D-6E8A-4147-A177-3AD203B41FA5}">
                      <a16:colId xmlns:a16="http://schemas.microsoft.com/office/drawing/2014/main" val="20002"/>
                    </a:ext>
                  </a:extLst>
                </a:gridCol>
              </a:tblGrid>
              <a:tr h="304304">
                <a:tc>
                  <a:txBody>
                    <a:bodyPr/>
                    <a:lstStyle/>
                    <a:p>
                      <a:pPr algn="l" rtl="0">
                        <a:lnSpc>
                          <a:spcPct val="100000"/>
                        </a:lnSpc>
                      </a:pPr>
                      <a:endParaRPr sz="9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a:lnSpc>
                          <a:spcPct val="100000"/>
                        </a:lnSpc>
                        <a:spcBef>
                          <a:spcPts val="300"/>
                        </a:spcBef>
                      </a:pPr>
                      <a:r>
                        <a:rPr lang="nl-BE" sz="1050" b="1" dirty="0">
                          <a:solidFill>
                            <a:srgbClr val="FFFFFF"/>
                          </a:solidFill>
                          <a:latin typeface="Calibri"/>
                          <a:cs typeface="Calibri"/>
                        </a:rPr>
                        <a:t>2022</a:t>
                      </a: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F81BC"/>
                    </a:solidFill>
                  </a:tcPr>
                </a:tc>
                <a:extLst>
                  <a:ext uri="{0D108BD9-81ED-4DB2-BD59-A6C34878D82A}">
                    <a16:rowId xmlns:a16="http://schemas.microsoft.com/office/drawing/2014/main" val="10000"/>
                  </a:ext>
                </a:extLst>
              </a:tr>
              <a:tr h="365759">
                <a:tc>
                  <a:txBody>
                    <a:bodyPr/>
                    <a:lstStyle/>
                    <a:p>
                      <a:pPr marL="92075">
                        <a:lnSpc>
                          <a:spcPct val="100000"/>
                        </a:lnSpc>
                        <a:spcBef>
                          <a:spcPts val="310"/>
                        </a:spcBef>
                      </a:pPr>
                      <a:r>
                        <a:rPr lang="nl-BE" sz="900" dirty="0">
                          <a:solidFill>
                            <a:srgbClr val="17375E"/>
                          </a:solidFill>
                          <a:latin typeface="Calibri"/>
                          <a:cs typeface="Calibri"/>
                        </a:rPr>
                        <a:t>Beeldaanvragen</a:t>
                      </a:r>
                    </a:p>
                    <a:p>
                      <a:pPr marL="92075">
                        <a:lnSpc>
                          <a:spcPct val="100000"/>
                        </a:lnSpc>
                      </a:pPr>
                      <a:endParaRPr lang="nl-BE" sz="900" dirty="0">
                        <a:solidFill>
                          <a:srgbClr val="17375E"/>
                        </a:solidFill>
                        <a:latin typeface="Calibri"/>
                        <a:cs typeface="Calibri"/>
                      </a:endParaRPr>
                    </a:p>
                  </a:txBody>
                  <a:tcPr marL="0" marR="0" marT="39370" marB="0">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305"/>
                        </a:spcBef>
                      </a:pPr>
                      <a:r>
                        <a:rPr lang="nl-BE" sz="1000" dirty="0">
                          <a:solidFill>
                            <a:srgbClr val="17375E"/>
                          </a:solidFill>
                          <a:latin typeface="Calibri"/>
                          <a:ea typeface="+mn-ea"/>
                          <a:cs typeface="Calibri"/>
                        </a:rPr>
                        <a:t>798</a:t>
                      </a:r>
                    </a:p>
                  </a:txBody>
                  <a:tcPr marL="0" marR="0" marT="38735"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7E8"/>
                    </a:solidFill>
                  </a:tcPr>
                </a:tc>
                <a:extLst>
                  <a:ext uri="{0D108BD9-81ED-4DB2-BD59-A6C34878D82A}">
                    <a16:rowId xmlns:a16="http://schemas.microsoft.com/office/drawing/2014/main" val="10001"/>
                  </a:ext>
                </a:extLst>
              </a:tr>
              <a:tr h="365760">
                <a:tc>
                  <a:txBody>
                    <a:bodyPr/>
                    <a:lstStyle/>
                    <a:p>
                      <a:pPr marL="92075">
                        <a:lnSpc>
                          <a:spcPct val="100000"/>
                        </a:lnSpc>
                        <a:spcBef>
                          <a:spcPts val="310"/>
                        </a:spcBef>
                      </a:pPr>
                      <a:r>
                        <a:rPr lang="nl-BE" sz="900" dirty="0">
                          <a:solidFill>
                            <a:srgbClr val="17375E"/>
                          </a:solidFill>
                          <a:latin typeface="Calibri"/>
                          <a:cs typeface="Calibri"/>
                        </a:rPr>
                        <a:t>Bruikbare</a:t>
                      </a:r>
                    </a:p>
                    <a:p>
                      <a:pPr marL="92075">
                        <a:lnSpc>
                          <a:spcPct val="100000"/>
                        </a:lnSpc>
                      </a:pPr>
                      <a:r>
                        <a:rPr lang="nl-BE" sz="900" dirty="0">
                          <a:solidFill>
                            <a:srgbClr val="17375E"/>
                          </a:solidFill>
                          <a:latin typeface="Calibri"/>
                          <a:cs typeface="Calibri"/>
                        </a:rPr>
                        <a:t>beelden</a:t>
                      </a:r>
                    </a:p>
                  </a:txBody>
                  <a:tcPr marL="0" marR="0" marT="3937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305"/>
                        </a:spcBef>
                      </a:pPr>
                      <a:r>
                        <a:rPr lang="nl-BE" sz="1000" dirty="0">
                          <a:solidFill>
                            <a:srgbClr val="17375E"/>
                          </a:solidFill>
                          <a:latin typeface="Calibri"/>
                          <a:ea typeface="+mn-ea"/>
                          <a:cs typeface="Calibri"/>
                        </a:rPr>
                        <a:t>322</a:t>
                      </a:r>
                    </a:p>
                  </a:txBody>
                  <a:tcPr marL="0" marR="0" marT="3873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9ECF4"/>
                    </a:solidFill>
                  </a:tcPr>
                </a:tc>
                <a:extLst>
                  <a:ext uri="{0D108BD9-81ED-4DB2-BD59-A6C34878D82A}">
                    <a16:rowId xmlns:a16="http://schemas.microsoft.com/office/drawing/2014/main" val="10002"/>
                  </a:ext>
                </a:extLst>
              </a:tr>
            </a:tbl>
          </a:graphicData>
        </a:graphic>
      </p:graphicFrame>
      <p:sp>
        <p:nvSpPr>
          <p:cNvPr id="15" name="object 15"/>
          <p:cNvSpPr txBox="1"/>
          <p:nvPr/>
        </p:nvSpPr>
        <p:spPr>
          <a:xfrm>
            <a:off x="6934200" y="5495321"/>
            <a:ext cx="1657718" cy="981679"/>
          </a:xfrm>
          <a:prstGeom prst="rect">
            <a:avLst/>
          </a:prstGeom>
        </p:spPr>
        <p:txBody>
          <a:bodyPr vert="horz" wrap="square" lIns="0" tIns="12065" rIns="0" bIns="0" rtlCol="0">
            <a:spAutoFit/>
          </a:bodyPr>
          <a:lstStyle/>
          <a:p>
            <a:pPr marL="12700" marR="5080" algn="just">
              <a:lnSpc>
                <a:spcPct val="100000"/>
              </a:lnSpc>
              <a:spcBef>
                <a:spcPts val="95"/>
              </a:spcBef>
            </a:pPr>
            <a:r>
              <a:rPr lang="nl-BE" sz="900" dirty="0">
                <a:solidFill>
                  <a:srgbClr val="FFFFFF"/>
                </a:solidFill>
                <a:latin typeface="Calibri"/>
                <a:cs typeface="Calibri"/>
              </a:rPr>
              <a:t>Er zijn 117 bewakingscamera's op het grondgebied van de zone, een aanzienlijke investering die belangrijke resultaten oplevert.  De camera's zijn essentiële instrumenten geworden voor de operationele strategie.</a:t>
            </a:r>
          </a:p>
        </p:txBody>
      </p:sp>
      <p:graphicFrame>
        <p:nvGraphicFramePr>
          <p:cNvPr id="17" name="object 17"/>
          <p:cNvGraphicFramePr>
            <a:graphicFrameLocks noGrp="1"/>
          </p:cNvGraphicFramePr>
          <p:nvPr>
            <p:extLst>
              <p:ext uri="{D42A27DB-BD31-4B8C-83A1-F6EECF244321}">
                <p14:modId xmlns:p14="http://schemas.microsoft.com/office/powerpoint/2010/main" val="2739772642"/>
              </p:ext>
            </p:extLst>
          </p:nvPr>
        </p:nvGraphicFramePr>
        <p:xfrm>
          <a:off x="4943569" y="2960015"/>
          <a:ext cx="3774543" cy="2350769"/>
        </p:xfrm>
        <a:graphic>
          <a:graphicData uri="http://schemas.openxmlformats.org/drawingml/2006/table">
            <a:tbl>
              <a:tblPr firstRow="1" bandRow="1">
                <a:tableStyleId>{2D5ABB26-0587-4C30-8999-92F81FD0307C}</a:tableStyleId>
              </a:tblPr>
              <a:tblGrid>
                <a:gridCol w="1447800">
                  <a:extLst>
                    <a:ext uri="{9D8B030D-6E8A-4147-A177-3AD203B41FA5}">
                      <a16:colId xmlns:a16="http://schemas.microsoft.com/office/drawing/2014/main" val="20000"/>
                    </a:ext>
                  </a:extLst>
                </a:gridCol>
                <a:gridCol w="1150403">
                  <a:extLst>
                    <a:ext uri="{9D8B030D-6E8A-4147-A177-3AD203B41FA5}">
                      <a16:colId xmlns:a16="http://schemas.microsoft.com/office/drawing/2014/main" val="931367253"/>
                    </a:ext>
                  </a:extLst>
                </a:gridCol>
                <a:gridCol w="1176340">
                  <a:extLst>
                    <a:ext uri="{9D8B030D-6E8A-4147-A177-3AD203B41FA5}">
                      <a16:colId xmlns:a16="http://schemas.microsoft.com/office/drawing/2014/main" val="2107226712"/>
                    </a:ext>
                  </a:extLst>
                </a:gridCol>
              </a:tblGrid>
              <a:tr h="176469">
                <a:tc gridSpan="3">
                  <a:txBody>
                    <a:bodyPr/>
                    <a:lstStyle/>
                    <a:p>
                      <a:pPr marL="92075">
                        <a:lnSpc>
                          <a:spcPct val="100000"/>
                        </a:lnSpc>
                        <a:spcBef>
                          <a:spcPts val="309"/>
                        </a:spcBef>
                      </a:pPr>
                      <a:r>
                        <a:rPr lang="nl-BE" sz="900" b="1" i="0" dirty="0">
                          <a:solidFill>
                            <a:srgbClr val="FFFFFF"/>
                          </a:solidFill>
                          <a:latin typeface="Calibri"/>
                          <a:cs typeface="Calibri"/>
                        </a:rPr>
                        <a:t>    2022</a:t>
                      </a:r>
                    </a:p>
                  </a:txBody>
                  <a:tcPr marL="0" marR="0" marT="39369"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F81BC"/>
                    </a:solidFill>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4"/>
                  </a:ext>
                </a:extLst>
              </a:tr>
              <a:tr h="309959">
                <a:tc>
                  <a:txBody>
                    <a:bodyPr/>
                    <a:lstStyle/>
                    <a:p>
                      <a:pPr marL="91440">
                        <a:lnSpc>
                          <a:spcPct val="100000"/>
                        </a:lnSpc>
                        <a:spcBef>
                          <a:spcPts val="305"/>
                        </a:spcBef>
                      </a:pPr>
                      <a:r>
                        <a:rPr lang="nl-BE" sz="1000" dirty="0">
                          <a:solidFill>
                            <a:srgbClr val="17375E"/>
                          </a:solidFill>
                          <a:latin typeface="Calibri"/>
                          <a:ea typeface="+mn-ea"/>
                          <a:cs typeface="Calibri"/>
                        </a:rPr>
                        <a:t>Fraude</a:t>
                      </a:r>
                    </a:p>
                  </a:txBody>
                  <a:tcPr marL="0" marR="0" marT="39370" marB="0">
                    <a:lnL w="12700">
                      <a:solidFill>
                        <a:srgbClr val="FFFFFF"/>
                      </a:solidFill>
                      <a:prstDash val="solid"/>
                    </a:lnL>
                    <a:lnR w="12700">
                      <a:solidFill>
                        <a:srgbClr val="FFFFFF"/>
                      </a:solidFill>
                      <a:prstDash val="solid"/>
                    </a:lnR>
                    <a:lnT w="38100" cap="flat" cmpd="sng" algn="ctr">
                      <a:solidFill>
                        <a:schemeClr val="bg1"/>
                      </a:solidFill>
                      <a:prstDash val="solid"/>
                      <a:round/>
                      <a:headEnd type="none" w="med" len="med"/>
                      <a:tailEnd type="none" w="med" len="med"/>
                    </a:lnT>
                    <a:lnB w="12700">
                      <a:solidFill>
                        <a:srgbClr val="FFFFFF"/>
                      </a:solidFill>
                      <a:prstDash val="solid"/>
                    </a:lnB>
                    <a:solidFill>
                      <a:srgbClr val="D0D7E8"/>
                    </a:solidFill>
                  </a:tcPr>
                </a:tc>
                <a:tc>
                  <a:txBody>
                    <a:bodyPr/>
                    <a:lstStyle/>
                    <a:p>
                      <a:pPr marL="91440" algn="ctr" defTabSz="914400" rtl="0" eaLnBrk="1" latinLnBrk="0" hangingPunct="1">
                        <a:lnSpc>
                          <a:spcPct val="100000"/>
                        </a:lnSpc>
                        <a:spcBef>
                          <a:spcPts val="305"/>
                        </a:spcBef>
                        <a:buClr>
                          <a:schemeClr val="tx2">
                            <a:lumMod val="40000"/>
                            <a:lumOff val="60000"/>
                          </a:schemeClr>
                        </a:buClr>
                        <a:defRPr/>
                      </a:pPr>
                      <a:r>
                        <a:rPr lang="nl-BE" sz="1000" dirty="0">
                          <a:solidFill>
                            <a:srgbClr val="17375E"/>
                          </a:solidFill>
                          <a:latin typeface="Calibri"/>
                          <a:ea typeface="+mn-ea"/>
                          <a:cs typeface="Calibri"/>
                        </a:rPr>
                        <a:t>68 feiten opgehelderd</a:t>
                      </a:r>
                    </a:p>
                  </a:txBody>
                  <a:tcPr marL="0" marR="0" marT="38100" marB="0">
                    <a:lnL w="12700">
                      <a:solidFill>
                        <a:srgbClr val="FFFFFF"/>
                      </a:solidFill>
                      <a:prstDash val="solid"/>
                    </a:lnL>
                    <a:lnR w="12700">
                      <a:solidFill>
                        <a:srgbClr val="FFFFFF"/>
                      </a:solidFill>
                      <a:prstDash val="solid"/>
                    </a:lnR>
                    <a:lnT w="38100" cap="flat" cmpd="sng" algn="ctr">
                      <a:solidFill>
                        <a:schemeClr val="bg1"/>
                      </a:solidFill>
                      <a:prstDash val="solid"/>
                      <a:round/>
                      <a:headEnd type="none" w="med" len="med"/>
                      <a:tailEnd type="none" w="med" len="med"/>
                    </a:lnT>
                    <a:lnB w="12700">
                      <a:solidFill>
                        <a:srgbClr val="FFFFFF"/>
                      </a:solidFill>
                      <a:prstDash val="solid"/>
                    </a:lnB>
                    <a:solidFill>
                      <a:srgbClr val="D0D7E8"/>
                    </a:solidFill>
                  </a:tcPr>
                </a:tc>
                <a:tc>
                  <a:txBody>
                    <a:bodyPr/>
                    <a:lstStyle/>
                    <a:p>
                      <a:pPr marL="91440" algn="ctr" defTabSz="914400" rtl="0" eaLnBrk="1" latinLnBrk="0" hangingPunct="1">
                        <a:lnSpc>
                          <a:spcPct val="100000"/>
                        </a:lnSpc>
                        <a:spcBef>
                          <a:spcPts val="305"/>
                        </a:spcBef>
                        <a:buClr>
                          <a:schemeClr val="tx2">
                            <a:lumMod val="40000"/>
                            <a:lumOff val="60000"/>
                          </a:schemeClr>
                        </a:buClr>
                        <a:defRPr/>
                      </a:pPr>
                      <a:r>
                        <a:rPr lang="nl-BE" sz="1000" dirty="0">
                          <a:solidFill>
                            <a:srgbClr val="17375E"/>
                          </a:solidFill>
                          <a:latin typeface="Calibri"/>
                          <a:ea typeface="+mn-ea"/>
                          <a:cs typeface="Calibri"/>
                        </a:rPr>
                        <a:t>12 daders gearresteerd</a:t>
                      </a: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7E8"/>
                    </a:solidFill>
                  </a:tcPr>
                </a:tc>
                <a:extLst>
                  <a:ext uri="{0D108BD9-81ED-4DB2-BD59-A6C34878D82A}">
                    <a16:rowId xmlns:a16="http://schemas.microsoft.com/office/drawing/2014/main" val="10005"/>
                  </a:ext>
                </a:extLst>
              </a:tr>
              <a:tr h="334975">
                <a:tc>
                  <a:txBody>
                    <a:bodyPr/>
                    <a:lstStyle/>
                    <a:p>
                      <a:pPr marL="91440">
                        <a:lnSpc>
                          <a:spcPct val="100000"/>
                        </a:lnSpc>
                        <a:spcBef>
                          <a:spcPts val="305"/>
                        </a:spcBef>
                      </a:pPr>
                      <a:r>
                        <a:rPr lang="nl-BE" sz="1000" dirty="0">
                          <a:solidFill>
                            <a:srgbClr val="17375E"/>
                          </a:solidFill>
                          <a:latin typeface="Calibri"/>
                          <a:ea typeface="+mn-ea"/>
                          <a:cs typeface="Calibri"/>
                        </a:rPr>
                        <a:t>Misdaad tegen goederen/personen</a:t>
                      </a:r>
                    </a:p>
                  </a:txBody>
                  <a:tcPr marL="0" marR="0" marT="3937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91440" marR="0" lvl="0" indent="0" algn="ctr" defTabSz="914400" rtl="0" eaLnBrk="1" fontAlgn="auto" latinLnBrk="0" hangingPunct="1">
                        <a:lnSpc>
                          <a:spcPct val="100000"/>
                        </a:lnSpc>
                        <a:spcBef>
                          <a:spcPts val="305"/>
                        </a:spcBef>
                        <a:spcAft>
                          <a:spcPts val="0"/>
                        </a:spcAft>
                        <a:buClr>
                          <a:schemeClr val="tx2">
                            <a:lumMod val="40000"/>
                            <a:lumOff val="60000"/>
                          </a:schemeClr>
                        </a:buClr>
                        <a:buSzTx/>
                        <a:buFontTx/>
                        <a:buNone/>
                        <a:tabLst/>
                        <a:defRPr/>
                      </a:pPr>
                      <a:r>
                        <a:rPr lang="nl-BE" sz="1000" dirty="0">
                          <a:solidFill>
                            <a:srgbClr val="17375E"/>
                          </a:solidFill>
                          <a:latin typeface="Calibri"/>
                          <a:ea typeface="+mn-ea"/>
                          <a:cs typeface="Calibri"/>
                        </a:rPr>
                        <a:t>121 feiten opgehelderd </a:t>
                      </a: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91440" marR="0" lvl="0" indent="0" algn="ctr" defTabSz="914400" rtl="0" eaLnBrk="1" fontAlgn="auto" latinLnBrk="0" hangingPunct="1">
                        <a:lnSpc>
                          <a:spcPct val="100000"/>
                        </a:lnSpc>
                        <a:spcBef>
                          <a:spcPts val="305"/>
                        </a:spcBef>
                        <a:spcAft>
                          <a:spcPts val="0"/>
                        </a:spcAft>
                        <a:buClr>
                          <a:schemeClr val="tx2">
                            <a:lumMod val="40000"/>
                            <a:lumOff val="60000"/>
                          </a:schemeClr>
                        </a:buClr>
                        <a:buSzTx/>
                        <a:buFontTx/>
                        <a:buNone/>
                        <a:tabLst/>
                        <a:defRPr/>
                      </a:pPr>
                      <a:r>
                        <a:rPr lang="nl-BE" sz="1000" dirty="0">
                          <a:solidFill>
                            <a:srgbClr val="17375E"/>
                          </a:solidFill>
                          <a:latin typeface="Calibri"/>
                          <a:ea typeface="+mn-ea"/>
                          <a:cs typeface="Calibri"/>
                        </a:rPr>
                        <a:t>88 gearresteerde personen </a:t>
                      </a:r>
                    </a:p>
                  </a:txBody>
                  <a:tcPr marL="0" marR="0" marT="3873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0006"/>
                  </a:ext>
                </a:extLst>
              </a:tr>
              <a:tr h="482732">
                <a:tc>
                  <a:txBody>
                    <a:bodyPr/>
                    <a:lstStyle/>
                    <a:p>
                      <a:pPr marL="91440">
                        <a:lnSpc>
                          <a:spcPct val="100000"/>
                        </a:lnSpc>
                        <a:spcBef>
                          <a:spcPts val="305"/>
                        </a:spcBef>
                      </a:pPr>
                      <a:r>
                        <a:rPr lang="nl-BE" sz="1000" dirty="0">
                          <a:solidFill>
                            <a:srgbClr val="17375E"/>
                          </a:solidFill>
                          <a:latin typeface="Calibri"/>
                          <a:ea typeface="+mn-ea"/>
                          <a:cs typeface="Calibri"/>
                        </a:rPr>
                        <a:t>Familie-Jeugd</a:t>
                      </a:r>
                    </a:p>
                  </a:txBody>
                  <a:tcPr marL="0" marR="0" marT="3937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D0D7E8"/>
                    </a:solidFill>
                  </a:tcPr>
                </a:tc>
                <a:tc>
                  <a:txBody>
                    <a:bodyPr/>
                    <a:lstStyle/>
                    <a:p>
                      <a:pPr marL="91440" marR="0" lvl="0" indent="0" algn="ctr" defTabSz="914400" eaLnBrk="1" fontAlgn="auto" latinLnBrk="0" hangingPunct="1">
                        <a:lnSpc>
                          <a:spcPct val="100000"/>
                        </a:lnSpc>
                        <a:spcBef>
                          <a:spcPts val="305"/>
                        </a:spcBef>
                        <a:spcAft>
                          <a:spcPts val="0"/>
                        </a:spcAft>
                        <a:buClrTx/>
                        <a:buSzTx/>
                        <a:buFontTx/>
                        <a:buNone/>
                        <a:tabLst/>
                        <a:defRPr/>
                      </a:pPr>
                      <a:r>
                        <a:rPr lang="nl-BE" sz="1000" dirty="0">
                          <a:solidFill>
                            <a:srgbClr val="17375E"/>
                          </a:solidFill>
                          <a:latin typeface="Calibri"/>
                          <a:ea typeface="+mn-ea"/>
                          <a:cs typeface="Calibri"/>
                        </a:rPr>
                        <a:t>435 aanvankelijke pv's</a:t>
                      </a:r>
                    </a:p>
                    <a:p>
                      <a:pPr marL="91440" marR="0" lvl="0" indent="0" algn="l" defTabSz="914400" rtl="0" eaLnBrk="1" fontAlgn="auto" latinLnBrk="0" hangingPunct="1">
                        <a:lnSpc>
                          <a:spcPct val="100000"/>
                        </a:lnSpc>
                        <a:spcBef>
                          <a:spcPts val="305"/>
                        </a:spcBef>
                        <a:spcAft>
                          <a:spcPts val="0"/>
                        </a:spcAft>
                        <a:buClr>
                          <a:schemeClr val="tx2">
                            <a:lumMod val="40000"/>
                            <a:lumOff val="60000"/>
                          </a:schemeClr>
                        </a:buClr>
                        <a:buSzTx/>
                        <a:buFontTx/>
                        <a:buNone/>
                        <a:tabLst/>
                        <a:defRPr/>
                      </a:pPr>
                      <a:endParaRPr lang="fr-FR" sz="1000" spc="-10" dirty="0">
                        <a:solidFill>
                          <a:srgbClr val="17375E"/>
                        </a:solidFill>
                        <a:latin typeface="Calibri"/>
                        <a:ea typeface="+mn-ea"/>
                        <a:cs typeface="Calibri"/>
                      </a:endParaRPr>
                    </a:p>
                  </a:txBody>
                  <a:tcPr marL="0" marR="0" marT="387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D0D7E8"/>
                    </a:solidFill>
                  </a:tcPr>
                </a:tc>
                <a:tc>
                  <a:txBody>
                    <a:bodyPr/>
                    <a:lstStyle/>
                    <a:p>
                      <a:pPr marL="91440" marR="0" lvl="0" indent="0" algn="ctr" defTabSz="914400" rtl="0" eaLnBrk="1" fontAlgn="auto" latinLnBrk="0" hangingPunct="1">
                        <a:lnSpc>
                          <a:spcPct val="100000"/>
                        </a:lnSpc>
                        <a:spcBef>
                          <a:spcPts val="305"/>
                        </a:spcBef>
                        <a:spcAft>
                          <a:spcPts val="0"/>
                        </a:spcAft>
                        <a:buClrTx/>
                        <a:buSzTx/>
                        <a:buFontTx/>
                        <a:buNone/>
                        <a:tabLst/>
                        <a:defRPr/>
                      </a:pPr>
                      <a:r>
                        <a:rPr lang="nl-BE" sz="1000" dirty="0">
                          <a:solidFill>
                            <a:srgbClr val="17375E"/>
                          </a:solidFill>
                          <a:latin typeface="Calibri"/>
                          <a:ea typeface="+mn-ea"/>
                          <a:cs typeface="Calibri"/>
                        </a:rPr>
                        <a:t>1.180 Verhoren</a:t>
                      </a:r>
                    </a:p>
                    <a:p>
                      <a:pPr marL="91440" marR="0" lvl="0" indent="0" algn="l" defTabSz="914400" rtl="0" eaLnBrk="1" fontAlgn="auto" latinLnBrk="0" hangingPunct="1">
                        <a:lnSpc>
                          <a:spcPct val="100000"/>
                        </a:lnSpc>
                        <a:spcBef>
                          <a:spcPts val="305"/>
                        </a:spcBef>
                        <a:spcAft>
                          <a:spcPts val="0"/>
                        </a:spcAft>
                        <a:buClr>
                          <a:schemeClr val="tx2">
                            <a:lumMod val="40000"/>
                            <a:lumOff val="60000"/>
                          </a:schemeClr>
                        </a:buClr>
                        <a:buSzTx/>
                        <a:buFontTx/>
                        <a:buNone/>
                        <a:tabLst/>
                        <a:defRPr/>
                      </a:pPr>
                      <a:endParaRPr lang="fr-FR" sz="1000" spc="-10" dirty="0">
                        <a:solidFill>
                          <a:srgbClr val="17375E"/>
                        </a:solidFill>
                        <a:latin typeface="Calibri"/>
                        <a:ea typeface="+mn-ea"/>
                        <a:cs typeface="Calibri"/>
                      </a:endParaRPr>
                    </a:p>
                  </a:txBody>
                  <a:tcPr marL="0" marR="0" marT="3873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7E8"/>
                    </a:solidFill>
                  </a:tcPr>
                </a:tc>
                <a:extLst>
                  <a:ext uri="{0D108BD9-81ED-4DB2-BD59-A6C34878D82A}">
                    <a16:rowId xmlns:a16="http://schemas.microsoft.com/office/drawing/2014/main" val="2352282407"/>
                  </a:ext>
                </a:extLst>
              </a:tr>
              <a:tr h="861571">
                <a:tc>
                  <a:txBody>
                    <a:bodyPr/>
                    <a:lstStyle/>
                    <a:p>
                      <a:pPr marL="91440">
                        <a:lnSpc>
                          <a:spcPct val="100000"/>
                        </a:lnSpc>
                        <a:spcBef>
                          <a:spcPts val="305"/>
                        </a:spcBef>
                      </a:pPr>
                      <a:r>
                        <a:rPr lang="nl-BE" sz="1000" dirty="0">
                          <a:solidFill>
                            <a:srgbClr val="17375E"/>
                          </a:solidFill>
                          <a:latin typeface="Calibri"/>
                          <a:ea typeface="+mn-ea"/>
                          <a:cs typeface="Calibri"/>
                        </a:rPr>
                        <a:t>Drugs</a:t>
                      </a:r>
                    </a:p>
                  </a:txBody>
                  <a:tcPr marL="0" marR="0" marT="3937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91440" marR="0" lvl="0" indent="0" algn="ctr" defTabSz="914400" rtl="0" eaLnBrk="1" fontAlgn="auto" latinLnBrk="0" hangingPunct="1">
                        <a:lnSpc>
                          <a:spcPct val="100000"/>
                        </a:lnSpc>
                        <a:spcBef>
                          <a:spcPts val="305"/>
                        </a:spcBef>
                        <a:spcAft>
                          <a:spcPts val="0"/>
                        </a:spcAft>
                        <a:buClr>
                          <a:schemeClr val="tx2">
                            <a:lumMod val="40000"/>
                            <a:lumOff val="60000"/>
                          </a:schemeClr>
                        </a:buClr>
                        <a:buSzTx/>
                        <a:buFontTx/>
                        <a:buNone/>
                        <a:tabLst/>
                        <a:defRPr/>
                      </a:pPr>
                      <a:r>
                        <a:rPr lang="nl-BE" sz="1000" dirty="0">
                          <a:solidFill>
                            <a:srgbClr val="17375E"/>
                          </a:solidFill>
                          <a:latin typeface="Calibri"/>
                          <a:ea typeface="+mn-ea"/>
                          <a:cs typeface="Calibri"/>
                        </a:rPr>
                        <a:t>22 uitgevoerde huiszoekingen (inbeslagnames van +/- 16 kg marihuana, ½ kg cocaïne, enz.)</a:t>
                      </a:r>
                    </a:p>
                  </a:txBody>
                  <a:tcPr marL="0" marR="0" marT="387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9ECF4"/>
                    </a:solidFill>
                  </a:tcPr>
                </a:tc>
                <a:tc>
                  <a:txBody>
                    <a:bodyPr/>
                    <a:lstStyle/>
                    <a:p>
                      <a:pPr marL="91440" marR="0" lvl="0" indent="0" algn="ctr" defTabSz="914400" rtl="0" eaLnBrk="1" fontAlgn="auto" latinLnBrk="0" hangingPunct="1">
                        <a:lnSpc>
                          <a:spcPct val="100000"/>
                        </a:lnSpc>
                        <a:spcBef>
                          <a:spcPts val="305"/>
                        </a:spcBef>
                        <a:spcAft>
                          <a:spcPts val="0"/>
                        </a:spcAft>
                        <a:buClr>
                          <a:schemeClr val="tx2">
                            <a:lumMod val="40000"/>
                            <a:lumOff val="60000"/>
                          </a:schemeClr>
                        </a:buClr>
                        <a:buSzTx/>
                        <a:buFontTx/>
                        <a:buNone/>
                        <a:tabLst/>
                        <a:defRPr/>
                      </a:pPr>
                      <a:r>
                        <a:rPr lang="nl-BE" sz="1000" dirty="0">
                          <a:solidFill>
                            <a:srgbClr val="17375E"/>
                          </a:solidFill>
                          <a:latin typeface="Calibri"/>
                          <a:ea typeface="+mn-ea"/>
                          <a:cs typeface="Calibri"/>
                        </a:rPr>
                        <a:t>32 daders onderschept, waarvan 19 onder </a:t>
                      </a:r>
                      <a:r>
                        <a:rPr lang="nl-BE" sz="1000" dirty="0" err="1">
                          <a:solidFill>
                            <a:srgbClr val="17375E"/>
                          </a:solidFill>
                          <a:latin typeface="Calibri"/>
                          <a:ea typeface="+mn-ea"/>
                          <a:cs typeface="Calibri"/>
                        </a:rPr>
                        <a:t>aanhoudings-mandaat</a:t>
                      </a:r>
                      <a:endParaRPr lang="nl-BE" sz="1000" dirty="0">
                        <a:solidFill>
                          <a:srgbClr val="17375E"/>
                        </a:solidFill>
                        <a:latin typeface="Calibri"/>
                        <a:ea typeface="+mn-ea"/>
                        <a:cs typeface="Calibri"/>
                      </a:endParaRPr>
                    </a:p>
                  </a:txBody>
                  <a:tcPr marL="0" marR="0" marT="3873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9ECF4"/>
                    </a:solidFill>
                  </a:tcPr>
                </a:tc>
                <a:extLst>
                  <a:ext uri="{0D108BD9-81ED-4DB2-BD59-A6C34878D82A}">
                    <a16:rowId xmlns:a16="http://schemas.microsoft.com/office/drawing/2014/main" val="2152893816"/>
                  </a:ext>
                </a:extLst>
              </a:tr>
            </a:tbl>
          </a:graphicData>
        </a:graphic>
      </p:graphicFrame>
      <p:graphicFrame>
        <p:nvGraphicFramePr>
          <p:cNvPr id="21" name="object 21"/>
          <p:cNvGraphicFramePr>
            <a:graphicFrameLocks noGrp="1"/>
          </p:cNvGraphicFramePr>
          <p:nvPr>
            <p:extLst>
              <p:ext uri="{D42A27DB-BD31-4B8C-83A1-F6EECF244321}">
                <p14:modId xmlns:p14="http://schemas.microsoft.com/office/powerpoint/2010/main" val="2167616547"/>
              </p:ext>
            </p:extLst>
          </p:nvPr>
        </p:nvGraphicFramePr>
        <p:xfrm>
          <a:off x="491496" y="3640975"/>
          <a:ext cx="3718366" cy="1388225"/>
        </p:xfrm>
        <a:graphic>
          <a:graphicData uri="http://schemas.openxmlformats.org/drawingml/2006/table">
            <a:tbl>
              <a:tblPr firstRow="1" bandRow="1">
                <a:tableStyleId>{2D5ABB26-0587-4C30-8999-92F81FD0307C}</a:tableStyleId>
              </a:tblPr>
              <a:tblGrid>
                <a:gridCol w="1315457">
                  <a:extLst>
                    <a:ext uri="{9D8B030D-6E8A-4147-A177-3AD203B41FA5}">
                      <a16:colId xmlns:a16="http://schemas.microsoft.com/office/drawing/2014/main" val="20000"/>
                    </a:ext>
                  </a:extLst>
                </a:gridCol>
                <a:gridCol w="1209096">
                  <a:extLst>
                    <a:ext uri="{9D8B030D-6E8A-4147-A177-3AD203B41FA5}">
                      <a16:colId xmlns:a16="http://schemas.microsoft.com/office/drawing/2014/main" val="20001"/>
                    </a:ext>
                  </a:extLst>
                </a:gridCol>
                <a:gridCol w="1193813">
                  <a:extLst>
                    <a:ext uri="{9D8B030D-6E8A-4147-A177-3AD203B41FA5}">
                      <a16:colId xmlns:a16="http://schemas.microsoft.com/office/drawing/2014/main" val="20002"/>
                    </a:ext>
                  </a:extLst>
                </a:gridCol>
              </a:tblGrid>
              <a:tr h="330910">
                <a:tc>
                  <a:txBody>
                    <a:bodyPr/>
                    <a:lstStyle/>
                    <a:p>
                      <a:pPr marL="92075" indent="0" algn="l">
                        <a:lnSpc>
                          <a:spcPct val="100000"/>
                        </a:lnSpc>
                      </a:pPr>
                      <a:r>
                        <a:rPr lang="nl-BE" sz="1050" b="1" dirty="0">
                          <a:solidFill>
                            <a:srgbClr val="FFFFFF"/>
                          </a:solidFill>
                          <a:latin typeface="Calibri"/>
                          <a:ea typeface="+mn-ea"/>
                          <a:cs typeface="Calibri"/>
                        </a:rPr>
                        <a:t>Ongevallen</a:t>
                      </a: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F81BC"/>
                    </a:solidFill>
                  </a:tcPr>
                </a:tc>
                <a:tc>
                  <a:txBody>
                    <a:bodyPr/>
                    <a:lstStyle/>
                    <a:p>
                      <a:pPr marR="492125" algn="r">
                        <a:lnSpc>
                          <a:spcPct val="100000"/>
                        </a:lnSpc>
                        <a:spcBef>
                          <a:spcPts val="305"/>
                        </a:spcBef>
                      </a:pPr>
                      <a:r>
                        <a:rPr lang="nl-BE" sz="1000" b="1" dirty="0">
                          <a:solidFill>
                            <a:srgbClr val="FFFFFF"/>
                          </a:solidFill>
                          <a:latin typeface="Calibri"/>
                          <a:cs typeface="Calibri"/>
                        </a:rPr>
                        <a:t>2021</a:t>
                      </a: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F81BC"/>
                    </a:solidFill>
                  </a:tcPr>
                </a:tc>
                <a:tc>
                  <a:txBody>
                    <a:bodyPr/>
                    <a:lstStyle/>
                    <a:p>
                      <a:pPr marL="1270" algn="ctr">
                        <a:lnSpc>
                          <a:spcPct val="100000"/>
                        </a:lnSpc>
                        <a:spcBef>
                          <a:spcPts val="305"/>
                        </a:spcBef>
                      </a:pPr>
                      <a:r>
                        <a:rPr lang="nl-BE" sz="1000" b="1" dirty="0">
                          <a:solidFill>
                            <a:srgbClr val="FFFFFF"/>
                          </a:solidFill>
                          <a:latin typeface="Calibri"/>
                          <a:cs typeface="Calibri"/>
                        </a:rPr>
                        <a:t>2022</a:t>
                      </a: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F81BC"/>
                    </a:solidFill>
                  </a:tcPr>
                </a:tc>
                <a:extLst>
                  <a:ext uri="{0D108BD9-81ED-4DB2-BD59-A6C34878D82A}">
                    <a16:rowId xmlns:a16="http://schemas.microsoft.com/office/drawing/2014/main" val="10000"/>
                  </a:ext>
                </a:extLst>
              </a:tr>
              <a:tr h="264007">
                <a:tc>
                  <a:txBody>
                    <a:bodyPr/>
                    <a:lstStyle/>
                    <a:p>
                      <a:pPr marL="91440">
                        <a:lnSpc>
                          <a:spcPct val="100000"/>
                        </a:lnSpc>
                        <a:spcBef>
                          <a:spcPts val="305"/>
                        </a:spcBef>
                      </a:pPr>
                      <a:r>
                        <a:rPr lang="nl-BE" sz="1000" dirty="0">
                          <a:solidFill>
                            <a:srgbClr val="17375E"/>
                          </a:solidFill>
                          <a:latin typeface="Calibri"/>
                          <a:ea typeface="+mn-ea"/>
                          <a:cs typeface="Calibri"/>
                        </a:rPr>
                        <a:t>Aantal ongevallen</a:t>
                      </a:r>
                    </a:p>
                  </a:txBody>
                  <a:tcPr marL="0" marR="0" marT="38735" marB="0">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solidFill>
                      <a:srgbClr val="D0D7E8"/>
                    </a:solidFill>
                  </a:tcPr>
                </a:tc>
                <a:tc>
                  <a:txBody>
                    <a:bodyPr/>
                    <a:lstStyle/>
                    <a:p>
                      <a:pPr marL="1270" algn="ctr">
                        <a:lnSpc>
                          <a:spcPct val="100000"/>
                        </a:lnSpc>
                        <a:spcBef>
                          <a:spcPts val="305"/>
                        </a:spcBef>
                      </a:pPr>
                      <a:r>
                        <a:rPr lang="nl-BE" sz="1000" dirty="0">
                          <a:solidFill>
                            <a:srgbClr val="17375E"/>
                          </a:solidFill>
                          <a:latin typeface="Calibri"/>
                          <a:ea typeface="+mn-ea"/>
                          <a:cs typeface="Calibri"/>
                        </a:rPr>
                        <a:t>268</a:t>
                      </a: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1270" algn="ctr">
                        <a:lnSpc>
                          <a:spcPct val="100000"/>
                        </a:lnSpc>
                        <a:spcBef>
                          <a:spcPts val="305"/>
                        </a:spcBef>
                      </a:pPr>
                      <a:r>
                        <a:rPr lang="nl-BE" sz="1000" dirty="0">
                          <a:solidFill>
                            <a:srgbClr val="17375E"/>
                          </a:solidFill>
                          <a:latin typeface="Calibri"/>
                          <a:ea typeface="+mn-ea"/>
                          <a:cs typeface="Calibri"/>
                        </a:rPr>
                        <a:t>323</a:t>
                      </a:r>
                    </a:p>
                  </a:txBody>
                  <a:tcPr marL="0" marR="0" marT="38735" marB="0">
                    <a:lnL w="12700" cap="flat" cmpd="sng" algn="ctr">
                      <a:solidFill>
                        <a:srgbClr val="FFFFFF"/>
                      </a:solidFill>
                      <a:prstDash val="solid"/>
                      <a:round/>
                      <a:headEnd type="none" w="med" len="med"/>
                      <a:tailEnd type="none" w="med" len="me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276873">
                <a:tc>
                  <a:txBody>
                    <a:bodyPr/>
                    <a:lstStyle/>
                    <a:p>
                      <a:pPr marL="91440">
                        <a:lnSpc>
                          <a:spcPct val="100000"/>
                        </a:lnSpc>
                        <a:spcBef>
                          <a:spcPts val="305"/>
                        </a:spcBef>
                      </a:pPr>
                      <a:r>
                        <a:rPr lang="nl-BE" sz="1000" dirty="0">
                          <a:solidFill>
                            <a:srgbClr val="17375E"/>
                          </a:solidFill>
                          <a:latin typeface="Calibri"/>
                          <a:ea typeface="+mn-ea"/>
                          <a:cs typeface="Calibri"/>
                        </a:rPr>
                        <a:t>Lichtgewonden</a:t>
                      </a:r>
                    </a:p>
                  </a:txBody>
                  <a:tcPr marL="0" marR="0" marT="3873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9ECF4"/>
                    </a:solidFill>
                  </a:tcPr>
                </a:tc>
                <a:tc>
                  <a:txBody>
                    <a:bodyPr/>
                    <a:lstStyle/>
                    <a:p>
                      <a:pPr marL="1905" algn="ctr">
                        <a:lnSpc>
                          <a:spcPct val="100000"/>
                        </a:lnSpc>
                        <a:spcBef>
                          <a:spcPts val="305"/>
                        </a:spcBef>
                      </a:pPr>
                      <a:r>
                        <a:rPr lang="nl-BE" sz="1000" dirty="0">
                          <a:solidFill>
                            <a:srgbClr val="17375E"/>
                          </a:solidFill>
                          <a:latin typeface="Calibri"/>
                          <a:ea typeface="+mn-ea"/>
                          <a:cs typeface="Calibri"/>
                        </a:rPr>
                        <a:t>333</a:t>
                      </a: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905" algn="ctr">
                        <a:lnSpc>
                          <a:spcPct val="100000"/>
                        </a:lnSpc>
                        <a:spcBef>
                          <a:spcPts val="305"/>
                        </a:spcBef>
                      </a:pPr>
                      <a:r>
                        <a:rPr lang="nl-BE" sz="1000" dirty="0">
                          <a:solidFill>
                            <a:srgbClr val="17375E"/>
                          </a:solidFill>
                          <a:latin typeface="Calibri"/>
                          <a:ea typeface="+mn-ea"/>
                          <a:cs typeface="Calibri"/>
                        </a:rPr>
                        <a:t>402</a:t>
                      </a:r>
                    </a:p>
                  </a:txBody>
                  <a:tcPr marL="0" marR="0" marT="3873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266194">
                <a:tc>
                  <a:txBody>
                    <a:bodyPr/>
                    <a:lstStyle/>
                    <a:p>
                      <a:pPr marL="91440">
                        <a:lnSpc>
                          <a:spcPct val="100000"/>
                        </a:lnSpc>
                        <a:spcBef>
                          <a:spcPts val="305"/>
                        </a:spcBef>
                      </a:pPr>
                      <a:r>
                        <a:rPr lang="nl-BE" sz="1000" dirty="0">
                          <a:solidFill>
                            <a:srgbClr val="17375E"/>
                          </a:solidFill>
                          <a:latin typeface="Calibri"/>
                          <a:ea typeface="+mn-ea"/>
                          <a:cs typeface="Calibri"/>
                        </a:rPr>
                        <a:t>Zwaargewonden</a:t>
                      </a:r>
                    </a:p>
                  </a:txBody>
                  <a:tcPr marL="0" marR="0" marT="3873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0D7E8"/>
                    </a:solidFill>
                  </a:tcPr>
                </a:tc>
                <a:tc>
                  <a:txBody>
                    <a:bodyPr/>
                    <a:lstStyle/>
                    <a:p>
                      <a:pPr marL="1270" algn="ctr">
                        <a:lnSpc>
                          <a:spcPct val="100000"/>
                        </a:lnSpc>
                        <a:spcBef>
                          <a:spcPts val="305"/>
                        </a:spcBef>
                      </a:pPr>
                      <a:r>
                        <a:rPr lang="nl-BE" sz="1000" dirty="0">
                          <a:solidFill>
                            <a:srgbClr val="17375E"/>
                          </a:solidFill>
                          <a:latin typeface="Calibri"/>
                          <a:ea typeface="+mn-ea"/>
                          <a:cs typeface="Calibri"/>
                        </a:rPr>
                        <a:t>9</a:t>
                      </a: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270" algn="ctr">
                        <a:lnSpc>
                          <a:spcPct val="100000"/>
                        </a:lnSpc>
                        <a:spcBef>
                          <a:spcPts val="305"/>
                        </a:spcBef>
                      </a:pPr>
                      <a:r>
                        <a:rPr lang="nl-BE" sz="1000" dirty="0">
                          <a:solidFill>
                            <a:srgbClr val="17375E"/>
                          </a:solidFill>
                          <a:latin typeface="Calibri"/>
                          <a:ea typeface="+mn-ea"/>
                          <a:cs typeface="Calibri"/>
                        </a:rPr>
                        <a:t>16</a:t>
                      </a:r>
                    </a:p>
                  </a:txBody>
                  <a:tcPr marL="0" marR="0" marT="3873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r h="250241">
                <a:tc>
                  <a:txBody>
                    <a:bodyPr/>
                    <a:lstStyle/>
                    <a:p>
                      <a:pPr marL="91440">
                        <a:lnSpc>
                          <a:spcPct val="100000"/>
                        </a:lnSpc>
                        <a:spcBef>
                          <a:spcPts val="305"/>
                        </a:spcBef>
                      </a:pPr>
                      <a:r>
                        <a:rPr lang="nl-BE" sz="1000" dirty="0">
                          <a:solidFill>
                            <a:srgbClr val="17375E"/>
                          </a:solidFill>
                          <a:latin typeface="Calibri"/>
                          <a:ea typeface="+mn-ea"/>
                          <a:cs typeface="Calibri"/>
                        </a:rPr>
                        <a:t>Overlijden</a:t>
                      </a:r>
                    </a:p>
                  </a:txBody>
                  <a:tcPr marL="0" marR="0" marT="3873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9ECF4"/>
                    </a:solidFill>
                  </a:tcPr>
                </a:tc>
                <a:tc>
                  <a:txBody>
                    <a:bodyPr/>
                    <a:lstStyle/>
                    <a:p>
                      <a:pPr marL="1270" algn="ctr">
                        <a:lnSpc>
                          <a:spcPct val="100000"/>
                        </a:lnSpc>
                        <a:spcBef>
                          <a:spcPts val="305"/>
                        </a:spcBef>
                      </a:pPr>
                      <a:r>
                        <a:rPr lang="nl-BE" sz="1000" dirty="0">
                          <a:solidFill>
                            <a:srgbClr val="17375E"/>
                          </a:solidFill>
                          <a:latin typeface="Calibri"/>
                          <a:ea typeface="+mn-ea"/>
                          <a:cs typeface="Calibri"/>
                        </a:rPr>
                        <a:t>0</a:t>
                      </a: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270" algn="ctr">
                        <a:lnSpc>
                          <a:spcPct val="100000"/>
                        </a:lnSpc>
                        <a:spcBef>
                          <a:spcPts val="305"/>
                        </a:spcBef>
                      </a:pPr>
                      <a:r>
                        <a:rPr lang="nl-BE" sz="1000" dirty="0">
                          <a:solidFill>
                            <a:srgbClr val="17375E"/>
                          </a:solidFill>
                          <a:latin typeface="Calibri"/>
                          <a:ea typeface="+mn-ea"/>
                          <a:cs typeface="Calibri"/>
                        </a:rPr>
                        <a:t>1</a:t>
                      </a:r>
                    </a:p>
                  </a:txBody>
                  <a:tcPr marL="0" marR="0" marT="3873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4"/>
                  </a:ext>
                </a:extLst>
              </a:tr>
            </a:tbl>
          </a:graphicData>
        </a:graphic>
      </p:graphicFrame>
      <p:sp>
        <p:nvSpPr>
          <p:cNvPr id="24" name="object 2">
            <a:extLst>
              <a:ext uri="{FF2B5EF4-FFF2-40B4-BE49-F238E27FC236}">
                <a16:creationId xmlns:a16="http://schemas.microsoft.com/office/drawing/2014/main" id="{48639760-B251-4CBC-BB28-06909025B1B2}"/>
              </a:ext>
            </a:extLst>
          </p:cNvPr>
          <p:cNvSpPr txBox="1">
            <a:spLocks/>
          </p:cNvSpPr>
          <p:nvPr/>
        </p:nvSpPr>
        <p:spPr>
          <a:xfrm>
            <a:off x="5401017" y="152400"/>
            <a:ext cx="2295183" cy="258404"/>
          </a:xfrm>
          <a:prstGeom prst="rect">
            <a:avLst/>
          </a:prstGeom>
        </p:spPr>
        <p:txBody>
          <a:bodyPr vert="horz" wrap="square" lIns="0" tIns="12065" rIns="0" bIns="0" rtlCol="0">
            <a:spAutoFit/>
          </a:bodyPr>
          <a:lstStyle>
            <a:lvl1pPr>
              <a:defRPr sz="2400" b="1" i="0">
                <a:solidFill>
                  <a:schemeClr val="bg1"/>
                </a:solidFill>
                <a:latin typeface="Calibri"/>
                <a:ea typeface="+mj-ea"/>
                <a:cs typeface="Calibri"/>
              </a:defRPr>
            </a:lvl1pPr>
          </a:lstStyle>
          <a:p>
            <a:pPr marL="12700">
              <a:spcBef>
                <a:spcPts val="95"/>
              </a:spcBef>
            </a:pPr>
            <a:r>
              <a:rPr lang="nl-BE" sz="1600" dirty="0"/>
              <a:t>Activiteiten en resultaten</a:t>
            </a:r>
          </a:p>
        </p:txBody>
      </p:sp>
      <p:sp>
        <p:nvSpPr>
          <p:cNvPr id="26" name="object 37">
            <a:extLst>
              <a:ext uri="{FF2B5EF4-FFF2-40B4-BE49-F238E27FC236}">
                <a16:creationId xmlns:a16="http://schemas.microsoft.com/office/drawing/2014/main" id="{1550B4A6-98E5-4631-8F9B-00AEE5A0804D}"/>
              </a:ext>
            </a:extLst>
          </p:cNvPr>
          <p:cNvSpPr txBox="1"/>
          <p:nvPr/>
        </p:nvSpPr>
        <p:spPr>
          <a:xfrm>
            <a:off x="78739" y="6705600"/>
            <a:ext cx="89535" cy="130036"/>
          </a:xfrm>
          <a:prstGeom prst="rect">
            <a:avLst/>
          </a:prstGeom>
        </p:spPr>
        <p:txBody>
          <a:bodyPr vert="horz" wrap="square" lIns="0" tIns="0" rIns="0" bIns="0" rtlCol="0">
            <a:spAutoFit/>
          </a:bodyPr>
          <a:lstStyle/>
          <a:p>
            <a:pPr marL="12700">
              <a:lnSpc>
                <a:spcPts val="1045"/>
              </a:lnSpc>
            </a:pPr>
            <a:r>
              <a:rPr lang="nl-BE" sz="1000" dirty="0">
                <a:solidFill>
                  <a:srgbClr val="FFFFFF"/>
                </a:solidFill>
                <a:latin typeface="Calibri"/>
                <a:cs typeface="Calibri"/>
              </a:rPr>
              <a:t>5</a:t>
            </a:r>
          </a:p>
        </p:txBody>
      </p:sp>
      <p:sp>
        <p:nvSpPr>
          <p:cNvPr id="27" name="object 38">
            <a:extLst>
              <a:ext uri="{FF2B5EF4-FFF2-40B4-BE49-F238E27FC236}">
                <a16:creationId xmlns:a16="http://schemas.microsoft.com/office/drawing/2014/main" id="{46EC8666-7514-4CE8-B129-CCB196D46AA6}"/>
              </a:ext>
            </a:extLst>
          </p:cNvPr>
          <p:cNvSpPr txBox="1"/>
          <p:nvPr/>
        </p:nvSpPr>
        <p:spPr>
          <a:xfrm>
            <a:off x="8879895" y="6705600"/>
            <a:ext cx="89535" cy="130036"/>
          </a:xfrm>
          <a:prstGeom prst="rect">
            <a:avLst/>
          </a:prstGeom>
        </p:spPr>
        <p:txBody>
          <a:bodyPr vert="horz" wrap="square" lIns="0" tIns="0" rIns="0" bIns="0" rtlCol="0">
            <a:spAutoFit/>
          </a:bodyPr>
          <a:lstStyle/>
          <a:p>
            <a:pPr marL="12700">
              <a:lnSpc>
                <a:spcPts val="1045"/>
              </a:lnSpc>
            </a:pPr>
            <a:r>
              <a:rPr lang="nl-BE" sz="1000" dirty="0">
                <a:solidFill>
                  <a:srgbClr val="FFFFFF"/>
                </a:solidFill>
                <a:latin typeface="Calibri"/>
                <a:cs typeface="Calibri"/>
              </a:rPr>
              <a:t>6</a:t>
            </a:r>
          </a:p>
        </p:txBody>
      </p:sp>
      <p:sp>
        <p:nvSpPr>
          <p:cNvPr id="8" name="ZoneTexte 7">
            <a:extLst>
              <a:ext uri="{FF2B5EF4-FFF2-40B4-BE49-F238E27FC236}">
                <a16:creationId xmlns:a16="http://schemas.microsoft.com/office/drawing/2014/main" id="{8E1047AE-8A58-9D5D-F2E5-F3B42C1579D1}"/>
              </a:ext>
            </a:extLst>
          </p:cNvPr>
          <p:cNvSpPr txBox="1"/>
          <p:nvPr/>
        </p:nvSpPr>
        <p:spPr>
          <a:xfrm>
            <a:off x="491496" y="2286225"/>
            <a:ext cx="3743268" cy="1277273"/>
          </a:xfrm>
          <a:prstGeom prst="rect">
            <a:avLst/>
          </a:prstGeom>
          <a:noFill/>
        </p:spPr>
        <p:txBody>
          <a:bodyPr wrap="square" rtlCol="0">
            <a:spAutoFit/>
          </a:bodyPr>
          <a:lstStyle/>
          <a:p>
            <a:r>
              <a:rPr lang="nl-BE" sz="1100" b="1" dirty="0">
                <a:solidFill>
                  <a:schemeClr val="bg1"/>
                </a:solidFill>
                <a:cs typeface="Gisha"/>
              </a:rPr>
              <a:t>Snelheid</a:t>
            </a:r>
            <a:r>
              <a:rPr lang="nl-BE" sz="1100" dirty="0">
                <a:solidFill>
                  <a:schemeClr val="bg1"/>
                </a:solidFill>
                <a:cs typeface="Gisha"/>
              </a:rPr>
              <a:t>: </a:t>
            </a:r>
          </a:p>
          <a:p>
            <a:pPr marL="285750" indent="-285750">
              <a:buFont typeface="Arial" panose="020B0604020202020204" pitchFamily="34" charset="0"/>
              <a:buChar char="•"/>
            </a:pPr>
            <a:r>
              <a:rPr lang="nl-BE" sz="1100" dirty="0">
                <a:solidFill>
                  <a:schemeClr val="bg1"/>
                </a:solidFill>
                <a:cs typeface="Gisha"/>
              </a:rPr>
              <a:t>Preventie: 41.184 uur preventieve radars</a:t>
            </a:r>
          </a:p>
          <a:p>
            <a:pPr marL="285750" indent="-285750">
              <a:buFont typeface="Arial" panose="020B0604020202020204" pitchFamily="34" charset="0"/>
              <a:buChar char="•"/>
            </a:pPr>
            <a:r>
              <a:rPr lang="nl-BE" sz="1100" dirty="0">
                <a:solidFill>
                  <a:schemeClr val="bg1"/>
                </a:solidFill>
                <a:cs typeface="Gisha"/>
              </a:rPr>
              <a:t>Repressie: 41.837 uur preventieve radars</a:t>
            </a:r>
          </a:p>
          <a:p>
            <a:pPr marL="285750" indent="-285750">
              <a:buFont typeface="Arial" panose="020B0604020202020204" pitchFamily="34" charset="0"/>
              <a:buChar char="•"/>
            </a:pPr>
            <a:r>
              <a:rPr lang="nl-BE" sz="1100" dirty="0">
                <a:solidFill>
                  <a:schemeClr val="bg1"/>
                </a:solidFill>
                <a:cs typeface="Gisha"/>
              </a:rPr>
              <a:t>43.070 pv’s (76% van het totale aantal verkeersovertredingen)</a:t>
            </a:r>
          </a:p>
          <a:p>
            <a:r>
              <a:rPr lang="nl-BE" sz="1100" dirty="0">
                <a:solidFill>
                  <a:schemeClr val="bg1"/>
                </a:solidFill>
                <a:cs typeface="Gisha"/>
              </a:rPr>
              <a:t>5.883 pv’s voor het niet naleven van </a:t>
            </a:r>
            <a:r>
              <a:rPr lang="nl-BE" sz="1100" b="1" dirty="0">
                <a:solidFill>
                  <a:schemeClr val="bg1"/>
                </a:solidFill>
                <a:cs typeface="Gisha"/>
              </a:rPr>
              <a:t>verkeerslichten</a:t>
            </a:r>
          </a:p>
          <a:p>
            <a:r>
              <a:rPr lang="nl-BE" sz="1100" dirty="0">
                <a:solidFill>
                  <a:schemeClr val="bg1"/>
                </a:solidFill>
                <a:cs typeface="Gisha"/>
              </a:rPr>
              <a:t>3.381 pv’s voor </a:t>
            </a:r>
            <a:r>
              <a:rPr lang="nl-BE" sz="1100" b="1" dirty="0">
                <a:solidFill>
                  <a:schemeClr val="bg1"/>
                </a:solidFill>
                <a:cs typeface="Gisha"/>
              </a:rPr>
              <a:t>foutief parkeren</a:t>
            </a:r>
            <a:r>
              <a:rPr lang="nl-BE" sz="1100" dirty="0">
                <a:solidFill>
                  <a:schemeClr val="bg1"/>
                </a:solidFill>
                <a:cs typeface="Gisha"/>
              </a:rPr>
              <a:t> </a:t>
            </a:r>
          </a:p>
        </p:txBody>
      </p:sp>
      <p:sp>
        <p:nvSpPr>
          <p:cNvPr id="18" name="ZoneTexte 17">
            <a:extLst>
              <a:ext uri="{FF2B5EF4-FFF2-40B4-BE49-F238E27FC236}">
                <a16:creationId xmlns:a16="http://schemas.microsoft.com/office/drawing/2014/main" id="{481435F9-6416-059D-C048-9C3D8A565137}"/>
              </a:ext>
            </a:extLst>
          </p:cNvPr>
          <p:cNvSpPr txBox="1"/>
          <p:nvPr/>
        </p:nvSpPr>
        <p:spPr>
          <a:xfrm>
            <a:off x="3362306" y="5739194"/>
            <a:ext cx="1357948" cy="646331"/>
          </a:xfrm>
          <a:prstGeom prst="rect">
            <a:avLst/>
          </a:prstGeom>
          <a:noFill/>
        </p:spPr>
        <p:txBody>
          <a:bodyPr wrap="square">
            <a:spAutoFit/>
          </a:bodyPr>
          <a:lstStyle/>
          <a:p>
            <a:r>
              <a:rPr lang="nl-BE" sz="900" dirty="0">
                <a:solidFill>
                  <a:srgbClr val="FFFFFF"/>
                </a:solidFill>
                <a:cs typeface="Calibri"/>
              </a:rPr>
              <a:t>In totaal hebben onze teams </a:t>
            </a:r>
            <a:r>
              <a:rPr lang="nl-BE" sz="900" b="1" dirty="0">
                <a:solidFill>
                  <a:srgbClr val="FFFFFF"/>
                </a:solidFill>
                <a:cs typeface="Calibri"/>
              </a:rPr>
              <a:t>32.813 uur</a:t>
            </a:r>
            <a:r>
              <a:rPr lang="nl-BE" sz="900" dirty="0">
                <a:solidFill>
                  <a:srgbClr val="FFFFFF"/>
                </a:solidFill>
                <a:cs typeface="Calibri"/>
              </a:rPr>
              <a:t> besteed aan het beveiligen van het openbaar vervoer.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5D9F0"/>
          </a:solidFill>
        </p:spPr>
        <p:txBody>
          <a:bodyPr wrap="square" lIns="0" tIns="0" rIns="0" bIns="0" rtlCol="0"/>
          <a:lstStyle/>
          <a:p>
            <a:endParaRPr dirty="0"/>
          </a:p>
        </p:txBody>
      </p:sp>
      <p:sp>
        <p:nvSpPr>
          <p:cNvPr id="5" name="object 5"/>
          <p:cNvSpPr txBox="1"/>
          <p:nvPr/>
        </p:nvSpPr>
        <p:spPr>
          <a:xfrm>
            <a:off x="5023864" y="685800"/>
            <a:ext cx="1072135" cy="228268"/>
          </a:xfrm>
          <a:prstGeom prst="rect">
            <a:avLst/>
          </a:prstGeom>
        </p:spPr>
        <p:txBody>
          <a:bodyPr vert="horz" wrap="square" lIns="0" tIns="12700" rIns="0" bIns="0" rtlCol="0">
            <a:spAutoFit/>
          </a:bodyPr>
          <a:lstStyle/>
          <a:p>
            <a:pPr marL="12700">
              <a:lnSpc>
                <a:spcPct val="100000"/>
              </a:lnSpc>
              <a:spcBef>
                <a:spcPts val="100"/>
              </a:spcBef>
            </a:pPr>
            <a:r>
              <a:rPr lang="nl-BE" sz="1400" b="1" dirty="0">
                <a:solidFill>
                  <a:srgbClr val="1F487C"/>
                </a:solidFill>
                <a:latin typeface="Calibri"/>
                <a:cs typeface="Calibri"/>
              </a:rPr>
              <a:t>DISPATCHING</a:t>
            </a:r>
          </a:p>
        </p:txBody>
      </p:sp>
      <p:sp>
        <p:nvSpPr>
          <p:cNvPr id="6" name="object 6"/>
          <p:cNvSpPr txBox="1"/>
          <p:nvPr/>
        </p:nvSpPr>
        <p:spPr>
          <a:xfrm>
            <a:off x="4980178" y="1934338"/>
            <a:ext cx="1644650" cy="239395"/>
          </a:xfrm>
          <a:prstGeom prst="rect">
            <a:avLst/>
          </a:prstGeom>
        </p:spPr>
        <p:txBody>
          <a:bodyPr vert="horz" wrap="square" lIns="0" tIns="13335" rIns="0" bIns="0" rtlCol="0">
            <a:spAutoFit/>
          </a:bodyPr>
          <a:lstStyle/>
          <a:p>
            <a:pPr marL="12700">
              <a:lnSpc>
                <a:spcPct val="100000"/>
              </a:lnSpc>
              <a:spcBef>
                <a:spcPts val="105"/>
              </a:spcBef>
            </a:pPr>
            <a:r>
              <a:rPr lang="nl-BE" sz="1400" b="1" dirty="0">
                <a:solidFill>
                  <a:srgbClr val="1F487C"/>
                </a:solidFill>
                <a:latin typeface="Calibri"/>
                <a:cs typeface="Calibri"/>
              </a:rPr>
              <a:t>Interventietijden</a:t>
            </a:r>
          </a:p>
        </p:txBody>
      </p:sp>
      <p:graphicFrame>
        <p:nvGraphicFramePr>
          <p:cNvPr id="7" name="object 7"/>
          <p:cNvGraphicFramePr>
            <a:graphicFrameLocks noGrp="1"/>
          </p:cNvGraphicFramePr>
          <p:nvPr>
            <p:extLst>
              <p:ext uri="{D42A27DB-BD31-4B8C-83A1-F6EECF244321}">
                <p14:modId xmlns:p14="http://schemas.microsoft.com/office/powerpoint/2010/main" val="3178289172"/>
              </p:ext>
            </p:extLst>
          </p:nvPr>
        </p:nvGraphicFramePr>
        <p:xfrm>
          <a:off x="4979406" y="2195323"/>
          <a:ext cx="3741172" cy="928877"/>
        </p:xfrm>
        <a:graphic>
          <a:graphicData uri="http://schemas.openxmlformats.org/drawingml/2006/table">
            <a:tbl>
              <a:tblPr firstRow="1" bandRow="1">
                <a:tableStyleId>{2D5ABB26-0587-4C30-8999-92F81FD0307C}</a:tableStyleId>
              </a:tblPr>
              <a:tblGrid>
                <a:gridCol w="871994">
                  <a:extLst>
                    <a:ext uri="{9D8B030D-6E8A-4147-A177-3AD203B41FA5}">
                      <a16:colId xmlns:a16="http://schemas.microsoft.com/office/drawing/2014/main" val="20000"/>
                    </a:ext>
                  </a:extLst>
                </a:gridCol>
                <a:gridCol w="494471">
                  <a:extLst>
                    <a:ext uri="{9D8B030D-6E8A-4147-A177-3AD203B41FA5}">
                      <a16:colId xmlns:a16="http://schemas.microsoft.com/office/drawing/2014/main" val="20001"/>
                    </a:ext>
                  </a:extLst>
                </a:gridCol>
                <a:gridCol w="569408">
                  <a:extLst>
                    <a:ext uri="{9D8B030D-6E8A-4147-A177-3AD203B41FA5}">
                      <a16:colId xmlns:a16="http://schemas.microsoft.com/office/drawing/2014/main" val="20002"/>
                    </a:ext>
                  </a:extLst>
                </a:gridCol>
                <a:gridCol w="539320">
                  <a:extLst>
                    <a:ext uri="{9D8B030D-6E8A-4147-A177-3AD203B41FA5}">
                      <a16:colId xmlns:a16="http://schemas.microsoft.com/office/drawing/2014/main" val="20003"/>
                    </a:ext>
                  </a:extLst>
                </a:gridCol>
                <a:gridCol w="531939">
                  <a:extLst>
                    <a:ext uri="{9D8B030D-6E8A-4147-A177-3AD203B41FA5}">
                      <a16:colId xmlns:a16="http://schemas.microsoft.com/office/drawing/2014/main" val="20004"/>
                    </a:ext>
                  </a:extLst>
                </a:gridCol>
                <a:gridCol w="734040">
                  <a:extLst>
                    <a:ext uri="{9D8B030D-6E8A-4147-A177-3AD203B41FA5}">
                      <a16:colId xmlns:a16="http://schemas.microsoft.com/office/drawing/2014/main" val="20005"/>
                    </a:ext>
                  </a:extLst>
                </a:gridCol>
              </a:tblGrid>
              <a:tr h="366903">
                <a:tc>
                  <a:txBody>
                    <a:bodyPr/>
                    <a:lstStyle/>
                    <a:p>
                      <a:pPr marL="92075">
                        <a:lnSpc>
                          <a:spcPct val="100000"/>
                        </a:lnSpc>
                        <a:spcBef>
                          <a:spcPts val="295"/>
                        </a:spcBef>
                      </a:pPr>
                      <a:r>
                        <a:rPr lang="nl-BE" sz="1100" dirty="0">
                          <a:solidFill>
                            <a:srgbClr val="FFFFFF"/>
                          </a:solidFill>
                          <a:latin typeface="Calibri"/>
                          <a:cs typeface="Calibri"/>
                        </a:rPr>
                        <a:t>Minuten</a:t>
                      </a: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a:lnSpc>
                          <a:spcPct val="100000"/>
                        </a:lnSpc>
                        <a:spcBef>
                          <a:spcPts val="295"/>
                        </a:spcBef>
                      </a:pPr>
                      <a:r>
                        <a:rPr lang="nl-BE" sz="1100" dirty="0">
                          <a:solidFill>
                            <a:srgbClr val="FFFFFF"/>
                          </a:solidFill>
                          <a:latin typeface="Calibri"/>
                          <a:cs typeface="Calibri"/>
                        </a:rPr>
                        <a:t>0-10</a:t>
                      </a: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F81BC"/>
                    </a:solidFill>
                  </a:tcPr>
                </a:tc>
                <a:tc>
                  <a:txBody>
                    <a:bodyPr/>
                    <a:lstStyle/>
                    <a:p>
                      <a:pPr marL="92075">
                        <a:lnSpc>
                          <a:spcPct val="100000"/>
                        </a:lnSpc>
                        <a:spcBef>
                          <a:spcPts val="295"/>
                        </a:spcBef>
                      </a:pPr>
                      <a:r>
                        <a:rPr lang="nl-BE" sz="1100" dirty="0">
                          <a:solidFill>
                            <a:srgbClr val="FFFFFF"/>
                          </a:solidFill>
                          <a:latin typeface="Calibri"/>
                          <a:cs typeface="Calibri"/>
                        </a:rPr>
                        <a:t>11-20</a:t>
                      </a: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F81BC"/>
                    </a:solidFill>
                  </a:tcPr>
                </a:tc>
                <a:tc>
                  <a:txBody>
                    <a:bodyPr/>
                    <a:lstStyle/>
                    <a:p>
                      <a:pPr marL="92710">
                        <a:lnSpc>
                          <a:spcPct val="100000"/>
                        </a:lnSpc>
                        <a:spcBef>
                          <a:spcPts val="295"/>
                        </a:spcBef>
                      </a:pPr>
                      <a:r>
                        <a:rPr lang="nl-BE" sz="1100" dirty="0">
                          <a:solidFill>
                            <a:srgbClr val="FFFFFF"/>
                          </a:solidFill>
                          <a:latin typeface="Calibri"/>
                          <a:cs typeface="Calibri"/>
                        </a:rPr>
                        <a:t>21-30</a:t>
                      </a: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F81BC"/>
                    </a:solidFill>
                  </a:tcPr>
                </a:tc>
                <a:tc>
                  <a:txBody>
                    <a:bodyPr/>
                    <a:lstStyle/>
                    <a:p>
                      <a:pPr marL="92710">
                        <a:lnSpc>
                          <a:spcPct val="100000"/>
                        </a:lnSpc>
                        <a:spcBef>
                          <a:spcPts val="295"/>
                        </a:spcBef>
                      </a:pPr>
                      <a:r>
                        <a:rPr lang="nl-BE" sz="1100" dirty="0">
                          <a:solidFill>
                            <a:srgbClr val="FFFFFF"/>
                          </a:solidFill>
                          <a:latin typeface="Calibri"/>
                          <a:cs typeface="Calibri"/>
                        </a:rPr>
                        <a:t>31-60</a:t>
                      </a: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F81BC"/>
                    </a:solidFill>
                  </a:tcPr>
                </a:tc>
                <a:tc>
                  <a:txBody>
                    <a:bodyPr/>
                    <a:lstStyle/>
                    <a:p>
                      <a:pPr marL="92710">
                        <a:lnSpc>
                          <a:spcPct val="100000"/>
                        </a:lnSpc>
                        <a:spcBef>
                          <a:spcPts val="295"/>
                        </a:spcBef>
                      </a:pPr>
                      <a:r>
                        <a:rPr lang="nl-BE" sz="1100" dirty="0">
                          <a:solidFill>
                            <a:srgbClr val="FFFFFF"/>
                          </a:solidFill>
                          <a:latin typeface="Calibri"/>
                          <a:cs typeface="Calibri"/>
                        </a:rPr>
                        <a:t>61-180</a:t>
                      </a: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F81BC"/>
                    </a:solidFill>
                  </a:tcPr>
                </a:tc>
                <a:extLst>
                  <a:ext uri="{0D108BD9-81ED-4DB2-BD59-A6C34878D82A}">
                    <a16:rowId xmlns:a16="http://schemas.microsoft.com/office/drawing/2014/main" val="10000"/>
                  </a:ext>
                </a:extLst>
              </a:tr>
              <a:tr h="285495">
                <a:tc>
                  <a:txBody>
                    <a:bodyPr/>
                    <a:lstStyle/>
                    <a:p>
                      <a:pPr marL="92075">
                        <a:lnSpc>
                          <a:spcPct val="100000"/>
                        </a:lnSpc>
                        <a:spcBef>
                          <a:spcPts val="295"/>
                        </a:spcBef>
                      </a:pPr>
                      <a:r>
                        <a:rPr lang="nl-BE" sz="1200" dirty="0">
                          <a:solidFill>
                            <a:srgbClr val="17375E"/>
                          </a:solidFill>
                          <a:latin typeface="Calibri"/>
                          <a:ea typeface="+mn-ea"/>
                          <a:cs typeface="Calibri"/>
                        </a:rPr>
                        <a:t>2021</a:t>
                      </a:r>
                    </a:p>
                  </a:txBody>
                  <a:tcPr marL="0" marR="0" marT="37465" marB="0">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95"/>
                        </a:spcBef>
                      </a:pPr>
                      <a:r>
                        <a:rPr lang="nl-BE" sz="1200" dirty="0">
                          <a:solidFill>
                            <a:srgbClr val="17375E"/>
                          </a:solidFill>
                          <a:latin typeface="Calibri"/>
                          <a:cs typeface="Calibri"/>
                        </a:rPr>
                        <a:t>27%</a:t>
                      </a: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95"/>
                        </a:spcBef>
                      </a:pPr>
                      <a:r>
                        <a:rPr lang="nl-BE" sz="1200" dirty="0">
                          <a:solidFill>
                            <a:srgbClr val="17375E"/>
                          </a:solidFill>
                          <a:latin typeface="Calibri"/>
                          <a:cs typeface="Calibri"/>
                        </a:rPr>
                        <a:t>61%</a:t>
                      </a: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710">
                        <a:lnSpc>
                          <a:spcPct val="100000"/>
                        </a:lnSpc>
                        <a:spcBef>
                          <a:spcPts val="295"/>
                        </a:spcBef>
                      </a:pPr>
                      <a:r>
                        <a:rPr lang="nl-BE" sz="1200" dirty="0">
                          <a:solidFill>
                            <a:srgbClr val="17375E"/>
                          </a:solidFill>
                          <a:latin typeface="Calibri"/>
                          <a:cs typeface="Calibri"/>
                        </a:rPr>
                        <a:t>82%</a:t>
                      </a: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710">
                        <a:lnSpc>
                          <a:spcPct val="100000"/>
                        </a:lnSpc>
                        <a:spcBef>
                          <a:spcPts val="295"/>
                        </a:spcBef>
                      </a:pPr>
                      <a:r>
                        <a:rPr lang="nl-BE" sz="1200" dirty="0">
                          <a:solidFill>
                            <a:srgbClr val="17375E"/>
                          </a:solidFill>
                          <a:latin typeface="Calibri"/>
                          <a:cs typeface="Calibri"/>
                        </a:rPr>
                        <a:t>95%</a:t>
                      </a: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710">
                        <a:lnSpc>
                          <a:spcPct val="100000"/>
                        </a:lnSpc>
                        <a:spcBef>
                          <a:spcPts val="295"/>
                        </a:spcBef>
                      </a:pPr>
                      <a:r>
                        <a:rPr lang="nl-BE" sz="1200" dirty="0">
                          <a:solidFill>
                            <a:srgbClr val="17375E"/>
                          </a:solidFill>
                          <a:latin typeface="Calibri"/>
                          <a:cs typeface="Calibri"/>
                        </a:rPr>
                        <a:t>100%</a:t>
                      </a: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276479">
                <a:tc>
                  <a:txBody>
                    <a:bodyPr/>
                    <a:lstStyle/>
                    <a:p>
                      <a:pPr marL="92075">
                        <a:lnSpc>
                          <a:spcPct val="100000"/>
                        </a:lnSpc>
                        <a:spcBef>
                          <a:spcPts val="295"/>
                        </a:spcBef>
                      </a:pPr>
                      <a:r>
                        <a:rPr lang="nl-BE" sz="1200" dirty="0">
                          <a:solidFill>
                            <a:srgbClr val="17375E"/>
                          </a:solidFill>
                          <a:latin typeface="Calibri"/>
                          <a:ea typeface="+mn-ea"/>
                          <a:cs typeface="Calibri"/>
                        </a:rPr>
                        <a:t>2022</a:t>
                      </a: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95"/>
                        </a:spcBef>
                      </a:pPr>
                      <a:r>
                        <a:rPr lang="nl-BE" sz="1200" dirty="0">
                          <a:solidFill>
                            <a:srgbClr val="17375E"/>
                          </a:solidFill>
                          <a:latin typeface="Calibri"/>
                          <a:ea typeface="+mn-ea"/>
                          <a:cs typeface="Calibri"/>
                        </a:rPr>
                        <a:t>28%</a:t>
                      </a:r>
                    </a:p>
                  </a:txBody>
                  <a:tcPr marL="0" marR="0" marT="37465"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9ECF4"/>
                    </a:solidFill>
                  </a:tcPr>
                </a:tc>
                <a:tc>
                  <a:txBody>
                    <a:bodyPr/>
                    <a:lstStyle/>
                    <a:p>
                      <a:pPr marL="92075">
                        <a:lnSpc>
                          <a:spcPct val="100000"/>
                        </a:lnSpc>
                        <a:spcBef>
                          <a:spcPts val="295"/>
                        </a:spcBef>
                      </a:pPr>
                      <a:r>
                        <a:rPr lang="nl-BE" sz="1200" dirty="0">
                          <a:solidFill>
                            <a:srgbClr val="17375E"/>
                          </a:solidFill>
                          <a:latin typeface="Calibri"/>
                          <a:ea typeface="+mn-ea"/>
                          <a:cs typeface="Calibri"/>
                        </a:rPr>
                        <a:t>62%</a:t>
                      </a:r>
                    </a:p>
                  </a:txBody>
                  <a:tcPr marL="0" marR="0" marT="37465"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9ECF4"/>
                    </a:solidFill>
                  </a:tcPr>
                </a:tc>
                <a:tc>
                  <a:txBody>
                    <a:bodyPr/>
                    <a:lstStyle/>
                    <a:p>
                      <a:pPr marL="92075">
                        <a:lnSpc>
                          <a:spcPct val="100000"/>
                        </a:lnSpc>
                        <a:spcBef>
                          <a:spcPts val="295"/>
                        </a:spcBef>
                      </a:pPr>
                      <a:r>
                        <a:rPr lang="nl-BE" sz="1200" dirty="0">
                          <a:solidFill>
                            <a:srgbClr val="17375E"/>
                          </a:solidFill>
                          <a:latin typeface="Calibri"/>
                          <a:ea typeface="+mn-ea"/>
                          <a:cs typeface="Calibri"/>
                        </a:rPr>
                        <a:t>83%</a:t>
                      </a:r>
                    </a:p>
                  </a:txBody>
                  <a:tcPr marL="0" marR="0" marT="37465"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9ECF4"/>
                    </a:solidFill>
                  </a:tcPr>
                </a:tc>
                <a:tc>
                  <a:txBody>
                    <a:bodyPr/>
                    <a:lstStyle/>
                    <a:p>
                      <a:pPr marL="92075">
                        <a:lnSpc>
                          <a:spcPct val="100000"/>
                        </a:lnSpc>
                        <a:spcBef>
                          <a:spcPts val="295"/>
                        </a:spcBef>
                      </a:pPr>
                      <a:r>
                        <a:rPr lang="nl-BE" sz="1200" dirty="0">
                          <a:solidFill>
                            <a:srgbClr val="17375E"/>
                          </a:solidFill>
                          <a:latin typeface="Calibri"/>
                          <a:ea typeface="+mn-ea"/>
                          <a:cs typeface="Calibri"/>
                        </a:rPr>
                        <a:t>95%</a:t>
                      </a:r>
                    </a:p>
                  </a:txBody>
                  <a:tcPr marL="0" marR="0" marT="37465"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9ECF4"/>
                    </a:solidFill>
                  </a:tcPr>
                </a:tc>
                <a:tc>
                  <a:txBody>
                    <a:bodyPr/>
                    <a:lstStyle/>
                    <a:p>
                      <a:pPr marL="92075">
                        <a:lnSpc>
                          <a:spcPct val="100000"/>
                        </a:lnSpc>
                        <a:spcBef>
                          <a:spcPts val="295"/>
                        </a:spcBef>
                      </a:pPr>
                      <a:r>
                        <a:rPr lang="nl-BE" sz="1200" dirty="0">
                          <a:solidFill>
                            <a:srgbClr val="17375E"/>
                          </a:solidFill>
                          <a:latin typeface="Calibri"/>
                          <a:ea typeface="+mn-ea"/>
                          <a:cs typeface="Calibri"/>
                        </a:rPr>
                        <a:t>100%</a:t>
                      </a:r>
                    </a:p>
                  </a:txBody>
                  <a:tcPr marL="0" marR="0" marT="37465"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9ECF4"/>
                    </a:solidFill>
                  </a:tcPr>
                </a:tc>
                <a:extLst>
                  <a:ext uri="{0D108BD9-81ED-4DB2-BD59-A6C34878D82A}">
                    <a16:rowId xmlns:a16="http://schemas.microsoft.com/office/drawing/2014/main" val="10002"/>
                  </a:ext>
                </a:extLst>
              </a:tr>
            </a:tbl>
          </a:graphicData>
        </a:graphic>
      </p:graphicFrame>
      <p:sp>
        <p:nvSpPr>
          <p:cNvPr id="8" name="object 8"/>
          <p:cNvSpPr txBox="1"/>
          <p:nvPr/>
        </p:nvSpPr>
        <p:spPr>
          <a:xfrm>
            <a:off x="5023865" y="3438737"/>
            <a:ext cx="1847934" cy="228268"/>
          </a:xfrm>
          <a:prstGeom prst="rect">
            <a:avLst/>
          </a:prstGeom>
        </p:spPr>
        <p:txBody>
          <a:bodyPr vert="horz" wrap="square" lIns="0" tIns="12700" rIns="0" bIns="0" rtlCol="0">
            <a:spAutoFit/>
          </a:bodyPr>
          <a:lstStyle/>
          <a:p>
            <a:pPr marL="12700">
              <a:lnSpc>
                <a:spcPct val="100000"/>
              </a:lnSpc>
              <a:spcBef>
                <a:spcPts val="100"/>
              </a:spcBef>
            </a:pPr>
            <a:r>
              <a:rPr lang="nl-BE" sz="1400" b="1" dirty="0">
                <a:solidFill>
                  <a:srgbClr val="1F487C"/>
                </a:solidFill>
                <a:latin typeface="Calibri"/>
                <a:cs typeface="Calibri"/>
              </a:rPr>
              <a:t>INTERVENTIEDIENSTEN</a:t>
            </a:r>
          </a:p>
        </p:txBody>
      </p:sp>
      <p:sp>
        <p:nvSpPr>
          <p:cNvPr id="9" name="object 9"/>
          <p:cNvSpPr txBox="1">
            <a:spLocks noGrp="1"/>
          </p:cNvSpPr>
          <p:nvPr>
            <p:ph type="title"/>
          </p:nvPr>
        </p:nvSpPr>
        <p:spPr>
          <a:xfrm>
            <a:off x="4952246" y="263652"/>
            <a:ext cx="3768331" cy="280205"/>
          </a:xfrm>
          <a:prstGeom prst="rect">
            <a:avLst/>
          </a:prstGeom>
          <a:solidFill>
            <a:srgbClr val="1F487C"/>
          </a:solidFill>
        </p:spPr>
        <p:txBody>
          <a:bodyPr vert="horz" wrap="square" lIns="0" tIns="33655" rIns="0" bIns="0" rtlCol="0">
            <a:spAutoFit/>
          </a:bodyPr>
          <a:lstStyle/>
          <a:p>
            <a:pPr marL="1095375">
              <a:lnSpc>
                <a:spcPct val="100000"/>
              </a:lnSpc>
              <a:spcBef>
                <a:spcPts val="265"/>
              </a:spcBef>
            </a:pPr>
            <a:r>
              <a:rPr lang="nl-BE" sz="1600" dirty="0"/>
              <a:t>Diensten aan de bevolking</a:t>
            </a:r>
          </a:p>
        </p:txBody>
      </p:sp>
      <p:sp>
        <p:nvSpPr>
          <p:cNvPr id="12" name="object 12"/>
          <p:cNvSpPr txBox="1"/>
          <p:nvPr/>
        </p:nvSpPr>
        <p:spPr>
          <a:xfrm>
            <a:off x="6185565" y="4182107"/>
            <a:ext cx="295275" cy="228909"/>
          </a:xfrm>
          <a:prstGeom prst="rect">
            <a:avLst/>
          </a:prstGeom>
        </p:spPr>
        <p:txBody>
          <a:bodyPr vert="horz" wrap="square" lIns="0" tIns="13335" rIns="0" bIns="0" rtlCol="0">
            <a:spAutoFit/>
          </a:bodyPr>
          <a:lstStyle/>
          <a:p>
            <a:pPr marL="12700">
              <a:lnSpc>
                <a:spcPct val="100000"/>
              </a:lnSpc>
              <a:spcBef>
                <a:spcPts val="105"/>
              </a:spcBef>
            </a:pPr>
            <a:r>
              <a:rPr lang="nl-BE" sz="1400" b="1" dirty="0">
                <a:solidFill>
                  <a:srgbClr val="000099"/>
                </a:solidFill>
                <a:latin typeface="Calibri"/>
                <a:cs typeface="Calibri"/>
              </a:rPr>
              <a:t>124</a:t>
            </a:r>
          </a:p>
        </p:txBody>
      </p:sp>
      <p:sp>
        <p:nvSpPr>
          <p:cNvPr id="16" name="object 16"/>
          <p:cNvSpPr/>
          <p:nvPr/>
        </p:nvSpPr>
        <p:spPr>
          <a:xfrm>
            <a:off x="6539801" y="3895938"/>
            <a:ext cx="313943" cy="653795"/>
          </a:xfrm>
          <a:prstGeom prst="rect">
            <a:avLst/>
          </a:prstGeom>
          <a:blipFill>
            <a:blip r:embed="rId2" cstate="print"/>
            <a:stretch>
              <a:fillRect/>
            </a:stretch>
          </a:blipFill>
        </p:spPr>
        <p:txBody>
          <a:bodyPr wrap="square" lIns="0" tIns="0" rIns="0" bIns="0" rtlCol="0"/>
          <a:lstStyle/>
          <a:p>
            <a:endParaRPr dirty="0"/>
          </a:p>
        </p:txBody>
      </p:sp>
      <p:sp>
        <p:nvSpPr>
          <p:cNvPr id="17" name="object 17"/>
          <p:cNvSpPr txBox="1"/>
          <p:nvPr/>
        </p:nvSpPr>
        <p:spPr>
          <a:xfrm>
            <a:off x="7228141" y="3743538"/>
            <a:ext cx="1534859" cy="966931"/>
          </a:xfrm>
          <a:prstGeom prst="rect">
            <a:avLst/>
          </a:prstGeom>
        </p:spPr>
        <p:txBody>
          <a:bodyPr vert="horz" wrap="square" lIns="0" tIns="66040" rIns="0" bIns="0" rtlCol="0">
            <a:spAutoFit/>
          </a:bodyPr>
          <a:lstStyle/>
          <a:p>
            <a:pPr marL="12700">
              <a:lnSpc>
                <a:spcPct val="100000"/>
              </a:lnSpc>
              <a:spcBef>
                <a:spcPts val="520"/>
              </a:spcBef>
            </a:pPr>
            <a:r>
              <a:rPr lang="nl-BE" sz="1400" b="1" dirty="0">
                <a:solidFill>
                  <a:srgbClr val="E36C09"/>
                </a:solidFill>
                <a:latin typeface="Calibri"/>
                <a:cs typeface="Calibri"/>
              </a:rPr>
              <a:t>In 2022</a:t>
            </a:r>
          </a:p>
          <a:p>
            <a:pPr marL="17780">
              <a:lnSpc>
                <a:spcPct val="100000"/>
              </a:lnSpc>
              <a:spcBef>
                <a:spcPts val="320"/>
              </a:spcBef>
            </a:pPr>
            <a:r>
              <a:rPr lang="nl-BE" sz="1050" b="1" dirty="0">
                <a:solidFill>
                  <a:srgbClr val="1F487C"/>
                </a:solidFill>
                <a:latin typeface="Calibri"/>
                <a:cs typeface="Calibri"/>
              </a:rPr>
              <a:t>40.664 verzoeken</a:t>
            </a:r>
          </a:p>
          <a:p>
            <a:pPr marL="17780">
              <a:lnSpc>
                <a:spcPct val="100000"/>
              </a:lnSpc>
              <a:spcBef>
                <a:spcPts val="5"/>
              </a:spcBef>
            </a:pPr>
            <a:r>
              <a:rPr lang="nl-BE" sz="1050" dirty="0">
                <a:solidFill>
                  <a:srgbClr val="1F487C"/>
                </a:solidFill>
                <a:latin typeface="Calibri"/>
                <a:cs typeface="Calibri"/>
              </a:rPr>
              <a:t>tot interventies</a:t>
            </a:r>
          </a:p>
          <a:p>
            <a:pPr marL="17780" marR="5080">
              <a:lnSpc>
                <a:spcPct val="100000"/>
              </a:lnSpc>
            </a:pPr>
            <a:r>
              <a:rPr lang="nl-BE" sz="1050" dirty="0">
                <a:solidFill>
                  <a:srgbClr val="1F487C"/>
                </a:solidFill>
                <a:latin typeface="Calibri"/>
                <a:cs typeface="Calibri"/>
              </a:rPr>
              <a:t>of gemiddeld 111 interventies per dag.</a:t>
            </a:r>
          </a:p>
        </p:txBody>
      </p:sp>
      <p:sp>
        <p:nvSpPr>
          <p:cNvPr id="20" name="object 20"/>
          <p:cNvSpPr/>
          <p:nvPr/>
        </p:nvSpPr>
        <p:spPr>
          <a:xfrm>
            <a:off x="5163628" y="3819738"/>
            <a:ext cx="832103" cy="804672"/>
          </a:xfrm>
          <a:prstGeom prst="rect">
            <a:avLst/>
          </a:prstGeom>
          <a:blipFill>
            <a:blip r:embed="rId3" cstate="print"/>
            <a:stretch>
              <a:fillRect/>
            </a:stretch>
          </a:blipFill>
        </p:spPr>
        <p:txBody>
          <a:bodyPr wrap="square" lIns="0" tIns="0" rIns="0" bIns="0" rtlCol="0"/>
          <a:lstStyle/>
          <a:p>
            <a:endParaRPr dirty="0"/>
          </a:p>
        </p:txBody>
      </p:sp>
      <p:graphicFrame>
        <p:nvGraphicFramePr>
          <p:cNvPr id="21" name="object 21"/>
          <p:cNvGraphicFramePr>
            <a:graphicFrameLocks noGrp="1"/>
          </p:cNvGraphicFramePr>
          <p:nvPr>
            <p:extLst>
              <p:ext uri="{D42A27DB-BD31-4B8C-83A1-F6EECF244321}">
                <p14:modId xmlns:p14="http://schemas.microsoft.com/office/powerpoint/2010/main" val="2177096075"/>
              </p:ext>
            </p:extLst>
          </p:nvPr>
        </p:nvGraphicFramePr>
        <p:xfrm>
          <a:off x="452674" y="200304"/>
          <a:ext cx="3773875" cy="2563131"/>
        </p:xfrm>
        <a:graphic>
          <a:graphicData uri="http://schemas.openxmlformats.org/drawingml/2006/table">
            <a:tbl>
              <a:tblPr firstRow="1" bandRow="1">
                <a:tableStyleId>{2D5ABB26-0587-4C30-8999-92F81FD0307C}</a:tableStyleId>
              </a:tblPr>
              <a:tblGrid>
                <a:gridCol w="1641591">
                  <a:extLst>
                    <a:ext uri="{9D8B030D-6E8A-4147-A177-3AD203B41FA5}">
                      <a16:colId xmlns:a16="http://schemas.microsoft.com/office/drawing/2014/main" val="20000"/>
                    </a:ext>
                  </a:extLst>
                </a:gridCol>
                <a:gridCol w="571903">
                  <a:extLst>
                    <a:ext uri="{9D8B030D-6E8A-4147-A177-3AD203B41FA5}">
                      <a16:colId xmlns:a16="http://schemas.microsoft.com/office/drawing/2014/main" val="20003"/>
                    </a:ext>
                  </a:extLst>
                </a:gridCol>
                <a:gridCol w="685542">
                  <a:extLst>
                    <a:ext uri="{9D8B030D-6E8A-4147-A177-3AD203B41FA5}">
                      <a16:colId xmlns:a16="http://schemas.microsoft.com/office/drawing/2014/main" val="20006"/>
                    </a:ext>
                  </a:extLst>
                </a:gridCol>
                <a:gridCol w="874839">
                  <a:extLst>
                    <a:ext uri="{9D8B030D-6E8A-4147-A177-3AD203B41FA5}">
                      <a16:colId xmlns:a16="http://schemas.microsoft.com/office/drawing/2014/main" val="20007"/>
                    </a:ext>
                  </a:extLst>
                </a:gridCol>
              </a:tblGrid>
              <a:tr h="316789">
                <a:tc gridSpan="4">
                  <a:txBody>
                    <a:bodyPr/>
                    <a:lstStyle/>
                    <a:p>
                      <a:pPr marL="92075" indent="0" algn="ctr">
                        <a:lnSpc>
                          <a:spcPct val="100000"/>
                        </a:lnSpc>
                        <a:spcBef>
                          <a:spcPts val="265"/>
                        </a:spcBef>
                      </a:pPr>
                      <a:r>
                        <a:rPr lang="nl-BE" sz="1050" b="1" dirty="0">
                          <a:solidFill>
                            <a:srgbClr val="FFFFFF"/>
                          </a:solidFill>
                          <a:latin typeface="Calibri"/>
                          <a:ea typeface="+mn-ea"/>
                          <a:cs typeface="Calibri"/>
                        </a:rPr>
                        <a:t>Criminaliteitscijfers</a:t>
                      </a:r>
                    </a:p>
                  </a:txBody>
                  <a:tcPr marL="0" marR="0" marT="33655" marB="0">
                    <a:lnB w="12700" cap="flat" cmpd="sng" algn="ctr">
                      <a:solidFill>
                        <a:schemeClr val="accent1">
                          <a:lumMod val="20000"/>
                          <a:lumOff val="80000"/>
                        </a:schemeClr>
                      </a:solidFill>
                      <a:prstDash val="solid"/>
                      <a:round/>
                      <a:headEnd type="none" w="med" len="med"/>
                      <a:tailEnd type="none" w="med" len="med"/>
                    </a:lnB>
                    <a:solidFill>
                      <a:schemeClr val="accent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44907">
                <a:tc>
                  <a:txBody>
                    <a:bodyPr/>
                    <a:lstStyle/>
                    <a:p>
                      <a:pPr algn="ctr">
                        <a:lnSpc>
                          <a:spcPct val="100000"/>
                        </a:lnSpc>
                        <a:spcBef>
                          <a:spcPts val="295"/>
                        </a:spcBef>
                      </a:pPr>
                      <a:r>
                        <a:rPr lang="nl-BE" sz="1000" b="1" dirty="0">
                          <a:solidFill>
                            <a:srgbClr val="FFFFFF"/>
                          </a:solidFill>
                          <a:latin typeface="Calibri"/>
                          <a:cs typeface="Calibri"/>
                        </a:rPr>
                        <a:t>DIEFSTALLEN</a:t>
                      </a:r>
                    </a:p>
                  </a:txBody>
                  <a:tcPr marL="0" marR="0" marT="37465" marB="0">
                    <a:lnL w="12700">
                      <a:solidFill>
                        <a:srgbClr val="FFFFFF"/>
                      </a:solidFill>
                      <a:prstDash val="solid"/>
                    </a:lnL>
                    <a:lnR w="12700">
                      <a:solidFill>
                        <a:srgbClr val="FFFFFF"/>
                      </a:solidFill>
                      <a:prstDash val="solid"/>
                    </a:lnR>
                    <a:lnT w="12700" cap="flat" cmpd="sng" algn="ctr">
                      <a:solidFill>
                        <a:schemeClr val="accent1">
                          <a:lumMod val="20000"/>
                          <a:lumOff val="80000"/>
                        </a:schemeClr>
                      </a:solidFill>
                      <a:prstDash val="solid"/>
                      <a:round/>
                      <a:headEnd type="none" w="med" len="med"/>
                      <a:tailEnd type="none" w="med" len="med"/>
                    </a:lnT>
                    <a:lnB w="38100">
                      <a:solidFill>
                        <a:srgbClr val="FFFFFF"/>
                      </a:solidFill>
                      <a:prstDash val="solid"/>
                    </a:lnB>
                    <a:solidFill>
                      <a:srgbClr val="4F81BC"/>
                    </a:solidFill>
                  </a:tcPr>
                </a:tc>
                <a:tc>
                  <a:txBody>
                    <a:bodyPr/>
                    <a:lstStyle/>
                    <a:p>
                      <a:pPr marL="1270" algn="ctr">
                        <a:lnSpc>
                          <a:spcPct val="100000"/>
                        </a:lnSpc>
                        <a:spcBef>
                          <a:spcPts val="300"/>
                        </a:spcBef>
                      </a:pPr>
                      <a:r>
                        <a:rPr lang="nl-BE" sz="900" b="1" dirty="0">
                          <a:solidFill>
                            <a:srgbClr val="1F487C"/>
                          </a:solidFill>
                          <a:latin typeface="Calibri"/>
                          <a:cs typeface="Calibri"/>
                        </a:rPr>
                        <a:t>2012</a:t>
                      </a: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chemeClr val="accent1">
                          <a:lumMod val="20000"/>
                          <a:lumOff val="80000"/>
                        </a:schemeClr>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lumMod val="90000"/>
                      </a:schemeClr>
                    </a:solidFill>
                  </a:tcPr>
                </a:tc>
                <a:tc>
                  <a:txBody>
                    <a:bodyPr/>
                    <a:lstStyle/>
                    <a:p>
                      <a:pPr marR="38100" algn="ctr">
                        <a:lnSpc>
                          <a:spcPct val="100000"/>
                        </a:lnSpc>
                        <a:spcBef>
                          <a:spcPts val="300"/>
                        </a:spcBef>
                      </a:pPr>
                      <a:r>
                        <a:rPr lang="nl-BE" sz="900" b="1" dirty="0">
                          <a:solidFill>
                            <a:srgbClr val="FFFFFF"/>
                          </a:solidFill>
                          <a:latin typeface="Calibri"/>
                          <a:cs typeface="Calibri"/>
                        </a:rPr>
                        <a:t>2021</a:t>
                      </a: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chemeClr val="accent1">
                          <a:lumMod val="20000"/>
                          <a:lumOff val="80000"/>
                        </a:schemeClr>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48ED4"/>
                    </a:solidFill>
                  </a:tcPr>
                </a:tc>
                <a:tc>
                  <a:txBody>
                    <a:bodyPr/>
                    <a:lstStyle/>
                    <a:p>
                      <a:pPr marL="123825" marR="114300" algn="ctr">
                        <a:lnSpc>
                          <a:spcPct val="100000"/>
                        </a:lnSpc>
                        <a:spcBef>
                          <a:spcPts val="305"/>
                        </a:spcBef>
                      </a:pPr>
                      <a:r>
                        <a:rPr lang="nl-BE" sz="900" b="1" dirty="0">
                          <a:solidFill>
                            <a:srgbClr val="FFFFFF"/>
                          </a:solidFill>
                          <a:latin typeface="Calibri"/>
                          <a:ea typeface="+mn-ea"/>
                          <a:cs typeface="Calibri"/>
                        </a:rPr>
                        <a:t>2022</a:t>
                      </a:r>
                    </a:p>
                  </a:txBody>
                  <a:tcPr marL="0" marR="0" marT="38735" marB="0">
                    <a:lnL w="12700">
                      <a:solidFill>
                        <a:srgbClr val="FFFFFF"/>
                      </a:solidFill>
                      <a:prstDash val="solid"/>
                    </a:lnL>
                    <a:lnR w="12700">
                      <a:solidFill>
                        <a:srgbClr val="FFFFFF"/>
                      </a:solidFill>
                      <a:prstDash val="solid"/>
                    </a:lnR>
                    <a:lnT w="12700" cap="flat" cmpd="sng" algn="ctr">
                      <a:solidFill>
                        <a:schemeClr val="accent1">
                          <a:lumMod val="20000"/>
                          <a:lumOff val="80000"/>
                        </a:schemeClr>
                      </a:solidFill>
                      <a:prstDash val="solid"/>
                      <a:round/>
                      <a:headEnd type="none" w="med" len="med"/>
                      <a:tailEnd type="none" w="med" len="med"/>
                    </a:lnT>
                    <a:lnB w="38100">
                      <a:solidFill>
                        <a:srgbClr val="FFFFFF"/>
                      </a:solidFill>
                      <a:prstDash val="solid"/>
                    </a:lnB>
                    <a:solidFill>
                      <a:srgbClr val="548ED4"/>
                    </a:solidFill>
                  </a:tcPr>
                </a:tc>
                <a:extLst>
                  <a:ext uri="{0D108BD9-81ED-4DB2-BD59-A6C34878D82A}">
                    <a16:rowId xmlns:a16="http://schemas.microsoft.com/office/drawing/2014/main" val="10001"/>
                  </a:ext>
                </a:extLst>
              </a:tr>
              <a:tr h="222141">
                <a:tc>
                  <a:txBody>
                    <a:bodyPr/>
                    <a:lstStyle/>
                    <a:p>
                      <a:pPr marL="90805">
                        <a:lnSpc>
                          <a:spcPct val="100000"/>
                        </a:lnSpc>
                        <a:spcBef>
                          <a:spcPts val="295"/>
                        </a:spcBef>
                      </a:pPr>
                      <a:r>
                        <a:rPr lang="nl-BE" sz="900" dirty="0">
                          <a:solidFill>
                            <a:srgbClr val="17375E"/>
                          </a:solidFill>
                          <a:latin typeface="Calibri"/>
                          <a:ea typeface="+mn-ea"/>
                          <a:cs typeface="Calibri"/>
                        </a:rPr>
                        <a:t>Zakkenrollen</a:t>
                      </a:r>
                    </a:p>
                  </a:txBody>
                  <a:tcPr marL="0" marR="0" marT="37465" marB="0">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9525" cap="flat" cmpd="sng" algn="ctr">
                      <a:solidFill>
                        <a:schemeClr val="bg1"/>
                      </a:solidFill>
                      <a:prstDash val="solid"/>
                      <a:round/>
                      <a:headEnd type="none" w="med" len="med"/>
                      <a:tailEnd type="none" w="med" len="med"/>
                    </a:lnB>
                    <a:solidFill>
                      <a:srgbClr val="E9ECF4"/>
                    </a:solidFill>
                  </a:tcPr>
                </a:tc>
                <a:tc>
                  <a:txBody>
                    <a:bodyPr/>
                    <a:lstStyle/>
                    <a:p>
                      <a:pPr algn="ctr">
                        <a:lnSpc>
                          <a:spcPct val="100000"/>
                        </a:lnSpc>
                        <a:spcBef>
                          <a:spcPts val="295"/>
                        </a:spcBef>
                      </a:pPr>
                      <a:r>
                        <a:rPr lang="nl-BE" sz="1000" dirty="0">
                          <a:solidFill>
                            <a:srgbClr val="17375E"/>
                          </a:solidFill>
                          <a:latin typeface="Calibri"/>
                          <a:ea typeface="+mn-ea"/>
                          <a:cs typeface="Calibri"/>
                        </a:rPr>
                        <a:t>824</a:t>
                      </a:r>
                    </a:p>
                  </a:txBody>
                  <a:tcPr marL="0" marR="0" marT="3746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a:lnSpc>
                          <a:spcPct val="100000"/>
                        </a:lnSpc>
                        <a:spcBef>
                          <a:spcPts val="295"/>
                        </a:spcBef>
                      </a:pPr>
                      <a:r>
                        <a:rPr lang="nl-BE" sz="1000" dirty="0">
                          <a:solidFill>
                            <a:srgbClr val="17375E"/>
                          </a:solidFill>
                          <a:latin typeface="Calibri"/>
                          <a:ea typeface="+mn-ea"/>
                          <a:cs typeface="Calibri"/>
                        </a:rPr>
                        <a:t>295</a:t>
                      </a:r>
                    </a:p>
                  </a:txBody>
                  <a:tcPr marL="0" marR="0" marT="3746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CE6F1"/>
                    </a:solidFill>
                  </a:tcPr>
                </a:tc>
                <a:tc>
                  <a:txBody>
                    <a:bodyPr/>
                    <a:lstStyle/>
                    <a:p>
                      <a:pPr algn="ctr">
                        <a:lnSpc>
                          <a:spcPct val="100000"/>
                        </a:lnSpc>
                        <a:spcBef>
                          <a:spcPts val="295"/>
                        </a:spcBef>
                      </a:pPr>
                      <a:r>
                        <a:rPr lang="nl-BE" sz="1000" dirty="0">
                          <a:solidFill>
                            <a:schemeClr val="bg1"/>
                          </a:solidFill>
                          <a:latin typeface="Calibri"/>
                          <a:cs typeface="Calibri"/>
                        </a:rPr>
                        <a:t>486</a:t>
                      </a:r>
                    </a:p>
                  </a:txBody>
                  <a:tcPr marL="0" marR="0" marT="37465" marB="0">
                    <a:lnL w="12700" cap="flat" cmpd="sng" algn="ctr">
                      <a:solidFill>
                        <a:srgbClr val="FFFFFF"/>
                      </a:solidFill>
                      <a:prstDash val="solid"/>
                      <a:round/>
                      <a:headEnd type="none" w="med" len="med"/>
                      <a:tailEnd type="none" w="med" len="med"/>
                    </a:lnL>
                    <a:lnR w="12700">
                      <a:solidFill>
                        <a:srgbClr val="FFFFFF"/>
                      </a:solidFill>
                      <a:prstDash val="solid"/>
                    </a:lnR>
                    <a:lnT w="38100">
                      <a:solidFill>
                        <a:srgbClr val="FFFFFF"/>
                      </a:solidFill>
                      <a:prstDash val="solid"/>
                    </a:lnT>
                    <a:lnB w="9525" cap="flat" cmpd="sng" algn="ctr">
                      <a:solidFill>
                        <a:schemeClr val="bg1"/>
                      </a:solidFill>
                      <a:prstDash val="solid"/>
                      <a:round/>
                      <a:headEnd type="none" w="med" len="med"/>
                      <a:tailEnd type="none" w="med" len="med"/>
                    </a:lnB>
                    <a:solidFill>
                      <a:srgbClr val="548ED4"/>
                    </a:solidFill>
                  </a:tcPr>
                </a:tc>
                <a:extLst>
                  <a:ext uri="{0D108BD9-81ED-4DB2-BD59-A6C34878D82A}">
                    <a16:rowId xmlns:a16="http://schemas.microsoft.com/office/drawing/2014/main" val="2117753942"/>
                  </a:ext>
                </a:extLst>
              </a:tr>
              <a:tr h="222141">
                <a:tc>
                  <a:txBody>
                    <a:bodyPr/>
                    <a:lstStyle/>
                    <a:p>
                      <a:pPr marL="90805">
                        <a:lnSpc>
                          <a:spcPct val="100000"/>
                        </a:lnSpc>
                        <a:spcBef>
                          <a:spcPts val="295"/>
                        </a:spcBef>
                      </a:pPr>
                      <a:r>
                        <a:rPr lang="nl-BE" sz="900" dirty="0">
                          <a:solidFill>
                            <a:srgbClr val="17375E"/>
                          </a:solidFill>
                          <a:latin typeface="Calibri"/>
                          <a:cs typeface="Calibri"/>
                        </a:rPr>
                        <a:t>Diefstal in woningen</a:t>
                      </a:r>
                    </a:p>
                  </a:txBody>
                  <a:tcPr marL="0" marR="0" marT="37465" marB="0">
                    <a:lnL w="12700">
                      <a:solidFill>
                        <a:srgbClr val="FFFFFF"/>
                      </a:solidFill>
                      <a:prstDash val="solid"/>
                    </a:lnL>
                    <a:lnR w="12700">
                      <a:solidFill>
                        <a:srgbClr val="FFFFFF"/>
                      </a:solidFill>
                      <a:prstDash val="solid"/>
                    </a:lnR>
                    <a:lnT w="9525" cap="flat" cmpd="sng" algn="ctr">
                      <a:solidFill>
                        <a:schemeClr val="bg1"/>
                      </a:solidFill>
                      <a:prstDash val="solid"/>
                      <a:round/>
                      <a:headEnd type="none" w="med" len="med"/>
                      <a:tailEnd type="none" w="med" len="med"/>
                    </a:lnT>
                    <a:lnB w="12700">
                      <a:solidFill>
                        <a:srgbClr val="FFFFFF"/>
                      </a:solidFill>
                      <a:prstDash val="solid"/>
                    </a:lnB>
                    <a:solidFill>
                      <a:srgbClr val="D0D7E8"/>
                    </a:solidFill>
                  </a:tcPr>
                </a:tc>
                <a:tc>
                  <a:txBody>
                    <a:bodyPr/>
                    <a:lstStyle/>
                    <a:p>
                      <a:pPr algn="ctr">
                        <a:lnSpc>
                          <a:spcPct val="100000"/>
                        </a:lnSpc>
                        <a:spcBef>
                          <a:spcPts val="295"/>
                        </a:spcBef>
                      </a:pPr>
                      <a:r>
                        <a:rPr lang="nl-BE" sz="1000" dirty="0">
                          <a:solidFill>
                            <a:srgbClr val="17375E"/>
                          </a:solidFill>
                          <a:latin typeface="Calibri"/>
                          <a:ea typeface="+mn-ea"/>
                          <a:cs typeface="Calibri"/>
                        </a:rPr>
                        <a:t>991</a:t>
                      </a:r>
                    </a:p>
                  </a:txBody>
                  <a:tcPr marL="0" marR="0" marT="3746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lnSpc>
                          <a:spcPct val="100000"/>
                        </a:lnSpc>
                        <a:spcBef>
                          <a:spcPts val="295"/>
                        </a:spcBef>
                      </a:pPr>
                      <a:r>
                        <a:rPr lang="nl-BE" sz="1000" dirty="0">
                          <a:solidFill>
                            <a:srgbClr val="17375E"/>
                          </a:solidFill>
                          <a:latin typeface="Calibri"/>
                          <a:ea typeface="+mn-ea"/>
                          <a:cs typeface="Calibri"/>
                        </a:rPr>
                        <a:t>903</a:t>
                      </a:r>
                    </a:p>
                  </a:txBody>
                  <a:tcPr marL="0" marR="0" marT="37465" marB="0">
                    <a:lnL w="12700" cap="flat" cmpd="sng" algn="ctr">
                      <a:solidFill>
                        <a:srgbClr val="FFFFFF"/>
                      </a:solidFill>
                      <a:prstDash val="solid"/>
                      <a:round/>
                      <a:headEnd type="none" w="med" len="med"/>
                      <a:tailEnd type="none" w="med" len="med"/>
                    </a:lnL>
                    <a:lnR w="12700">
                      <a:solidFill>
                        <a:srgbClr val="FFFFFF"/>
                      </a:solidFill>
                      <a:prstDash val="solid"/>
                    </a:lnR>
                    <a:lnT w="9525"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DE4"/>
                    </a:solidFill>
                  </a:tcPr>
                </a:tc>
                <a:tc>
                  <a:txBody>
                    <a:bodyPr/>
                    <a:lstStyle/>
                    <a:p>
                      <a:pPr algn="ctr">
                        <a:lnSpc>
                          <a:spcPct val="100000"/>
                        </a:lnSpc>
                        <a:spcBef>
                          <a:spcPts val="295"/>
                        </a:spcBef>
                      </a:pPr>
                      <a:r>
                        <a:rPr lang="nl-BE" sz="1000" dirty="0">
                          <a:solidFill>
                            <a:schemeClr val="bg1"/>
                          </a:solidFill>
                          <a:latin typeface="Calibri"/>
                          <a:cs typeface="Calibri"/>
                        </a:rPr>
                        <a:t>957</a:t>
                      </a:r>
                    </a:p>
                  </a:txBody>
                  <a:tcPr marL="0" marR="0" marT="37465" marB="0">
                    <a:lnL w="12700">
                      <a:solidFill>
                        <a:srgbClr val="FFFFFF"/>
                      </a:solidFill>
                      <a:prstDash val="solid"/>
                    </a:lnL>
                    <a:lnR w="12700">
                      <a:solidFill>
                        <a:srgbClr val="FFFFFF"/>
                      </a:solidFill>
                      <a:prstDash val="solid"/>
                    </a:lnR>
                    <a:lnT w="9525" cap="flat" cmpd="sng" algn="ctr">
                      <a:solidFill>
                        <a:schemeClr val="bg1"/>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548ED4"/>
                    </a:solidFill>
                  </a:tcPr>
                </a:tc>
                <a:extLst>
                  <a:ext uri="{0D108BD9-81ED-4DB2-BD59-A6C34878D82A}">
                    <a16:rowId xmlns:a16="http://schemas.microsoft.com/office/drawing/2014/main" val="10002"/>
                  </a:ext>
                </a:extLst>
              </a:tr>
              <a:tr h="204721">
                <a:tc>
                  <a:txBody>
                    <a:bodyPr/>
                    <a:lstStyle/>
                    <a:p>
                      <a:pPr marL="90805">
                        <a:lnSpc>
                          <a:spcPct val="100000"/>
                        </a:lnSpc>
                        <a:spcBef>
                          <a:spcPts val="305"/>
                        </a:spcBef>
                      </a:pPr>
                      <a:r>
                        <a:rPr lang="nl-BE" sz="900" dirty="0">
                          <a:solidFill>
                            <a:srgbClr val="17375E"/>
                          </a:solidFill>
                          <a:latin typeface="Calibri"/>
                          <a:cs typeface="Calibri"/>
                        </a:rPr>
                        <a:t>Diefstallen in &amp; uit voertuigen</a:t>
                      </a: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300"/>
                        </a:spcBef>
                      </a:pPr>
                      <a:r>
                        <a:rPr lang="nl-BE" sz="1000" dirty="0">
                          <a:solidFill>
                            <a:srgbClr val="17375E"/>
                          </a:solidFill>
                          <a:latin typeface="Calibri"/>
                          <a:ea typeface="+mn-ea"/>
                          <a:cs typeface="Calibri"/>
                        </a:rPr>
                        <a:t>1.278</a:t>
                      </a:r>
                    </a:p>
                  </a:txBody>
                  <a:tcPr marL="0" marR="0" marT="381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lnSpc>
                          <a:spcPct val="100000"/>
                        </a:lnSpc>
                        <a:spcBef>
                          <a:spcPts val="300"/>
                        </a:spcBef>
                      </a:pPr>
                      <a:r>
                        <a:rPr lang="nl-BE" sz="1000" dirty="0">
                          <a:solidFill>
                            <a:srgbClr val="17375E"/>
                          </a:solidFill>
                          <a:latin typeface="Calibri"/>
                          <a:ea typeface="+mn-ea"/>
                          <a:cs typeface="Calibri"/>
                        </a:rPr>
                        <a:t>572</a:t>
                      </a: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a:lnSpc>
                          <a:spcPct val="100000"/>
                        </a:lnSpc>
                        <a:spcBef>
                          <a:spcPts val="300"/>
                        </a:spcBef>
                      </a:pPr>
                      <a:r>
                        <a:rPr lang="nl-BE" sz="1000" dirty="0">
                          <a:solidFill>
                            <a:schemeClr val="bg1"/>
                          </a:solidFill>
                          <a:latin typeface="Calibri"/>
                          <a:cs typeface="Calibri"/>
                        </a:rPr>
                        <a:t>613</a:t>
                      </a:r>
                    </a:p>
                  </a:txBody>
                  <a:tcPr marL="0" marR="0" marT="38100" marB="0">
                    <a:lnL w="12700">
                      <a:solidFill>
                        <a:srgbClr val="FFFFFF"/>
                      </a:solidFill>
                      <a:prstDash val="solid"/>
                    </a:lnL>
                    <a:lnR w="12700">
                      <a:solidFill>
                        <a:srgbClr val="FFFFFF"/>
                      </a:solidFill>
                      <a:prstDash val="soli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548ED4"/>
                    </a:solidFill>
                  </a:tcPr>
                </a:tc>
                <a:extLst>
                  <a:ext uri="{0D108BD9-81ED-4DB2-BD59-A6C34878D82A}">
                    <a16:rowId xmlns:a16="http://schemas.microsoft.com/office/drawing/2014/main" val="10003"/>
                  </a:ext>
                </a:extLst>
              </a:tr>
              <a:tr h="201468">
                <a:tc>
                  <a:txBody>
                    <a:bodyPr/>
                    <a:lstStyle/>
                    <a:p>
                      <a:pPr marL="90805">
                        <a:lnSpc>
                          <a:spcPct val="100000"/>
                        </a:lnSpc>
                        <a:spcBef>
                          <a:spcPts val="300"/>
                        </a:spcBef>
                      </a:pPr>
                      <a:r>
                        <a:rPr lang="nl-BE" sz="900" dirty="0">
                          <a:solidFill>
                            <a:srgbClr val="17375E"/>
                          </a:solidFill>
                          <a:latin typeface="Calibri"/>
                          <a:cs typeface="Calibri"/>
                        </a:rPr>
                        <a:t>Autodiefstallen</a:t>
                      </a: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300"/>
                        </a:spcBef>
                      </a:pPr>
                      <a:r>
                        <a:rPr lang="nl-BE" sz="1000" dirty="0">
                          <a:solidFill>
                            <a:srgbClr val="17375E"/>
                          </a:solidFill>
                          <a:latin typeface="Calibri"/>
                          <a:ea typeface="+mn-ea"/>
                          <a:cs typeface="Calibri"/>
                        </a:rPr>
                        <a:t>136</a:t>
                      </a:r>
                    </a:p>
                  </a:txBody>
                  <a:tcPr marL="0" marR="0" marT="381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lnSpc>
                          <a:spcPct val="100000"/>
                        </a:lnSpc>
                        <a:spcBef>
                          <a:spcPts val="300"/>
                        </a:spcBef>
                      </a:pPr>
                      <a:r>
                        <a:rPr lang="nl-BE" sz="1000" dirty="0">
                          <a:solidFill>
                            <a:srgbClr val="17375E"/>
                          </a:solidFill>
                          <a:latin typeface="Calibri"/>
                          <a:ea typeface="+mn-ea"/>
                          <a:cs typeface="Calibri"/>
                        </a:rPr>
                        <a:t>98</a:t>
                      </a: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DE4"/>
                    </a:solidFill>
                  </a:tcPr>
                </a:tc>
                <a:tc>
                  <a:txBody>
                    <a:bodyPr/>
                    <a:lstStyle/>
                    <a:p>
                      <a:pPr algn="ctr">
                        <a:lnSpc>
                          <a:spcPct val="100000"/>
                        </a:lnSpc>
                        <a:spcBef>
                          <a:spcPts val="300"/>
                        </a:spcBef>
                      </a:pPr>
                      <a:r>
                        <a:rPr lang="nl-BE" sz="1000" dirty="0">
                          <a:solidFill>
                            <a:schemeClr val="bg1"/>
                          </a:solidFill>
                          <a:latin typeface="Calibri"/>
                          <a:cs typeface="Calibri"/>
                        </a:rPr>
                        <a:t>101</a:t>
                      </a:r>
                    </a:p>
                  </a:txBody>
                  <a:tcPr marL="0" marR="0" marT="38100" marB="0">
                    <a:lnL w="12700">
                      <a:solidFill>
                        <a:srgbClr val="FFFFFF"/>
                      </a:solidFill>
                      <a:prstDash val="solid"/>
                    </a:lnL>
                    <a:lnR w="12700">
                      <a:solidFill>
                        <a:srgbClr val="FFFFFF"/>
                      </a:solidFill>
                      <a:prstDash val="solid"/>
                    </a:lnR>
                    <a:lnT w="12700" cap="flat" cmpd="sng" algn="ctr">
                      <a:solidFill>
                        <a:schemeClr val="accent1">
                          <a:lumMod val="20000"/>
                          <a:lumOff val="80000"/>
                        </a:schemeClr>
                      </a:solidFill>
                      <a:prstDash val="solid"/>
                      <a:round/>
                      <a:headEnd type="none" w="med" len="med"/>
                      <a:tailEnd type="none" w="med" len="med"/>
                    </a:lnT>
                    <a:lnB w="12700">
                      <a:solidFill>
                        <a:srgbClr val="FFFFFF"/>
                      </a:solidFill>
                      <a:prstDash val="solid"/>
                    </a:lnB>
                    <a:solidFill>
                      <a:srgbClr val="548ED4"/>
                    </a:solidFill>
                  </a:tcPr>
                </a:tc>
                <a:extLst>
                  <a:ext uri="{0D108BD9-81ED-4DB2-BD59-A6C34878D82A}">
                    <a16:rowId xmlns:a16="http://schemas.microsoft.com/office/drawing/2014/main" val="10004"/>
                  </a:ext>
                </a:extLst>
              </a:tr>
              <a:tr h="204197">
                <a:tc>
                  <a:txBody>
                    <a:bodyPr/>
                    <a:lstStyle/>
                    <a:p>
                      <a:pPr marL="90805">
                        <a:lnSpc>
                          <a:spcPct val="100000"/>
                        </a:lnSpc>
                        <a:spcBef>
                          <a:spcPts val="309"/>
                        </a:spcBef>
                      </a:pPr>
                      <a:r>
                        <a:rPr lang="nl-BE" sz="900" dirty="0">
                          <a:solidFill>
                            <a:srgbClr val="17375E"/>
                          </a:solidFill>
                          <a:latin typeface="Calibri"/>
                          <a:cs typeface="Calibri"/>
                        </a:rPr>
                        <a:t>Ongewapende diefstallen met geweld</a:t>
                      </a:r>
                    </a:p>
                  </a:txBody>
                  <a:tcPr marL="0" marR="0" marT="393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300"/>
                        </a:spcBef>
                      </a:pPr>
                      <a:r>
                        <a:rPr lang="nl-BE" sz="1000" dirty="0">
                          <a:solidFill>
                            <a:srgbClr val="17375E"/>
                          </a:solidFill>
                          <a:latin typeface="Calibri"/>
                          <a:ea typeface="+mn-ea"/>
                          <a:cs typeface="Calibri"/>
                        </a:rPr>
                        <a:t>351</a:t>
                      </a:r>
                    </a:p>
                  </a:txBody>
                  <a:tcPr marL="0" marR="0" marT="381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lnSpc>
                          <a:spcPct val="100000"/>
                        </a:lnSpc>
                        <a:spcBef>
                          <a:spcPts val="300"/>
                        </a:spcBef>
                      </a:pPr>
                      <a:r>
                        <a:rPr lang="nl-BE" sz="1000" dirty="0">
                          <a:solidFill>
                            <a:srgbClr val="17375E"/>
                          </a:solidFill>
                          <a:latin typeface="Calibri"/>
                          <a:ea typeface="+mn-ea"/>
                          <a:cs typeface="Calibri"/>
                        </a:rPr>
                        <a:t>181</a:t>
                      </a: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a:lnSpc>
                          <a:spcPct val="100000"/>
                        </a:lnSpc>
                        <a:spcBef>
                          <a:spcPts val="300"/>
                        </a:spcBef>
                      </a:pPr>
                      <a:r>
                        <a:rPr lang="nl-BE" sz="1000" dirty="0">
                          <a:solidFill>
                            <a:schemeClr val="bg1"/>
                          </a:solidFill>
                          <a:latin typeface="Calibri"/>
                          <a:cs typeface="Calibri"/>
                        </a:rPr>
                        <a:t>196</a:t>
                      </a: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48ED4"/>
                    </a:solidFill>
                  </a:tcPr>
                </a:tc>
                <a:extLst>
                  <a:ext uri="{0D108BD9-81ED-4DB2-BD59-A6C34878D82A}">
                    <a16:rowId xmlns:a16="http://schemas.microsoft.com/office/drawing/2014/main" val="10005"/>
                  </a:ext>
                </a:extLst>
              </a:tr>
              <a:tr h="201468">
                <a:tc>
                  <a:txBody>
                    <a:bodyPr/>
                    <a:lstStyle/>
                    <a:p>
                      <a:pPr marL="90805">
                        <a:lnSpc>
                          <a:spcPct val="100000"/>
                        </a:lnSpc>
                        <a:spcBef>
                          <a:spcPts val="300"/>
                        </a:spcBef>
                      </a:pPr>
                      <a:r>
                        <a:rPr lang="nl-BE" sz="900" dirty="0">
                          <a:solidFill>
                            <a:srgbClr val="17375E"/>
                          </a:solidFill>
                          <a:latin typeface="Calibri"/>
                          <a:cs typeface="Calibri"/>
                        </a:rPr>
                        <a:t>Gewapende diefstallen</a:t>
                      </a: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300"/>
                        </a:spcBef>
                      </a:pPr>
                      <a:r>
                        <a:rPr lang="nl-BE" sz="1000" dirty="0">
                          <a:solidFill>
                            <a:srgbClr val="17375E"/>
                          </a:solidFill>
                          <a:latin typeface="Calibri"/>
                          <a:ea typeface="+mn-ea"/>
                          <a:cs typeface="Calibri"/>
                        </a:rPr>
                        <a:t>60</a:t>
                      </a:r>
                    </a:p>
                  </a:txBody>
                  <a:tcPr marL="0" marR="0" marT="381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lnSpc>
                          <a:spcPct val="100000"/>
                        </a:lnSpc>
                        <a:spcBef>
                          <a:spcPts val="300"/>
                        </a:spcBef>
                      </a:pPr>
                      <a:r>
                        <a:rPr lang="nl-BE" sz="1000" dirty="0">
                          <a:solidFill>
                            <a:srgbClr val="17375E"/>
                          </a:solidFill>
                          <a:latin typeface="Calibri"/>
                          <a:ea typeface="+mn-ea"/>
                          <a:cs typeface="Calibri"/>
                        </a:rPr>
                        <a:t>27</a:t>
                      </a: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DE4"/>
                    </a:solidFill>
                  </a:tcPr>
                </a:tc>
                <a:tc>
                  <a:txBody>
                    <a:bodyPr/>
                    <a:lstStyle/>
                    <a:p>
                      <a:pPr algn="ctr">
                        <a:lnSpc>
                          <a:spcPct val="100000"/>
                        </a:lnSpc>
                        <a:spcBef>
                          <a:spcPts val="300"/>
                        </a:spcBef>
                      </a:pPr>
                      <a:r>
                        <a:rPr lang="nl-BE" sz="1000" dirty="0">
                          <a:solidFill>
                            <a:schemeClr val="bg1"/>
                          </a:solidFill>
                          <a:latin typeface="Calibri"/>
                          <a:cs typeface="Calibri"/>
                        </a:rPr>
                        <a:t>30</a:t>
                      </a: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chemeClr val="accent1">
                          <a:lumMod val="20000"/>
                          <a:lumOff val="80000"/>
                        </a:schemeClr>
                      </a:solidFill>
                      <a:prstDash val="solid"/>
                      <a:round/>
                      <a:headEnd type="none" w="med" len="med"/>
                      <a:tailEnd type="none" w="med" len="med"/>
                    </a:lnB>
                    <a:solidFill>
                      <a:srgbClr val="548ED4"/>
                    </a:solidFill>
                  </a:tcPr>
                </a:tc>
                <a:extLst>
                  <a:ext uri="{0D108BD9-81ED-4DB2-BD59-A6C34878D82A}">
                    <a16:rowId xmlns:a16="http://schemas.microsoft.com/office/drawing/2014/main" val="10006"/>
                  </a:ext>
                </a:extLst>
              </a:tr>
              <a:tr h="246569">
                <a:tc>
                  <a:txBody>
                    <a:bodyPr/>
                    <a:lstStyle/>
                    <a:p>
                      <a:pPr marL="90805">
                        <a:lnSpc>
                          <a:spcPct val="100000"/>
                        </a:lnSpc>
                        <a:spcBef>
                          <a:spcPts val="305"/>
                        </a:spcBef>
                      </a:pPr>
                      <a:r>
                        <a:rPr lang="nl-BE" sz="900" dirty="0">
                          <a:solidFill>
                            <a:srgbClr val="17375E"/>
                          </a:solidFill>
                          <a:latin typeface="Calibri"/>
                          <a:cs typeface="Calibri"/>
                        </a:rPr>
                        <a:t>Diefstallen van motorfietsen</a:t>
                      </a: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9525" cap="flat" cmpd="sng" algn="ctr">
                      <a:solidFill>
                        <a:schemeClr val="bg1"/>
                      </a:solidFill>
                      <a:prstDash val="solid"/>
                      <a:round/>
                      <a:headEnd type="none" w="med" len="med"/>
                      <a:tailEnd type="none" w="med" len="med"/>
                    </a:lnB>
                    <a:solidFill>
                      <a:srgbClr val="E9ECF4"/>
                    </a:solidFill>
                  </a:tcPr>
                </a:tc>
                <a:tc>
                  <a:txBody>
                    <a:bodyPr/>
                    <a:lstStyle/>
                    <a:p>
                      <a:pPr algn="ctr">
                        <a:lnSpc>
                          <a:spcPct val="100000"/>
                        </a:lnSpc>
                        <a:spcBef>
                          <a:spcPts val="300"/>
                        </a:spcBef>
                      </a:pPr>
                      <a:r>
                        <a:rPr lang="nl-BE" sz="1000" dirty="0">
                          <a:solidFill>
                            <a:srgbClr val="17375E"/>
                          </a:solidFill>
                          <a:latin typeface="Calibri"/>
                          <a:ea typeface="+mn-ea"/>
                          <a:cs typeface="Calibri"/>
                        </a:rPr>
                        <a:t>30</a:t>
                      </a:r>
                    </a:p>
                  </a:txBody>
                  <a:tcPr marL="0" marR="0" marT="381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a:lnSpc>
                          <a:spcPct val="100000"/>
                        </a:lnSpc>
                        <a:spcBef>
                          <a:spcPts val="300"/>
                        </a:spcBef>
                      </a:pPr>
                      <a:r>
                        <a:rPr lang="nl-BE" sz="1000" dirty="0">
                          <a:solidFill>
                            <a:srgbClr val="17375E"/>
                          </a:solidFill>
                          <a:latin typeface="Calibri"/>
                          <a:ea typeface="+mn-ea"/>
                          <a:cs typeface="Calibri"/>
                        </a:rPr>
                        <a:t>15</a:t>
                      </a: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CE6F1"/>
                    </a:solidFill>
                  </a:tcPr>
                </a:tc>
                <a:tc>
                  <a:txBody>
                    <a:bodyPr/>
                    <a:lstStyle/>
                    <a:p>
                      <a:pPr algn="ctr">
                        <a:lnSpc>
                          <a:spcPct val="100000"/>
                        </a:lnSpc>
                        <a:spcBef>
                          <a:spcPts val="300"/>
                        </a:spcBef>
                      </a:pPr>
                      <a:r>
                        <a:rPr lang="nl-BE" sz="1000" dirty="0">
                          <a:solidFill>
                            <a:schemeClr val="bg1"/>
                          </a:solidFill>
                          <a:latin typeface="Calibri"/>
                          <a:cs typeface="Calibri"/>
                        </a:rPr>
                        <a:t>35</a:t>
                      </a:r>
                    </a:p>
                  </a:txBody>
                  <a:tcPr marL="0" marR="0" marT="38100" marB="0">
                    <a:lnL w="12700">
                      <a:solidFill>
                        <a:srgbClr val="FFFFFF"/>
                      </a:solidFill>
                      <a:prstDash val="solid"/>
                    </a:lnL>
                    <a:lnR w="12700">
                      <a:solidFill>
                        <a:srgbClr val="FFFFFF"/>
                      </a:solidFill>
                      <a:prstDash val="solid"/>
                    </a:lnR>
                    <a:lnT w="12700" cap="flat" cmpd="sng" algn="ctr">
                      <a:solidFill>
                        <a:schemeClr val="accent1">
                          <a:lumMod val="20000"/>
                          <a:lumOff val="80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48ED4"/>
                    </a:solidFill>
                  </a:tcPr>
                </a:tc>
                <a:extLst>
                  <a:ext uri="{0D108BD9-81ED-4DB2-BD59-A6C34878D82A}">
                    <a16:rowId xmlns:a16="http://schemas.microsoft.com/office/drawing/2014/main" val="10007"/>
                  </a:ext>
                </a:extLst>
              </a:tr>
              <a:tr h="358758">
                <a:tc>
                  <a:txBody>
                    <a:bodyPr/>
                    <a:lstStyle/>
                    <a:p>
                      <a:pPr marL="90805">
                        <a:lnSpc>
                          <a:spcPct val="100000"/>
                        </a:lnSpc>
                        <a:spcBef>
                          <a:spcPts val="305"/>
                        </a:spcBef>
                      </a:pPr>
                      <a:r>
                        <a:rPr lang="nl-BE" sz="900" dirty="0">
                          <a:solidFill>
                            <a:srgbClr val="17375E"/>
                          </a:solidFill>
                          <a:latin typeface="Calibri"/>
                          <a:ea typeface="+mn-ea"/>
                          <a:cs typeface="Calibri"/>
                        </a:rPr>
                        <a:t>Intrafamiliaal geweld</a:t>
                      </a:r>
                    </a:p>
                  </a:txBody>
                  <a:tcPr marL="0" marR="0" marT="38735" marB="0">
                    <a:lnL w="12700">
                      <a:solidFill>
                        <a:srgbClr val="FFFFFF"/>
                      </a:solidFill>
                      <a:prstDash val="solid"/>
                    </a:lnL>
                    <a:lnR w="1270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a:solidFill>
                        <a:srgbClr val="FFFFFF"/>
                      </a:solidFill>
                      <a:prstDash val="solid"/>
                    </a:lnB>
                    <a:solidFill>
                      <a:srgbClr val="D0D7E8"/>
                    </a:solidFill>
                  </a:tcPr>
                </a:tc>
                <a:tc>
                  <a:txBody>
                    <a:bodyPr/>
                    <a:lstStyle/>
                    <a:p>
                      <a:pPr algn="ctr">
                        <a:lnSpc>
                          <a:spcPct val="100000"/>
                        </a:lnSpc>
                        <a:spcBef>
                          <a:spcPts val="300"/>
                        </a:spcBef>
                      </a:pPr>
                      <a:r>
                        <a:rPr lang="nl-BE" sz="1000" dirty="0">
                          <a:solidFill>
                            <a:srgbClr val="17375E"/>
                          </a:solidFill>
                          <a:latin typeface="Calibri"/>
                          <a:ea typeface="+mn-ea"/>
                          <a:cs typeface="Calibri"/>
                        </a:rPr>
                        <a:t>460</a:t>
                      </a:r>
                    </a:p>
                  </a:txBody>
                  <a:tcPr marL="0" marR="0" marT="381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lnSpc>
                          <a:spcPct val="100000"/>
                        </a:lnSpc>
                        <a:spcBef>
                          <a:spcPts val="300"/>
                        </a:spcBef>
                      </a:pPr>
                      <a:r>
                        <a:rPr lang="nl-BE" sz="1000" dirty="0">
                          <a:solidFill>
                            <a:srgbClr val="17375E"/>
                          </a:solidFill>
                          <a:latin typeface="Calibri"/>
                          <a:ea typeface="+mn-ea"/>
                          <a:cs typeface="Calibri"/>
                        </a:rPr>
                        <a:t>369</a:t>
                      </a:r>
                    </a:p>
                  </a:txBody>
                  <a:tcPr marL="0" marR="0" marT="381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7E8"/>
                    </a:solidFill>
                  </a:tcPr>
                </a:tc>
                <a:tc>
                  <a:txBody>
                    <a:bodyPr/>
                    <a:lstStyle/>
                    <a:p>
                      <a:pPr algn="ctr">
                        <a:lnSpc>
                          <a:spcPct val="100000"/>
                        </a:lnSpc>
                        <a:spcBef>
                          <a:spcPts val="300"/>
                        </a:spcBef>
                      </a:pPr>
                      <a:r>
                        <a:rPr lang="nl-BE" sz="1000" dirty="0">
                          <a:solidFill>
                            <a:schemeClr val="bg1"/>
                          </a:solidFill>
                          <a:latin typeface="Calibri"/>
                          <a:cs typeface="Calibri"/>
                        </a:rPr>
                        <a:t>427</a:t>
                      </a: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T w="9525" cap="flat" cmpd="sng" algn="ctr">
                      <a:solidFill>
                        <a:schemeClr val="bg1"/>
                      </a:solidFill>
                      <a:prstDash val="solid"/>
                      <a:round/>
                      <a:headEnd type="none" w="med" len="med"/>
                      <a:tailEnd type="none" w="med" len="med"/>
                    </a:lnT>
                    <a:lnB w="12700">
                      <a:solidFill>
                        <a:srgbClr val="FFFFFF"/>
                      </a:solidFill>
                      <a:prstDash val="solid"/>
                    </a:lnB>
                    <a:solidFill>
                      <a:srgbClr val="548ED4"/>
                    </a:solidFill>
                  </a:tcPr>
                </a:tc>
                <a:extLst>
                  <a:ext uri="{0D108BD9-81ED-4DB2-BD59-A6C34878D82A}">
                    <a16:rowId xmlns:a16="http://schemas.microsoft.com/office/drawing/2014/main" val="526499859"/>
                  </a:ext>
                </a:extLst>
              </a:tr>
              <a:tr h="27873">
                <a:tc gridSpan="4">
                  <a:txBody>
                    <a:bodyPr/>
                    <a:lstStyle/>
                    <a:p>
                      <a:pPr algn="l" rtl="0">
                        <a:lnSpc>
                          <a:spcPct val="100000"/>
                        </a:lnSpc>
                      </a:pPr>
                      <a:endParaRPr sz="200" dirty="0">
                        <a:latin typeface="Times New Roman"/>
                        <a:cs typeface="Times New Roman"/>
                      </a:endParaRPr>
                    </a:p>
                  </a:txBody>
                  <a:tcPr marL="0" marR="0" marT="0" marB="0">
                    <a:lnT w="12700">
                      <a:solidFill>
                        <a:srgbClr val="FFFFFF"/>
                      </a:solidFill>
                      <a:prstDash val="solid"/>
                    </a:lnT>
                    <a:lnB w="12700">
                      <a:solidFill>
                        <a:srgbClr val="FFFFFF"/>
                      </a:solidFill>
                      <a:prstDash val="solid"/>
                    </a:lnB>
                    <a:solidFill>
                      <a:srgbClr val="4F81BC"/>
                    </a:solidFill>
                  </a:tcPr>
                </a:tc>
                <a:tc hMerge="1">
                  <a:txBody>
                    <a:bodyPr/>
                    <a:lstStyle/>
                    <a:p>
                      <a:endParaRPr/>
                    </a:p>
                  </a:txBody>
                  <a:tcPr marL="0" marR="0" marT="0" marB="0">
                    <a:lnT w="12700" cap="flat" cmpd="sng" algn="ctr">
                      <a:solidFill>
                        <a:srgbClr val="FFFFFF"/>
                      </a:solidFill>
                      <a:prstDash val="solid"/>
                      <a:round/>
                      <a:headEnd type="none" w="med" len="med"/>
                      <a:tailEnd type="none" w="med" len="med"/>
                    </a:lnT>
                  </a:tcPr>
                </a:tc>
                <a:tc hMerge="1">
                  <a:txBody>
                    <a:bodyPr/>
                    <a:lstStyle/>
                    <a:p>
                      <a:endParaRPr/>
                    </a:p>
                  </a:txBody>
                  <a:tcPr marL="0" marR="0" marT="0" marB="0">
                    <a:lnT w="12700" cap="flat" cmpd="sng" algn="ctr">
                      <a:solidFill>
                        <a:srgbClr val="FFFFFF"/>
                      </a:solidFill>
                      <a:prstDash val="solid"/>
                      <a:round/>
                      <a:headEnd type="none" w="med" len="med"/>
                      <a:tailEnd type="none" w="med" len="med"/>
                    </a:lnT>
                  </a:tcPr>
                </a:tc>
                <a:tc hMerge="1">
                  <a:txBody>
                    <a:bodyPr/>
                    <a:lstStyle/>
                    <a:p>
                      <a:endParaRPr/>
                    </a:p>
                  </a:txBody>
                  <a:tcPr marL="0" marR="0" marT="0" marB="0">
                    <a:lnT w="1270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8"/>
                  </a:ext>
                </a:extLst>
              </a:tr>
            </a:tbl>
          </a:graphicData>
        </a:graphic>
      </p:graphicFrame>
      <p:graphicFrame>
        <p:nvGraphicFramePr>
          <p:cNvPr id="22" name="object 22"/>
          <p:cNvGraphicFramePr>
            <a:graphicFrameLocks noGrp="1"/>
          </p:cNvGraphicFramePr>
          <p:nvPr>
            <p:extLst>
              <p:ext uri="{D42A27DB-BD31-4B8C-83A1-F6EECF244321}">
                <p14:modId xmlns:p14="http://schemas.microsoft.com/office/powerpoint/2010/main" val="691909055"/>
              </p:ext>
            </p:extLst>
          </p:nvPr>
        </p:nvGraphicFramePr>
        <p:xfrm>
          <a:off x="457201" y="5226049"/>
          <a:ext cx="3765620" cy="745098"/>
        </p:xfrm>
        <a:graphic>
          <a:graphicData uri="http://schemas.openxmlformats.org/drawingml/2006/table">
            <a:tbl>
              <a:tblPr firstRow="1" bandRow="1">
                <a:tableStyleId>{2D5ABB26-0587-4C30-8999-92F81FD0307C}</a:tableStyleId>
              </a:tblPr>
              <a:tblGrid>
                <a:gridCol w="2129173">
                  <a:extLst>
                    <a:ext uri="{9D8B030D-6E8A-4147-A177-3AD203B41FA5}">
                      <a16:colId xmlns:a16="http://schemas.microsoft.com/office/drawing/2014/main" val="20000"/>
                    </a:ext>
                  </a:extLst>
                </a:gridCol>
                <a:gridCol w="766427">
                  <a:extLst>
                    <a:ext uri="{9D8B030D-6E8A-4147-A177-3AD203B41FA5}">
                      <a16:colId xmlns:a16="http://schemas.microsoft.com/office/drawing/2014/main" val="20001"/>
                    </a:ext>
                  </a:extLst>
                </a:gridCol>
                <a:gridCol w="870020">
                  <a:extLst>
                    <a:ext uri="{9D8B030D-6E8A-4147-A177-3AD203B41FA5}">
                      <a16:colId xmlns:a16="http://schemas.microsoft.com/office/drawing/2014/main" val="20002"/>
                    </a:ext>
                  </a:extLst>
                </a:gridCol>
              </a:tblGrid>
              <a:tr h="143223">
                <a:tc>
                  <a:txBody>
                    <a:bodyPr/>
                    <a:lstStyle/>
                    <a:p>
                      <a:pPr marL="90805" algn="l" rtl="0">
                        <a:lnSpc>
                          <a:spcPct val="100000"/>
                        </a:lnSpc>
                        <a:spcBef>
                          <a:spcPts val="260"/>
                        </a:spcBef>
                      </a:pPr>
                      <a:endParaRPr sz="1000" dirty="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algn="ctr">
                        <a:lnSpc>
                          <a:spcPct val="100000"/>
                        </a:lnSpc>
                        <a:spcBef>
                          <a:spcPts val="260"/>
                        </a:spcBef>
                      </a:pPr>
                      <a:r>
                        <a:rPr lang="nl-BE" sz="1000" b="1" dirty="0">
                          <a:solidFill>
                            <a:srgbClr val="FFFFFF"/>
                          </a:solidFill>
                          <a:latin typeface="Calibri"/>
                          <a:cs typeface="Calibri"/>
                        </a:rPr>
                        <a:t>2021</a:t>
                      </a: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algn="ctr">
                        <a:lnSpc>
                          <a:spcPct val="100000"/>
                        </a:lnSpc>
                        <a:spcBef>
                          <a:spcPts val="260"/>
                        </a:spcBef>
                      </a:pPr>
                      <a:r>
                        <a:rPr lang="nl-BE" sz="1000" b="1" dirty="0">
                          <a:solidFill>
                            <a:srgbClr val="FFFFFF"/>
                          </a:solidFill>
                          <a:latin typeface="Calibri"/>
                          <a:cs typeface="Calibri"/>
                        </a:rPr>
                        <a:t>2022</a:t>
                      </a: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70329">
                <a:tc>
                  <a:txBody>
                    <a:bodyPr/>
                    <a:lstStyle/>
                    <a:p>
                      <a:pPr marL="90805" marR="0" lvl="0" indent="0" defTabSz="914400" eaLnBrk="1" fontAlgn="auto" latinLnBrk="0" hangingPunct="1">
                        <a:lnSpc>
                          <a:spcPct val="100000"/>
                        </a:lnSpc>
                        <a:spcBef>
                          <a:spcPts val="310"/>
                        </a:spcBef>
                        <a:spcAft>
                          <a:spcPts val="0"/>
                        </a:spcAft>
                        <a:buClrTx/>
                        <a:buSzTx/>
                        <a:buFontTx/>
                        <a:buNone/>
                        <a:tabLst/>
                        <a:defRPr/>
                      </a:pPr>
                      <a:r>
                        <a:rPr lang="nl-BE" sz="1050" dirty="0">
                          <a:solidFill>
                            <a:srgbClr val="002060"/>
                          </a:solidFill>
                          <a:latin typeface="Calibri" panose="020F0502020204030204" pitchFamily="34" charset="0"/>
                          <a:cs typeface="Times New Roman" panose="02020603050405020304" pitchFamily="18" charset="0"/>
                        </a:rPr>
                        <a:t>Klachten van burgers</a:t>
                      </a:r>
                    </a:p>
                  </a:txBody>
                  <a:tcPr marL="0" marR="0" marT="393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algn="ctr">
                        <a:lnSpc>
                          <a:spcPct val="100000"/>
                        </a:lnSpc>
                        <a:spcBef>
                          <a:spcPts val="305"/>
                        </a:spcBef>
                      </a:pPr>
                      <a:r>
                        <a:rPr lang="nl-BE" sz="1000" dirty="0">
                          <a:solidFill>
                            <a:srgbClr val="17375E"/>
                          </a:solidFill>
                          <a:latin typeface="Calibri"/>
                          <a:ea typeface="+mn-ea"/>
                          <a:cs typeface="Calibri"/>
                        </a:rPr>
                        <a:t>132</a:t>
                      </a: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algn="ctr">
                        <a:lnSpc>
                          <a:spcPct val="100000"/>
                        </a:lnSpc>
                        <a:spcBef>
                          <a:spcPts val="305"/>
                        </a:spcBef>
                      </a:pPr>
                      <a:r>
                        <a:rPr lang="nl-BE" sz="1000" dirty="0">
                          <a:solidFill>
                            <a:srgbClr val="17375E"/>
                          </a:solidFill>
                          <a:latin typeface="Calibri"/>
                          <a:ea typeface="+mn-ea"/>
                          <a:cs typeface="Calibri"/>
                        </a:rPr>
                        <a:t>124</a:t>
                      </a: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360288">
                <a:tc>
                  <a:txBody>
                    <a:bodyPr/>
                    <a:lstStyle/>
                    <a:p>
                      <a:pPr marL="91440" algn="l">
                        <a:lnSpc>
                          <a:spcPct val="100000"/>
                        </a:lnSpc>
                        <a:spcBef>
                          <a:spcPts val="350"/>
                        </a:spcBef>
                      </a:pPr>
                      <a:r>
                        <a:rPr lang="nl-BE" sz="1050" dirty="0">
                          <a:solidFill>
                            <a:srgbClr val="002060"/>
                          </a:solidFill>
                          <a:latin typeface="Calibri" panose="020F0502020204030204" pitchFamily="34" charset="0"/>
                          <a:cs typeface="Times New Roman" panose="02020603050405020304" pitchFamily="18" charset="0"/>
                        </a:rPr>
                        <a:t>Felicitaties van</a:t>
                      </a:r>
                    </a:p>
                    <a:p>
                      <a:pPr marL="91440" algn="l">
                        <a:lnSpc>
                          <a:spcPct val="100000"/>
                        </a:lnSpc>
                      </a:pPr>
                      <a:r>
                        <a:rPr lang="nl-BE" sz="1050" dirty="0">
                          <a:solidFill>
                            <a:srgbClr val="002060"/>
                          </a:solidFill>
                          <a:latin typeface="Calibri" panose="020F0502020204030204" pitchFamily="34" charset="0"/>
                          <a:cs typeface="Times New Roman" panose="02020603050405020304" pitchFamily="18" charset="0"/>
                        </a:rPr>
                        <a:t>burgers</a:t>
                      </a:r>
                    </a:p>
                  </a:txBody>
                  <a:tcPr marL="0" marR="0" marT="39370"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tc>
                  <a:txBody>
                    <a:bodyPr/>
                    <a:lstStyle/>
                    <a:p>
                      <a:pPr marL="91440" algn="ctr">
                        <a:lnSpc>
                          <a:spcPct val="100000"/>
                        </a:lnSpc>
                        <a:spcBef>
                          <a:spcPts val="300"/>
                        </a:spcBef>
                      </a:pPr>
                      <a:r>
                        <a:rPr lang="nl-BE" sz="1000" dirty="0">
                          <a:solidFill>
                            <a:srgbClr val="17375E"/>
                          </a:solidFill>
                          <a:latin typeface="Calibri"/>
                          <a:ea typeface="+mn-ea"/>
                          <a:cs typeface="Calibri"/>
                        </a:rPr>
                        <a:t>56</a:t>
                      </a:r>
                    </a:p>
                  </a:txBody>
                  <a:tcPr marL="0" marR="0" marT="381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tc>
                  <a:txBody>
                    <a:bodyPr/>
                    <a:lstStyle/>
                    <a:p>
                      <a:pPr marL="91440" algn="ctr">
                        <a:lnSpc>
                          <a:spcPct val="100000"/>
                        </a:lnSpc>
                        <a:spcBef>
                          <a:spcPts val="300"/>
                        </a:spcBef>
                      </a:pPr>
                      <a:r>
                        <a:rPr lang="nl-BE" sz="1000" dirty="0">
                          <a:solidFill>
                            <a:srgbClr val="17375E"/>
                          </a:solidFill>
                          <a:latin typeface="Calibri"/>
                          <a:ea typeface="+mn-ea"/>
                          <a:cs typeface="Calibri"/>
                        </a:rPr>
                        <a:t>47</a:t>
                      </a:r>
                    </a:p>
                  </a:txBody>
                  <a:tcPr marL="0" marR="0" marT="381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0003"/>
                  </a:ext>
                </a:extLst>
              </a:tr>
            </a:tbl>
          </a:graphicData>
        </a:graphic>
      </p:graphicFrame>
      <p:sp>
        <p:nvSpPr>
          <p:cNvPr id="23" name="object 23"/>
          <p:cNvSpPr txBox="1"/>
          <p:nvPr/>
        </p:nvSpPr>
        <p:spPr>
          <a:xfrm>
            <a:off x="447675" y="5029200"/>
            <a:ext cx="3783330" cy="196849"/>
          </a:xfrm>
          <a:prstGeom prst="rect">
            <a:avLst/>
          </a:prstGeom>
          <a:solidFill>
            <a:srgbClr val="4F81BD"/>
          </a:solidFill>
        </p:spPr>
        <p:txBody>
          <a:bodyPr vert="horz" wrap="square" lIns="0" tIns="34925" rIns="0" bIns="0" rtlCol="0">
            <a:spAutoFit/>
          </a:bodyPr>
          <a:lstStyle/>
          <a:p>
            <a:pPr marL="92075">
              <a:spcBef>
                <a:spcPts val="265"/>
              </a:spcBef>
            </a:pPr>
            <a:r>
              <a:rPr lang="nl-BE" sz="1050" b="1" dirty="0">
                <a:solidFill>
                  <a:srgbClr val="FFFFFF"/>
                </a:solidFill>
                <a:latin typeface="Calibri"/>
                <a:cs typeface="Calibri"/>
              </a:rPr>
              <a:t>Evaluatie van de werking van de politiediensten</a:t>
            </a:r>
          </a:p>
        </p:txBody>
      </p:sp>
      <p:sp>
        <p:nvSpPr>
          <p:cNvPr id="25" name="ZoneTexte 24">
            <a:extLst>
              <a:ext uri="{FF2B5EF4-FFF2-40B4-BE49-F238E27FC236}">
                <a16:creationId xmlns:a16="http://schemas.microsoft.com/office/drawing/2014/main" id="{00E3310A-C680-435A-9CFF-2C424488280F}"/>
              </a:ext>
            </a:extLst>
          </p:cNvPr>
          <p:cNvSpPr txBox="1"/>
          <p:nvPr/>
        </p:nvSpPr>
        <p:spPr>
          <a:xfrm>
            <a:off x="439710" y="3048000"/>
            <a:ext cx="3788258" cy="1813317"/>
          </a:xfrm>
          <a:prstGeom prst="rect">
            <a:avLst/>
          </a:prstGeom>
          <a:noFill/>
        </p:spPr>
        <p:txBody>
          <a:bodyPr wrap="square" rtlCol="0">
            <a:spAutoFit/>
          </a:bodyPr>
          <a:lstStyle/>
          <a:p>
            <a:pPr marL="171450" lvl="0" indent="-171450" algn="just">
              <a:lnSpc>
                <a:spcPct val="107000"/>
              </a:lnSpc>
              <a:buClr>
                <a:srgbClr val="FFC000"/>
              </a:buClr>
              <a:buFont typeface="Wingdings" panose="05000000000000000000" pitchFamily="2" charset="2"/>
              <a:buChar char="Ø"/>
              <a:tabLst>
                <a:tab pos="457200" algn="l"/>
              </a:tabLst>
            </a:pPr>
            <a:r>
              <a:rPr lang="nl-BE" sz="105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De Preventietruck reed 3 keer uit </a:t>
            </a:r>
            <a:r>
              <a:rPr lang="nl-BE" sz="1050" dirty="0">
                <a:solidFill>
                  <a:srgbClr val="002060"/>
                </a:solidFill>
                <a:latin typeface="Calibri" panose="020F0502020204030204" pitchFamily="34" charset="0"/>
                <a:ea typeface="Calibri" panose="020F0502020204030204" pitchFamily="34" charset="0"/>
                <a:cs typeface="Times New Roman" panose="02020603050405020304" pitchFamily="18" charset="0"/>
              </a:rPr>
              <a:t>om de burgers bewust te maken van allerlei vormen van overlast. </a:t>
            </a:r>
          </a:p>
          <a:p>
            <a:pPr marL="171450" lvl="0" indent="-171450" algn="just">
              <a:lnSpc>
                <a:spcPct val="107000"/>
              </a:lnSpc>
              <a:buClr>
                <a:srgbClr val="FFC000"/>
              </a:buClr>
              <a:buFont typeface="Wingdings" panose="05000000000000000000" pitchFamily="2" charset="2"/>
              <a:buChar char="Ø"/>
              <a:tabLst>
                <a:tab pos="457200" algn="l"/>
              </a:tabLst>
            </a:pPr>
            <a:r>
              <a:rPr lang="nl-BE" sz="105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De honden- en fietsbrigades </a:t>
            </a:r>
            <a:r>
              <a:rPr lang="nl-BE" sz="1050" dirty="0">
                <a:solidFill>
                  <a:srgbClr val="002060"/>
                </a:solidFill>
                <a:latin typeface="Calibri" panose="020F0502020204030204" pitchFamily="34" charset="0"/>
                <a:ea typeface="Calibri" panose="020F0502020204030204" pitchFamily="34" charset="0"/>
                <a:cs typeface="Times New Roman" panose="02020603050405020304" pitchFamily="18" charset="0"/>
              </a:rPr>
              <a:t>waren bijzonder betrokken bij bewustmaking en </a:t>
            </a:r>
            <a:r>
              <a:rPr lang="nl-BE" sz="105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preventie</a:t>
            </a:r>
            <a:r>
              <a:rPr lang="nl-BE" sz="105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marL="171450" lvl="0" indent="-171450" algn="just">
              <a:lnSpc>
                <a:spcPct val="107000"/>
              </a:lnSpc>
              <a:buClr>
                <a:srgbClr val="FFC000"/>
              </a:buClr>
              <a:buFont typeface="Wingdings" panose="05000000000000000000" pitchFamily="2" charset="2"/>
              <a:buChar char="Ø"/>
              <a:tabLst>
                <a:tab pos="457200" algn="l"/>
              </a:tabLst>
            </a:pPr>
            <a:r>
              <a:rPr lang="nl-BE" sz="105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De lokale veiligheidspatrouilles van de Onthaaldiensten </a:t>
            </a:r>
            <a:r>
              <a:rPr lang="nl-BE" sz="1050" dirty="0">
                <a:solidFill>
                  <a:srgbClr val="002060"/>
                </a:solidFill>
                <a:latin typeface="Calibri" panose="020F0502020204030204" pitchFamily="34" charset="0"/>
                <a:ea typeface="Calibri" panose="020F0502020204030204" pitchFamily="34" charset="0"/>
                <a:cs typeface="Times New Roman" panose="02020603050405020304" pitchFamily="18" charset="0"/>
              </a:rPr>
              <a:t>van de politiehuizen presteerden in totaal </a:t>
            </a:r>
            <a:r>
              <a:rPr lang="nl-BE" sz="105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3.913 uren</a:t>
            </a:r>
            <a:r>
              <a:rPr lang="nl-BE" sz="1050" dirty="0">
                <a:solidFill>
                  <a:srgbClr val="002060"/>
                </a:solidFill>
                <a:latin typeface="Calibri" panose="020F0502020204030204" pitchFamily="34" charset="0"/>
                <a:ea typeface="Calibri" panose="020F0502020204030204" pitchFamily="34" charset="0"/>
                <a:cs typeface="Times New Roman" panose="02020603050405020304" pitchFamily="18" charset="0"/>
              </a:rPr>
              <a:t> in het kader van </a:t>
            </a:r>
            <a:r>
              <a:rPr lang="nl-BE" sz="105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“Overlast”</a:t>
            </a:r>
            <a:r>
              <a:rPr lang="nl-BE" sz="1050" dirty="0">
                <a:solidFill>
                  <a:srgbClr val="002060"/>
                </a:solidFill>
                <a:latin typeface="Calibri" panose="020F0502020204030204" pitchFamily="34" charset="0"/>
                <a:ea typeface="Calibri" panose="020F0502020204030204" pitchFamily="34" charset="0"/>
                <a:cs typeface="Times New Roman" panose="02020603050405020304" pitchFamily="18" charset="0"/>
              </a:rPr>
              <a:t> in 2022. </a:t>
            </a:r>
          </a:p>
          <a:p>
            <a:pPr marL="171450" lvl="0" indent="-171450" algn="just">
              <a:lnSpc>
                <a:spcPct val="107000"/>
              </a:lnSpc>
              <a:buClr>
                <a:srgbClr val="FFC000"/>
              </a:buClr>
              <a:buFont typeface="Wingdings" panose="05000000000000000000" pitchFamily="2" charset="2"/>
              <a:buChar char="Ø"/>
              <a:tabLst>
                <a:tab pos="457200" algn="l"/>
              </a:tabLst>
            </a:pPr>
            <a:r>
              <a:rPr lang="nl-BE" sz="105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12.863 interventies en 2.924 processen-verbaal</a:t>
            </a:r>
            <a:r>
              <a:rPr lang="nl-BE" sz="1050" dirty="0">
                <a:solidFill>
                  <a:srgbClr val="002060"/>
                </a:solidFill>
                <a:latin typeface="Calibri" panose="020F0502020204030204" pitchFamily="34" charset="0"/>
                <a:ea typeface="Calibri" panose="020F0502020204030204" pitchFamily="34" charset="0"/>
                <a:cs typeface="Times New Roman" panose="02020603050405020304" pitchFamily="18" charset="0"/>
              </a:rPr>
              <a:t> werden opgesteld door onze diensten met betrekking tot inbreuken van het type </a:t>
            </a:r>
            <a:r>
              <a:rPr lang="nl-BE" sz="105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“overlast”</a:t>
            </a:r>
          </a:p>
        </p:txBody>
      </p:sp>
      <p:sp>
        <p:nvSpPr>
          <p:cNvPr id="26" name="object 37">
            <a:extLst>
              <a:ext uri="{FF2B5EF4-FFF2-40B4-BE49-F238E27FC236}">
                <a16:creationId xmlns:a16="http://schemas.microsoft.com/office/drawing/2014/main" id="{8042638A-DF53-4C94-9BED-6875468B0274}"/>
              </a:ext>
            </a:extLst>
          </p:cNvPr>
          <p:cNvSpPr txBox="1"/>
          <p:nvPr/>
        </p:nvSpPr>
        <p:spPr>
          <a:xfrm>
            <a:off x="78739" y="6705600"/>
            <a:ext cx="226061" cy="130036"/>
          </a:xfrm>
          <a:prstGeom prst="rect">
            <a:avLst/>
          </a:prstGeom>
        </p:spPr>
        <p:txBody>
          <a:bodyPr vert="horz" wrap="square" lIns="0" tIns="0" rIns="0" bIns="0" rtlCol="0">
            <a:spAutoFit/>
          </a:bodyPr>
          <a:lstStyle/>
          <a:p>
            <a:pPr marL="12700">
              <a:lnSpc>
                <a:spcPts val="1045"/>
              </a:lnSpc>
            </a:pPr>
            <a:r>
              <a:rPr lang="nl-BE" sz="1000" dirty="0">
                <a:solidFill>
                  <a:srgbClr val="002060"/>
                </a:solidFill>
                <a:latin typeface="Calibri"/>
                <a:cs typeface="Calibri"/>
              </a:rPr>
              <a:t>7</a:t>
            </a:r>
          </a:p>
        </p:txBody>
      </p:sp>
      <p:sp>
        <p:nvSpPr>
          <p:cNvPr id="27" name="object 38">
            <a:extLst>
              <a:ext uri="{FF2B5EF4-FFF2-40B4-BE49-F238E27FC236}">
                <a16:creationId xmlns:a16="http://schemas.microsoft.com/office/drawing/2014/main" id="{F8263E84-241C-4101-B341-D2CFBE32D5C8}"/>
              </a:ext>
            </a:extLst>
          </p:cNvPr>
          <p:cNvSpPr txBox="1"/>
          <p:nvPr/>
        </p:nvSpPr>
        <p:spPr>
          <a:xfrm>
            <a:off x="8884744" y="6705600"/>
            <a:ext cx="226060" cy="130036"/>
          </a:xfrm>
          <a:prstGeom prst="rect">
            <a:avLst/>
          </a:prstGeom>
        </p:spPr>
        <p:txBody>
          <a:bodyPr vert="horz" wrap="square" lIns="0" tIns="0" rIns="0" bIns="0" rtlCol="0">
            <a:spAutoFit/>
          </a:bodyPr>
          <a:lstStyle/>
          <a:p>
            <a:pPr marL="12700">
              <a:lnSpc>
                <a:spcPts val="1045"/>
              </a:lnSpc>
            </a:pPr>
            <a:r>
              <a:rPr lang="nl-BE" sz="1000" dirty="0">
                <a:solidFill>
                  <a:srgbClr val="002060"/>
                </a:solidFill>
                <a:latin typeface="Calibri"/>
                <a:cs typeface="Calibri"/>
              </a:rPr>
              <a:t>8</a:t>
            </a:r>
          </a:p>
        </p:txBody>
      </p:sp>
      <p:sp>
        <p:nvSpPr>
          <p:cNvPr id="29" name="object 11">
            <a:extLst>
              <a:ext uri="{FF2B5EF4-FFF2-40B4-BE49-F238E27FC236}">
                <a16:creationId xmlns:a16="http://schemas.microsoft.com/office/drawing/2014/main" id="{4C452A17-F221-4BC5-AD9F-102897D671CB}"/>
              </a:ext>
            </a:extLst>
          </p:cNvPr>
          <p:cNvSpPr txBox="1"/>
          <p:nvPr/>
        </p:nvSpPr>
        <p:spPr>
          <a:xfrm>
            <a:off x="533400" y="2819732"/>
            <a:ext cx="1981200" cy="228268"/>
          </a:xfrm>
          <a:prstGeom prst="rect">
            <a:avLst/>
          </a:prstGeom>
        </p:spPr>
        <p:txBody>
          <a:bodyPr vert="horz" wrap="square" lIns="0" tIns="12700" rIns="0" bIns="0" rtlCol="0">
            <a:spAutoFit/>
          </a:bodyPr>
          <a:lstStyle/>
          <a:p>
            <a:pPr marL="12700">
              <a:lnSpc>
                <a:spcPct val="100000"/>
              </a:lnSpc>
              <a:spcBef>
                <a:spcPts val="100"/>
              </a:spcBef>
            </a:pPr>
            <a:r>
              <a:rPr lang="nl-BE" sz="1400" b="1" dirty="0">
                <a:solidFill>
                  <a:srgbClr val="1F487C"/>
                </a:solidFill>
                <a:latin typeface="Calibri"/>
                <a:cs typeface="Calibri"/>
              </a:rPr>
              <a:t>Overlast</a:t>
            </a:r>
          </a:p>
        </p:txBody>
      </p:sp>
      <p:sp>
        <p:nvSpPr>
          <p:cNvPr id="4" name="object 30">
            <a:extLst>
              <a:ext uri="{FF2B5EF4-FFF2-40B4-BE49-F238E27FC236}">
                <a16:creationId xmlns:a16="http://schemas.microsoft.com/office/drawing/2014/main" id="{A07E33E3-7DF9-6039-6884-D8B9ACAB9B0E}"/>
              </a:ext>
            </a:extLst>
          </p:cNvPr>
          <p:cNvSpPr txBox="1"/>
          <p:nvPr/>
        </p:nvSpPr>
        <p:spPr>
          <a:xfrm>
            <a:off x="526345" y="6074418"/>
            <a:ext cx="3689420" cy="640560"/>
          </a:xfrm>
          <a:prstGeom prst="rect">
            <a:avLst/>
          </a:prstGeom>
        </p:spPr>
        <p:txBody>
          <a:bodyPr vert="horz" wrap="square" lIns="0" tIns="12065" rIns="0" bIns="0" rtlCol="0">
            <a:spAutoFit/>
          </a:bodyPr>
          <a:lstStyle/>
          <a:p>
            <a:pPr marL="12700" marR="5080">
              <a:lnSpc>
                <a:spcPct val="100000"/>
              </a:lnSpc>
              <a:spcBef>
                <a:spcPts val="95"/>
              </a:spcBef>
            </a:pPr>
            <a:r>
              <a:rPr lang="nl-BE" sz="1000" dirty="0">
                <a:solidFill>
                  <a:srgbClr val="17375E"/>
                </a:solidFill>
                <a:latin typeface="Calibri"/>
                <a:cs typeface="Calibri"/>
              </a:rPr>
              <a:t>Het evaluatieformulier is beschikbaar op onze website: </a:t>
            </a:r>
            <a:r>
              <a:rPr lang="nl-BE" sz="1000" i="1" dirty="0">
                <a:solidFill>
                  <a:srgbClr val="17375E"/>
                </a:solidFill>
                <a:latin typeface="Calibri"/>
                <a:cs typeface="Calibri"/>
                <a:hlinkClick r:id="rId4"/>
              </a:rPr>
              <a:t>https://www.police.be/5343/nl/contact/online-aangiften/beoordeling-formulier</a:t>
            </a:r>
          </a:p>
          <a:p>
            <a:pPr marL="12700" marR="5080">
              <a:lnSpc>
                <a:spcPct val="100000"/>
              </a:lnSpc>
              <a:spcBef>
                <a:spcPts val="95"/>
              </a:spcBef>
            </a:pPr>
            <a:endParaRPr sz="1000" dirty="0">
              <a:latin typeface="Calibri"/>
              <a:cs typeface="Calibri"/>
            </a:endParaRPr>
          </a:p>
        </p:txBody>
      </p:sp>
      <p:sp>
        <p:nvSpPr>
          <p:cNvPr id="15" name="object 10">
            <a:extLst>
              <a:ext uri="{FF2B5EF4-FFF2-40B4-BE49-F238E27FC236}">
                <a16:creationId xmlns:a16="http://schemas.microsoft.com/office/drawing/2014/main" id="{0DEFD6F2-7BE6-9D3C-5A50-A151B2E7CD5F}"/>
              </a:ext>
            </a:extLst>
          </p:cNvPr>
          <p:cNvSpPr/>
          <p:nvPr/>
        </p:nvSpPr>
        <p:spPr>
          <a:xfrm>
            <a:off x="6541223" y="996128"/>
            <a:ext cx="313943" cy="652272"/>
          </a:xfrm>
          <a:prstGeom prst="rect">
            <a:avLst/>
          </a:prstGeom>
          <a:blipFill>
            <a:blip r:embed="rId2" cstate="print"/>
            <a:stretch>
              <a:fillRect/>
            </a:stretch>
          </a:blipFill>
        </p:spPr>
        <p:txBody>
          <a:bodyPr wrap="square" lIns="0" tIns="0" rIns="0" bIns="0" rtlCol="0"/>
          <a:lstStyle/>
          <a:p>
            <a:endParaRPr dirty="0"/>
          </a:p>
        </p:txBody>
      </p:sp>
      <p:sp>
        <p:nvSpPr>
          <p:cNvPr id="18" name="object 11">
            <a:extLst>
              <a:ext uri="{FF2B5EF4-FFF2-40B4-BE49-F238E27FC236}">
                <a16:creationId xmlns:a16="http://schemas.microsoft.com/office/drawing/2014/main" id="{8CC60A07-7368-CF87-3F89-BA9EF49453A5}"/>
              </a:ext>
            </a:extLst>
          </p:cNvPr>
          <p:cNvSpPr txBox="1"/>
          <p:nvPr/>
        </p:nvSpPr>
        <p:spPr>
          <a:xfrm>
            <a:off x="6230333" y="1376390"/>
            <a:ext cx="205740" cy="228909"/>
          </a:xfrm>
          <a:prstGeom prst="rect">
            <a:avLst/>
          </a:prstGeom>
        </p:spPr>
        <p:txBody>
          <a:bodyPr vert="horz" wrap="square" lIns="0" tIns="13335" rIns="0" bIns="0" rtlCol="0">
            <a:spAutoFit/>
          </a:bodyPr>
          <a:lstStyle/>
          <a:p>
            <a:pPr marL="12700">
              <a:lnSpc>
                <a:spcPct val="100000"/>
              </a:lnSpc>
              <a:spcBef>
                <a:spcPts val="105"/>
              </a:spcBef>
            </a:pPr>
            <a:r>
              <a:rPr lang="nl-BE" sz="1400" b="1" dirty="0">
                <a:solidFill>
                  <a:srgbClr val="000099"/>
                </a:solidFill>
                <a:latin typeface="Calibri"/>
                <a:cs typeface="Calibri"/>
              </a:rPr>
              <a:t>22</a:t>
            </a:r>
          </a:p>
        </p:txBody>
      </p:sp>
      <p:sp>
        <p:nvSpPr>
          <p:cNvPr id="24" name="object 14">
            <a:extLst>
              <a:ext uri="{FF2B5EF4-FFF2-40B4-BE49-F238E27FC236}">
                <a16:creationId xmlns:a16="http://schemas.microsoft.com/office/drawing/2014/main" id="{F7B7E274-E414-BB9C-BA12-7D805A9DDF9A}"/>
              </a:ext>
            </a:extLst>
          </p:cNvPr>
          <p:cNvSpPr txBox="1"/>
          <p:nvPr/>
        </p:nvSpPr>
        <p:spPr>
          <a:xfrm>
            <a:off x="7196708" y="838200"/>
            <a:ext cx="1194435" cy="640560"/>
          </a:xfrm>
          <a:prstGeom prst="rect">
            <a:avLst/>
          </a:prstGeom>
        </p:spPr>
        <p:txBody>
          <a:bodyPr vert="horz" wrap="square" lIns="0" tIns="62865" rIns="0" bIns="0" rtlCol="0">
            <a:spAutoFit/>
          </a:bodyPr>
          <a:lstStyle/>
          <a:p>
            <a:pPr marL="12700">
              <a:lnSpc>
                <a:spcPct val="100000"/>
              </a:lnSpc>
              <a:spcBef>
                <a:spcPts val="495"/>
              </a:spcBef>
            </a:pPr>
            <a:r>
              <a:rPr lang="nl-BE" sz="1400" b="1" dirty="0">
                <a:solidFill>
                  <a:srgbClr val="E36C09"/>
                </a:solidFill>
                <a:latin typeface="Calibri"/>
                <a:cs typeface="Calibri"/>
              </a:rPr>
              <a:t>In 2022</a:t>
            </a:r>
          </a:p>
          <a:p>
            <a:pPr marL="22860">
              <a:lnSpc>
                <a:spcPct val="100000"/>
              </a:lnSpc>
              <a:spcBef>
                <a:spcPts val="300"/>
              </a:spcBef>
            </a:pPr>
            <a:r>
              <a:rPr lang="nl-BE" sz="1050" dirty="0">
                <a:solidFill>
                  <a:srgbClr val="1F487C"/>
                </a:solidFill>
                <a:latin typeface="Calibri"/>
                <a:cs typeface="Calibri"/>
              </a:rPr>
              <a:t>27.855 uren</a:t>
            </a:r>
          </a:p>
          <a:p>
            <a:pPr marL="22860">
              <a:lnSpc>
                <a:spcPct val="100000"/>
              </a:lnSpc>
            </a:pPr>
            <a:r>
              <a:rPr lang="nl-BE" sz="1050" b="1" dirty="0">
                <a:solidFill>
                  <a:srgbClr val="1F487C"/>
                </a:solidFill>
                <a:latin typeface="Calibri"/>
                <a:cs typeface="Calibri"/>
              </a:rPr>
              <a:t>47.165 oproepen behandeld</a:t>
            </a:r>
          </a:p>
        </p:txBody>
      </p:sp>
      <p:sp>
        <p:nvSpPr>
          <p:cNvPr id="30" name="object 19">
            <a:extLst>
              <a:ext uri="{FF2B5EF4-FFF2-40B4-BE49-F238E27FC236}">
                <a16:creationId xmlns:a16="http://schemas.microsoft.com/office/drawing/2014/main" id="{932C5945-9B2C-2665-5AF7-C53D6486DF05}"/>
              </a:ext>
            </a:extLst>
          </p:cNvPr>
          <p:cNvSpPr/>
          <p:nvPr/>
        </p:nvSpPr>
        <p:spPr>
          <a:xfrm>
            <a:off x="5160179" y="1030298"/>
            <a:ext cx="830579" cy="804672"/>
          </a:xfrm>
          <a:prstGeom prst="rect">
            <a:avLst/>
          </a:prstGeom>
          <a:blipFill>
            <a:blip r:embed="rId3" cstate="print"/>
            <a:stretch>
              <a:fillRect/>
            </a:stretch>
          </a:blipFill>
        </p:spPr>
        <p:txBody>
          <a:bodyPr wrap="square" lIns="0" tIns="0" rIns="0" bIns="0" rtlCol="0"/>
          <a:lstStyle/>
          <a:p>
            <a:endParaRPr dirty="0"/>
          </a:p>
        </p:txBody>
      </p:sp>
      <p:sp>
        <p:nvSpPr>
          <p:cNvPr id="31" name="object 4">
            <a:extLst>
              <a:ext uri="{FF2B5EF4-FFF2-40B4-BE49-F238E27FC236}">
                <a16:creationId xmlns:a16="http://schemas.microsoft.com/office/drawing/2014/main" id="{DD34023B-6CA5-94BF-41FD-82E42ABC6AC8}"/>
              </a:ext>
            </a:extLst>
          </p:cNvPr>
          <p:cNvSpPr txBox="1"/>
          <p:nvPr/>
        </p:nvSpPr>
        <p:spPr>
          <a:xfrm>
            <a:off x="5026967" y="5055346"/>
            <a:ext cx="3278833" cy="227626"/>
          </a:xfrm>
          <a:prstGeom prst="rect">
            <a:avLst/>
          </a:prstGeom>
        </p:spPr>
        <p:txBody>
          <a:bodyPr vert="horz" wrap="square" lIns="0" tIns="12065" rIns="0" bIns="0" rtlCol="0">
            <a:spAutoFit/>
          </a:bodyPr>
          <a:lstStyle/>
          <a:p>
            <a:pPr marL="12700">
              <a:lnSpc>
                <a:spcPct val="100000"/>
              </a:lnSpc>
              <a:spcBef>
                <a:spcPts val="95"/>
              </a:spcBef>
            </a:pPr>
            <a:r>
              <a:rPr lang="nl-BE" sz="1400" b="1" dirty="0">
                <a:solidFill>
                  <a:srgbClr val="1F487C"/>
                </a:solidFill>
                <a:latin typeface="Calibri"/>
                <a:cs typeface="Calibri"/>
              </a:rPr>
              <a:t>ONTHAALDIENSTEN - 3 politiehuizen</a:t>
            </a:r>
          </a:p>
        </p:txBody>
      </p:sp>
      <p:sp>
        <p:nvSpPr>
          <p:cNvPr id="32" name="object 5">
            <a:extLst>
              <a:ext uri="{FF2B5EF4-FFF2-40B4-BE49-F238E27FC236}">
                <a16:creationId xmlns:a16="http://schemas.microsoft.com/office/drawing/2014/main" id="{5BA74156-C3B1-EDD7-E409-18218CB12FA8}"/>
              </a:ext>
            </a:extLst>
          </p:cNvPr>
          <p:cNvSpPr txBox="1"/>
          <p:nvPr/>
        </p:nvSpPr>
        <p:spPr>
          <a:xfrm>
            <a:off x="6185565" y="5727122"/>
            <a:ext cx="205740" cy="228909"/>
          </a:xfrm>
          <a:prstGeom prst="rect">
            <a:avLst/>
          </a:prstGeom>
        </p:spPr>
        <p:txBody>
          <a:bodyPr vert="horz" wrap="square" lIns="0" tIns="13335" rIns="0" bIns="0" rtlCol="0">
            <a:spAutoFit/>
          </a:bodyPr>
          <a:lstStyle/>
          <a:p>
            <a:pPr marL="12700">
              <a:lnSpc>
                <a:spcPct val="100000"/>
              </a:lnSpc>
              <a:spcBef>
                <a:spcPts val="105"/>
              </a:spcBef>
            </a:pPr>
            <a:r>
              <a:rPr lang="nl-BE" sz="1400" b="1" dirty="0">
                <a:solidFill>
                  <a:srgbClr val="000099"/>
                </a:solidFill>
                <a:latin typeface="Calibri"/>
                <a:cs typeface="Calibri"/>
              </a:rPr>
              <a:t>69</a:t>
            </a:r>
          </a:p>
        </p:txBody>
      </p:sp>
      <p:sp>
        <p:nvSpPr>
          <p:cNvPr id="34" name="object 16">
            <a:extLst>
              <a:ext uri="{FF2B5EF4-FFF2-40B4-BE49-F238E27FC236}">
                <a16:creationId xmlns:a16="http://schemas.microsoft.com/office/drawing/2014/main" id="{1CEE4314-3D4C-FC79-2236-C55277366729}"/>
              </a:ext>
            </a:extLst>
          </p:cNvPr>
          <p:cNvSpPr/>
          <p:nvPr/>
        </p:nvSpPr>
        <p:spPr>
          <a:xfrm>
            <a:off x="6522468" y="5431059"/>
            <a:ext cx="313943" cy="653795"/>
          </a:xfrm>
          <a:prstGeom prst="rect">
            <a:avLst/>
          </a:prstGeom>
          <a:blipFill>
            <a:blip r:embed="rId2" cstate="print"/>
            <a:stretch>
              <a:fillRect/>
            </a:stretch>
          </a:blipFill>
        </p:spPr>
        <p:txBody>
          <a:bodyPr wrap="square" lIns="0" tIns="0" rIns="0" bIns="0" rtlCol="0"/>
          <a:lstStyle/>
          <a:p>
            <a:endParaRPr dirty="0"/>
          </a:p>
        </p:txBody>
      </p:sp>
      <p:sp>
        <p:nvSpPr>
          <p:cNvPr id="35" name="object 14">
            <a:extLst>
              <a:ext uri="{FF2B5EF4-FFF2-40B4-BE49-F238E27FC236}">
                <a16:creationId xmlns:a16="http://schemas.microsoft.com/office/drawing/2014/main" id="{284937EB-D4AC-CFB8-8A17-48B9A66EB2CF}"/>
              </a:ext>
            </a:extLst>
          </p:cNvPr>
          <p:cNvSpPr txBox="1"/>
          <p:nvPr/>
        </p:nvSpPr>
        <p:spPr>
          <a:xfrm>
            <a:off x="7228141" y="5549096"/>
            <a:ext cx="1194435" cy="478977"/>
          </a:xfrm>
          <a:prstGeom prst="rect">
            <a:avLst/>
          </a:prstGeom>
        </p:spPr>
        <p:txBody>
          <a:bodyPr vert="horz" wrap="square" lIns="0" tIns="62865" rIns="0" bIns="0" rtlCol="0">
            <a:spAutoFit/>
          </a:bodyPr>
          <a:lstStyle/>
          <a:p>
            <a:pPr marL="12700">
              <a:lnSpc>
                <a:spcPct val="100000"/>
              </a:lnSpc>
              <a:spcBef>
                <a:spcPts val="495"/>
              </a:spcBef>
            </a:pPr>
            <a:r>
              <a:rPr lang="nl-BE" sz="1400" b="1" dirty="0">
                <a:solidFill>
                  <a:srgbClr val="E36C09"/>
                </a:solidFill>
                <a:latin typeface="Calibri"/>
                <a:cs typeface="Calibri"/>
              </a:rPr>
              <a:t>In 2022</a:t>
            </a:r>
          </a:p>
          <a:p>
            <a:pPr marL="17780">
              <a:spcBef>
                <a:spcPts val="320"/>
              </a:spcBef>
            </a:pPr>
            <a:r>
              <a:rPr lang="nl-BE" sz="1050" b="1" dirty="0">
                <a:solidFill>
                  <a:srgbClr val="1F487C"/>
                </a:solidFill>
                <a:latin typeface="Calibri"/>
                <a:cs typeface="Calibri"/>
              </a:rPr>
              <a:t>103.572 uren</a:t>
            </a:r>
          </a:p>
        </p:txBody>
      </p:sp>
      <p:sp>
        <p:nvSpPr>
          <p:cNvPr id="3" name="object 31">
            <a:extLst>
              <a:ext uri="{FF2B5EF4-FFF2-40B4-BE49-F238E27FC236}">
                <a16:creationId xmlns:a16="http://schemas.microsoft.com/office/drawing/2014/main" id="{711F4F70-13AB-9E92-6F23-3D2AD000DE03}"/>
              </a:ext>
            </a:extLst>
          </p:cNvPr>
          <p:cNvSpPr txBox="1"/>
          <p:nvPr/>
        </p:nvSpPr>
        <p:spPr>
          <a:xfrm>
            <a:off x="4971910" y="3177614"/>
            <a:ext cx="3748667" cy="173766"/>
          </a:xfrm>
          <a:prstGeom prst="rect">
            <a:avLst/>
          </a:prstGeom>
        </p:spPr>
        <p:txBody>
          <a:bodyPr vert="horz" wrap="square" lIns="0" tIns="12065" rIns="0" bIns="0" rtlCol="0">
            <a:spAutoFit/>
          </a:bodyPr>
          <a:lstStyle/>
          <a:p>
            <a:pPr marL="17780">
              <a:spcBef>
                <a:spcPts val="5"/>
              </a:spcBef>
            </a:pPr>
            <a:r>
              <a:rPr lang="nl-BE" sz="1050" dirty="0">
                <a:solidFill>
                  <a:srgbClr val="1F487C"/>
                </a:solidFill>
                <a:latin typeface="Calibri"/>
                <a:cs typeface="Calibri"/>
              </a:rPr>
              <a:t>(Percentage van interventies dat binnen de opgegeven tijd is behandeld)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4937661" y="1828545"/>
            <a:ext cx="3733798" cy="3296415"/>
          </a:xfrm>
          <a:prstGeom prst="rect">
            <a:avLst/>
          </a:prstGeom>
        </p:spPr>
        <p:txBody>
          <a:bodyPr vert="horz" wrap="square" lIns="0" tIns="13335" rIns="0" bIns="0" rtlCol="0">
            <a:spAutoFit/>
          </a:bodyPr>
          <a:lstStyle/>
          <a:p>
            <a:pPr marL="288290">
              <a:lnSpc>
                <a:spcPct val="100000"/>
              </a:lnSpc>
              <a:spcBef>
                <a:spcPts val="105"/>
              </a:spcBef>
            </a:pPr>
            <a:r>
              <a:rPr lang="nl-BE" sz="1400" b="1" i="1" u="sng" dirty="0">
                <a:solidFill>
                  <a:srgbClr val="0000FF"/>
                </a:solidFill>
                <a:uFill>
                  <a:solidFill>
                    <a:srgbClr val="E36C09"/>
                  </a:solidFill>
                </a:uFill>
                <a:latin typeface="Calibri"/>
                <a:cs typeface="Calibri"/>
                <a:hlinkClick r:id="rId2">
                  <a:extLst>
                    <a:ext uri="{A12FA001-AC4F-418D-AE19-62706E023703}">
                      <ahyp:hlinkClr xmlns:ahyp="http://schemas.microsoft.com/office/drawing/2018/hyperlinkcolor" val="tx"/>
                    </a:ext>
                  </a:extLst>
                </a:hlinkClick>
              </a:rPr>
              <a:t>U kunt ook www.police-on-web.be bezoeken</a:t>
            </a:r>
            <a:r>
              <a:rPr lang="nl-BE" sz="1400" b="1" dirty="0">
                <a:solidFill>
                  <a:srgbClr val="FF0000"/>
                </a:solidFill>
                <a:latin typeface="Calibri"/>
                <a:cs typeface="Calibri"/>
              </a:rPr>
              <a:t>!</a:t>
            </a:r>
          </a:p>
          <a:p>
            <a:pPr>
              <a:lnSpc>
                <a:spcPct val="100000"/>
              </a:lnSpc>
              <a:spcBef>
                <a:spcPts val="55"/>
              </a:spcBef>
            </a:pPr>
            <a:endParaRPr sz="1350" dirty="0">
              <a:latin typeface="Calibri"/>
              <a:cs typeface="Calibri"/>
            </a:endParaRPr>
          </a:p>
          <a:p>
            <a:pPr marL="50800" algn="just">
              <a:lnSpc>
                <a:spcPct val="100000"/>
              </a:lnSpc>
            </a:pPr>
            <a:r>
              <a:rPr lang="nl-BE" sz="1100" dirty="0">
                <a:solidFill>
                  <a:srgbClr val="17375E"/>
                </a:solidFill>
                <a:latin typeface="Calibri"/>
                <a:cs typeface="Calibri"/>
              </a:rPr>
              <a:t>Op deze volledig beveiligde website kunt u</a:t>
            </a:r>
            <a:r>
              <a:rPr lang="nl-BE" sz="1100" dirty="0">
                <a:latin typeface="Calibri"/>
                <a:cs typeface="Calibri"/>
              </a:rPr>
              <a:t> </a:t>
            </a:r>
            <a:r>
              <a:rPr lang="nl-BE" sz="1100" dirty="0">
                <a:solidFill>
                  <a:srgbClr val="17375E"/>
                </a:solidFill>
                <a:latin typeface="Calibri"/>
                <a:cs typeface="Calibri"/>
              </a:rPr>
              <a:t>verschillende aangiften doen bij de politie.</a:t>
            </a:r>
          </a:p>
          <a:p>
            <a:pPr marL="50800" marR="42545" algn="just">
              <a:lnSpc>
                <a:spcPct val="100000"/>
              </a:lnSpc>
            </a:pPr>
            <a:r>
              <a:rPr lang="nl-BE" sz="1100" dirty="0">
                <a:solidFill>
                  <a:srgbClr val="17375E"/>
                </a:solidFill>
                <a:latin typeface="Calibri"/>
                <a:cs typeface="Calibri"/>
              </a:rPr>
              <a:t>Fietsdiefstallen, bromfietsdiefstallen, winkeldiefstal, verschillende soorten schade, graffiti, aanvragen voor afwezigheidstoezicht, aangiften van privébewakingscamera's en alarmsystemen kunnen allemaal via een online aangifte.</a:t>
            </a:r>
          </a:p>
          <a:p>
            <a:pPr marL="50800" marR="43180" algn="just">
              <a:lnSpc>
                <a:spcPct val="100000"/>
              </a:lnSpc>
              <a:spcBef>
                <a:spcPts val="770"/>
              </a:spcBef>
            </a:pPr>
            <a:r>
              <a:rPr lang="nl-BE" sz="1100" dirty="0">
                <a:solidFill>
                  <a:srgbClr val="17375E"/>
                </a:solidFill>
                <a:latin typeface="Calibri"/>
                <a:cs typeface="Calibri"/>
              </a:rPr>
              <a:t>Sinds 1 mei 2020 is deze lijst nog verder uitgebreid: slagen en verwondingen, bedreiging, intimidatie, oplichting, diefstal zonder geweld en verlies van voorwerpen of documenten kunnen nu ook online worden gemeld.</a:t>
            </a:r>
          </a:p>
          <a:p>
            <a:pPr marL="50800" marR="43180" algn="just">
              <a:lnSpc>
                <a:spcPct val="100000"/>
              </a:lnSpc>
              <a:spcBef>
                <a:spcPts val="770"/>
              </a:spcBef>
            </a:pPr>
            <a:r>
              <a:rPr lang="nl-BE" sz="1100" b="1" dirty="0">
                <a:solidFill>
                  <a:srgbClr val="17375E"/>
                </a:solidFill>
                <a:latin typeface="Calibri"/>
                <a:ea typeface="+mn-ea"/>
                <a:cs typeface="Calibri"/>
              </a:rPr>
              <a:t>En vergeet niet dat u een afspraak kunt maken om een klacht in te dienen in uw politiehuis door een tijdslot te reserveren op onze website: </a:t>
            </a:r>
            <a:br>
              <a:rPr lang="nl-BE" sz="1100" dirty="0">
                <a:solidFill>
                  <a:srgbClr val="17375E"/>
                </a:solidFill>
                <a:latin typeface="Calibri"/>
                <a:ea typeface="+mn-ea"/>
                <a:cs typeface="Calibri"/>
              </a:rPr>
            </a:br>
            <a:r>
              <a:rPr kumimoji="0" lang="nl-BE" sz="1100" b="0" i="1" u="none" strike="noStrike" cap="none" normalizeH="0" baseline="0" noProof="0" dirty="0">
                <a:ln>
                  <a:noFill/>
                </a:ln>
                <a:solidFill>
                  <a:srgbClr val="17375E"/>
                </a:solidFill>
                <a:uLnTx/>
                <a:uFillTx/>
                <a:latin typeface="Calibri"/>
                <a:ea typeface="+mn-ea"/>
                <a:cs typeface="Calibri"/>
                <a:hlinkClick r:id="rId3"/>
              </a:rPr>
              <a:t>https://www.police.be/5343/nl/</a:t>
            </a:r>
          </a:p>
          <a:p>
            <a:pPr marL="50800" marR="43180" algn="just">
              <a:lnSpc>
                <a:spcPct val="100000"/>
              </a:lnSpc>
              <a:spcBef>
                <a:spcPts val="770"/>
              </a:spcBef>
            </a:pPr>
            <a:endParaRPr lang="fr-BE" sz="1100" spc="-5" dirty="0">
              <a:solidFill>
                <a:srgbClr val="17375E"/>
              </a:solidFill>
              <a:latin typeface="Calibri"/>
              <a:cs typeface="Calibri"/>
            </a:endParaRPr>
          </a:p>
        </p:txBody>
      </p:sp>
      <p:sp>
        <p:nvSpPr>
          <p:cNvPr id="16" name="object 16"/>
          <p:cNvSpPr txBox="1"/>
          <p:nvPr/>
        </p:nvSpPr>
        <p:spPr>
          <a:xfrm>
            <a:off x="3077453" y="4341690"/>
            <a:ext cx="1424940" cy="182101"/>
          </a:xfrm>
          <a:prstGeom prst="rect">
            <a:avLst/>
          </a:prstGeom>
        </p:spPr>
        <p:txBody>
          <a:bodyPr vert="horz" wrap="square" lIns="0" tIns="12700" rIns="0" bIns="0" rtlCol="0">
            <a:spAutoFit/>
          </a:bodyPr>
          <a:lstStyle/>
          <a:p>
            <a:pPr marL="12700">
              <a:lnSpc>
                <a:spcPct val="100000"/>
              </a:lnSpc>
            </a:pPr>
            <a:r>
              <a:rPr lang="nl-BE" sz="1100" b="1" dirty="0">
                <a:solidFill>
                  <a:srgbClr val="E36C09"/>
                </a:solidFill>
                <a:latin typeface="Calibri"/>
                <a:cs typeface="Calibri"/>
              </a:rPr>
              <a:t>24/7</a:t>
            </a:r>
          </a:p>
        </p:txBody>
      </p:sp>
      <p:pic>
        <p:nvPicPr>
          <p:cNvPr id="24" name="Image 23">
            <a:extLst>
              <a:ext uri="{FF2B5EF4-FFF2-40B4-BE49-F238E27FC236}">
                <a16:creationId xmlns:a16="http://schemas.microsoft.com/office/drawing/2014/main" id="{6864B022-3EF1-4A03-8266-802C14678B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1089" y="5406508"/>
            <a:ext cx="838200" cy="1080903"/>
          </a:xfrm>
          <a:prstGeom prst="rect">
            <a:avLst/>
          </a:prstGeom>
        </p:spPr>
      </p:pic>
      <p:sp>
        <p:nvSpPr>
          <p:cNvPr id="23" name="TextBox 22">
            <a:extLst>
              <a:ext uri="{FF2B5EF4-FFF2-40B4-BE49-F238E27FC236}">
                <a16:creationId xmlns:a16="http://schemas.microsoft.com/office/drawing/2014/main" id="{97A8C2FA-3793-40EF-B22B-190242260211}"/>
              </a:ext>
            </a:extLst>
          </p:cNvPr>
          <p:cNvSpPr txBox="1"/>
          <p:nvPr/>
        </p:nvSpPr>
        <p:spPr>
          <a:xfrm>
            <a:off x="5734497" y="152400"/>
            <a:ext cx="2191385" cy="461665"/>
          </a:xfrm>
          <a:prstGeom prst="rect">
            <a:avLst/>
          </a:prstGeom>
          <a:noFill/>
        </p:spPr>
        <p:txBody>
          <a:bodyPr wrap="square" rtlCol="0">
            <a:spAutoFit/>
          </a:bodyPr>
          <a:lstStyle/>
          <a:p>
            <a:r>
              <a:rPr lang="nl-BE" sz="2400" b="1" dirty="0">
                <a:solidFill>
                  <a:srgbClr val="1F487C"/>
                </a:solidFill>
                <a:ea typeface="+mj-ea"/>
                <a:cs typeface="Calibri"/>
              </a:rPr>
              <a:t>Tot uw dienst!</a:t>
            </a:r>
          </a:p>
        </p:txBody>
      </p:sp>
      <p:sp>
        <p:nvSpPr>
          <p:cNvPr id="25" name="object 37">
            <a:extLst>
              <a:ext uri="{FF2B5EF4-FFF2-40B4-BE49-F238E27FC236}">
                <a16:creationId xmlns:a16="http://schemas.microsoft.com/office/drawing/2014/main" id="{5717A809-0DB6-40FD-B10D-BF9644BB29C5}"/>
              </a:ext>
            </a:extLst>
          </p:cNvPr>
          <p:cNvSpPr txBox="1"/>
          <p:nvPr/>
        </p:nvSpPr>
        <p:spPr>
          <a:xfrm>
            <a:off x="78739" y="6705600"/>
            <a:ext cx="226061" cy="130036"/>
          </a:xfrm>
          <a:prstGeom prst="rect">
            <a:avLst/>
          </a:prstGeom>
        </p:spPr>
        <p:txBody>
          <a:bodyPr vert="horz" wrap="square" lIns="0" tIns="0" rIns="0" bIns="0" rtlCol="0">
            <a:spAutoFit/>
          </a:bodyPr>
          <a:lstStyle/>
          <a:p>
            <a:pPr marL="12700">
              <a:lnSpc>
                <a:spcPts val="1045"/>
              </a:lnSpc>
            </a:pPr>
            <a:r>
              <a:rPr lang="nl-BE" sz="1000" dirty="0">
                <a:solidFill>
                  <a:srgbClr val="002060"/>
                </a:solidFill>
                <a:latin typeface="Calibri"/>
                <a:cs typeface="Calibri"/>
              </a:rPr>
              <a:t>9</a:t>
            </a:r>
          </a:p>
        </p:txBody>
      </p:sp>
      <p:sp>
        <p:nvSpPr>
          <p:cNvPr id="26" name="object 38">
            <a:extLst>
              <a:ext uri="{FF2B5EF4-FFF2-40B4-BE49-F238E27FC236}">
                <a16:creationId xmlns:a16="http://schemas.microsoft.com/office/drawing/2014/main" id="{C7207444-F5AE-43AC-AD41-6A2DBDC2E512}"/>
              </a:ext>
            </a:extLst>
          </p:cNvPr>
          <p:cNvSpPr txBox="1"/>
          <p:nvPr/>
        </p:nvSpPr>
        <p:spPr>
          <a:xfrm>
            <a:off x="8839201" y="6705600"/>
            <a:ext cx="226060" cy="130036"/>
          </a:xfrm>
          <a:prstGeom prst="rect">
            <a:avLst/>
          </a:prstGeom>
        </p:spPr>
        <p:txBody>
          <a:bodyPr vert="horz" wrap="square" lIns="0" tIns="0" rIns="0" bIns="0" rtlCol="0">
            <a:spAutoFit/>
          </a:bodyPr>
          <a:lstStyle/>
          <a:p>
            <a:pPr marL="12700">
              <a:lnSpc>
                <a:spcPts val="1045"/>
              </a:lnSpc>
            </a:pPr>
            <a:r>
              <a:rPr lang="nl-BE" sz="1000" dirty="0">
                <a:solidFill>
                  <a:srgbClr val="002060"/>
                </a:solidFill>
                <a:latin typeface="Calibri"/>
                <a:cs typeface="Calibri"/>
              </a:rPr>
              <a:t>10</a:t>
            </a:r>
          </a:p>
        </p:txBody>
      </p:sp>
      <p:pic>
        <p:nvPicPr>
          <p:cNvPr id="21" name="Image 20" descr="Une image contenant Papier couché, Papier de bricolage, Papier origami, Arts créatifs&#10;&#10;Description générée automatiquement">
            <a:extLst>
              <a:ext uri="{FF2B5EF4-FFF2-40B4-BE49-F238E27FC236}">
                <a16:creationId xmlns:a16="http://schemas.microsoft.com/office/drawing/2014/main" id="{FE723B14-06B8-4AF4-9D25-A63A8C27D9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1745" y="5037563"/>
            <a:ext cx="1711336" cy="1754551"/>
          </a:xfrm>
          <a:prstGeom prst="rect">
            <a:avLst/>
          </a:prstGeom>
        </p:spPr>
      </p:pic>
      <p:grpSp>
        <p:nvGrpSpPr>
          <p:cNvPr id="31" name="object 9">
            <a:extLst>
              <a:ext uri="{FF2B5EF4-FFF2-40B4-BE49-F238E27FC236}">
                <a16:creationId xmlns:a16="http://schemas.microsoft.com/office/drawing/2014/main" id="{57F15F4E-97FB-1A77-A567-3F8FF1CE9D14}"/>
              </a:ext>
            </a:extLst>
          </p:cNvPr>
          <p:cNvGrpSpPr/>
          <p:nvPr/>
        </p:nvGrpSpPr>
        <p:grpSpPr>
          <a:xfrm>
            <a:off x="828283" y="228600"/>
            <a:ext cx="2961640" cy="2228480"/>
            <a:chOff x="399288" y="1406652"/>
            <a:chExt cx="3495040" cy="2581910"/>
          </a:xfrm>
        </p:grpSpPr>
        <p:sp>
          <p:nvSpPr>
            <p:cNvPr id="32" name="object 10">
              <a:extLst>
                <a:ext uri="{FF2B5EF4-FFF2-40B4-BE49-F238E27FC236}">
                  <a16:creationId xmlns:a16="http://schemas.microsoft.com/office/drawing/2014/main" id="{3A0B9FD4-3EFA-52B9-4341-46638A112756}"/>
                </a:ext>
              </a:extLst>
            </p:cNvPr>
            <p:cNvSpPr/>
            <p:nvPr/>
          </p:nvSpPr>
          <p:spPr>
            <a:xfrm>
              <a:off x="2982467" y="1406652"/>
              <a:ext cx="617219" cy="1403603"/>
            </a:xfrm>
            <a:prstGeom prst="rect">
              <a:avLst/>
            </a:prstGeom>
            <a:blipFill>
              <a:blip r:embed="rId6" cstate="print"/>
              <a:stretch>
                <a:fillRect/>
              </a:stretch>
            </a:blipFill>
          </p:spPr>
          <p:txBody>
            <a:bodyPr wrap="square" lIns="0" tIns="0" rIns="0" bIns="0" rtlCol="0"/>
            <a:lstStyle/>
            <a:p>
              <a:endParaRPr dirty="0"/>
            </a:p>
          </p:txBody>
        </p:sp>
        <p:sp>
          <p:nvSpPr>
            <p:cNvPr id="33" name="object 11">
              <a:extLst>
                <a:ext uri="{FF2B5EF4-FFF2-40B4-BE49-F238E27FC236}">
                  <a16:creationId xmlns:a16="http://schemas.microsoft.com/office/drawing/2014/main" id="{8C8F2294-8A44-B999-55C9-E84292CDBC2C}"/>
                </a:ext>
              </a:extLst>
            </p:cNvPr>
            <p:cNvSpPr/>
            <p:nvPr/>
          </p:nvSpPr>
          <p:spPr>
            <a:xfrm>
              <a:off x="399288" y="1868424"/>
              <a:ext cx="3495040" cy="2120265"/>
            </a:xfrm>
            <a:custGeom>
              <a:avLst/>
              <a:gdLst/>
              <a:ahLst/>
              <a:cxnLst/>
              <a:rect l="l" t="t" r="r" b="b"/>
              <a:pathLst>
                <a:path w="3495040" h="2120265">
                  <a:moveTo>
                    <a:pt x="1747266" y="0"/>
                  </a:moveTo>
                  <a:lnTo>
                    <a:pt x="0" y="2119884"/>
                  </a:lnTo>
                  <a:lnTo>
                    <a:pt x="3494532" y="2119884"/>
                  </a:lnTo>
                  <a:lnTo>
                    <a:pt x="1747266" y="0"/>
                  </a:lnTo>
                  <a:close/>
                </a:path>
              </a:pathLst>
            </a:custGeom>
            <a:solidFill>
              <a:srgbClr val="FF0000"/>
            </a:solidFill>
          </p:spPr>
          <p:txBody>
            <a:bodyPr wrap="square" lIns="0" tIns="0" rIns="0" bIns="0" rtlCol="0"/>
            <a:lstStyle/>
            <a:p>
              <a:endParaRPr dirty="0"/>
            </a:p>
          </p:txBody>
        </p:sp>
      </p:grpSp>
      <p:sp>
        <p:nvSpPr>
          <p:cNvPr id="34" name="object 13">
            <a:extLst>
              <a:ext uri="{FF2B5EF4-FFF2-40B4-BE49-F238E27FC236}">
                <a16:creationId xmlns:a16="http://schemas.microsoft.com/office/drawing/2014/main" id="{C01BDE6F-C75E-01F2-367C-8416BD0E4D4B}"/>
              </a:ext>
            </a:extLst>
          </p:cNvPr>
          <p:cNvSpPr txBox="1"/>
          <p:nvPr/>
        </p:nvSpPr>
        <p:spPr>
          <a:xfrm>
            <a:off x="1619138" y="916623"/>
            <a:ext cx="1363965" cy="1547218"/>
          </a:xfrm>
          <a:prstGeom prst="rect">
            <a:avLst/>
          </a:prstGeom>
        </p:spPr>
        <p:txBody>
          <a:bodyPr vert="horz" wrap="square" lIns="0" tIns="76835" rIns="0" bIns="0" rtlCol="0">
            <a:spAutoFit/>
          </a:bodyPr>
          <a:lstStyle/>
          <a:p>
            <a:pPr marR="46990" algn="ctr">
              <a:lnSpc>
                <a:spcPct val="100000"/>
              </a:lnSpc>
              <a:spcBef>
                <a:spcPts val="605"/>
              </a:spcBef>
            </a:pPr>
            <a:r>
              <a:rPr lang="nl-BE" sz="2000" b="1" dirty="0">
                <a:solidFill>
                  <a:srgbClr val="FFFFFF"/>
                </a:solidFill>
                <a:latin typeface="Calibri"/>
                <a:cs typeface="Calibri"/>
              </a:rPr>
              <a:t>Een noodgeval?</a:t>
            </a:r>
          </a:p>
          <a:p>
            <a:pPr algn="ctr">
              <a:lnSpc>
                <a:spcPct val="100000"/>
              </a:lnSpc>
              <a:spcBef>
                <a:spcPts val="400"/>
              </a:spcBef>
            </a:pPr>
            <a:r>
              <a:rPr lang="nl-BE" sz="1600" b="1" dirty="0">
                <a:solidFill>
                  <a:srgbClr val="FFFFFF"/>
                </a:solidFill>
                <a:latin typeface="Calibri"/>
                <a:cs typeface="Calibri"/>
              </a:rPr>
              <a:t>02 788 53 43</a:t>
            </a:r>
          </a:p>
          <a:p>
            <a:pPr algn="ctr">
              <a:lnSpc>
                <a:spcPct val="100000"/>
              </a:lnSpc>
              <a:spcBef>
                <a:spcPts val="400"/>
              </a:spcBef>
            </a:pPr>
            <a:r>
              <a:rPr lang="nl-BE" sz="1600" b="1" dirty="0">
                <a:solidFill>
                  <a:srgbClr val="FFFFFF"/>
                </a:solidFill>
                <a:latin typeface="Calibri"/>
                <a:cs typeface="Calibri"/>
              </a:rPr>
              <a:t>OF</a:t>
            </a:r>
          </a:p>
          <a:p>
            <a:pPr marR="46990" algn="ctr">
              <a:lnSpc>
                <a:spcPct val="100000"/>
              </a:lnSpc>
              <a:spcBef>
                <a:spcPts val="110"/>
              </a:spcBef>
            </a:pPr>
            <a:r>
              <a:rPr lang="nl-BE" sz="1600" b="1" dirty="0">
                <a:solidFill>
                  <a:srgbClr val="FFFFFF"/>
                </a:solidFill>
                <a:latin typeface="Calibri"/>
                <a:cs typeface="Calibri"/>
              </a:rPr>
              <a:t>112</a:t>
            </a:r>
          </a:p>
        </p:txBody>
      </p:sp>
      <p:sp>
        <p:nvSpPr>
          <p:cNvPr id="35" name="Triangle rectangle 34">
            <a:extLst>
              <a:ext uri="{FF2B5EF4-FFF2-40B4-BE49-F238E27FC236}">
                <a16:creationId xmlns:a16="http://schemas.microsoft.com/office/drawing/2014/main" id="{A900A91F-35AD-663C-0618-02D10887D375}"/>
              </a:ext>
            </a:extLst>
          </p:cNvPr>
          <p:cNvSpPr/>
          <p:nvPr/>
        </p:nvSpPr>
        <p:spPr>
          <a:xfrm rot="10800000">
            <a:off x="2207414" y="254041"/>
            <a:ext cx="1606419" cy="2184359"/>
          </a:xfrm>
          <a:prstGeom prst="rtTriangle">
            <a:avLst/>
          </a:prstGeom>
          <a:solidFill>
            <a:srgbClr val="C5D9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 name="TextBox 1">
            <a:extLst>
              <a:ext uri="{FF2B5EF4-FFF2-40B4-BE49-F238E27FC236}">
                <a16:creationId xmlns:a16="http://schemas.microsoft.com/office/drawing/2014/main" id="{98A42B9B-95C4-442B-BDC8-8C4A0BF57D75}"/>
              </a:ext>
            </a:extLst>
          </p:cNvPr>
          <p:cNvSpPr txBox="1"/>
          <p:nvPr/>
        </p:nvSpPr>
        <p:spPr>
          <a:xfrm>
            <a:off x="1218119" y="152400"/>
            <a:ext cx="2191385" cy="461665"/>
          </a:xfrm>
          <a:prstGeom prst="rect">
            <a:avLst/>
          </a:prstGeom>
          <a:solidFill>
            <a:srgbClr val="C5D9F0"/>
          </a:solidFill>
        </p:spPr>
        <p:txBody>
          <a:bodyPr wrap="square" rtlCol="0">
            <a:spAutoFit/>
          </a:bodyPr>
          <a:lstStyle/>
          <a:p>
            <a:r>
              <a:rPr lang="nl-BE" sz="2400" b="1" dirty="0">
                <a:solidFill>
                  <a:srgbClr val="1F487C"/>
                </a:solidFill>
                <a:ea typeface="+mj-ea"/>
                <a:cs typeface="Calibri"/>
              </a:rPr>
              <a:t>Tot uw dienst!</a:t>
            </a:r>
          </a:p>
        </p:txBody>
      </p:sp>
      <p:sp>
        <p:nvSpPr>
          <p:cNvPr id="36" name="object 16">
            <a:extLst>
              <a:ext uri="{FF2B5EF4-FFF2-40B4-BE49-F238E27FC236}">
                <a16:creationId xmlns:a16="http://schemas.microsoft.com/office/drawing/2014/main" id="{67710354-AAEC-4AD1-0C52-ACADDAEE2968}"/>
              </a:ext>
            </a:extLst>
          </p:cNvPr>
          <p:cNvSpPr txBox="1"/>
          <p:nvPr/>
        </p:nvSpPr>
        <p:spPr>
          <a:xfrm>
            <a:off x="521410" y="3950229"/>
            <a:ext cx="3406141" cy="1072088"/>
          </a:xfrm>
          <a:prstGeom prst="rect">
            <a:avLst/>
          </a:prstGeom>
        </p:spPr>
        <p:txBody>
          <a:bodyPr vert="horz" wrap="square" lIns="0" tIns="12700" rIns="0" bIns="0" rtlCol="0">
            <a:spAutoFit/>
          </a:bodyPr>
          <a:lstStyle/>
          <a:p>
            <a:pPr marL="12700">
              <a:spcBef>
                <a:spcPts val="100"/>
              </a:spcBef>
            </a:pPr>
            <a:r>
              <a:rPr lang="nl-BE" sz="1200" b="1" dirty="0">
                <a:solidFill>
                  <a:srgbClr val="17375E"/>
                </a:solidFill>
                <a:latin typeface="Calibri"/>
                <a:cs typeface="Calibri"/>
              </a:rPr>
              <a:t>Uw politiehuis:</a:t>
            </a:r>
          </a:p>
          <a:p>
            <a:pPr marL="12700">
              <a:spcBef>
                <a:spcPts val="100"/>
              </a:spcBef>
            </a:pPr>
            <a:r>
              <a:rPr lang="nl-BE" sz="1200" b="1" dirty="0">
                <a:solidFill>
                  <a:srgbClr val="17375E"/>
                </a:solidFill>
                <a:latin typeface="Calibri"/>
                <a:cs typeface="Calibri"/>
              </a:rPr>
              <a:t>ETTERBEEK</a:t>
            </a:r>
          </a:p>
          <a:p>
            <a:pPr marL="12700">
              <a:lnSpc>
                <a:spcPct val="100000"/>
              </a:lnSpc>
              <a:spcBef>
                <a:spcPts val="5"/>
              </a:spcBef>
            </a:pPr>
            <a:r>
              <a:rPr lang="nl-BE" sz="1100" dirty="0">
                <a:solidFill>
                  <a:srgbClr val="17375E"/>
                </a:solidFill>
                <a:latin typeface="Calibri"/>
                <a:cs typeface="Calibri"/>
              </a:rPr>
              <a:t>Kazernenlaan 27</a:t>
            </a:r>
          </a:p>
          <a:p>
            <a:r>
              <a:rPr lang="nl-BE" sz="1100" dirty="0">
                <a:solidFill>
                  <a:srgbClr val="17375E"/>
                </a:solidFill>
                <a:latin typeface="Calibri"/>
                <a:cs typeface="Calibri"/>
              </a:rPr>
              <a:t>Identificeer uw wijkinspecteur en neem contact met hem of haar op:</a:t>
            </a:r>
          </a:p>
          <a:p>
            <a:pPr marL="12700">
              <a:lnSpc>
                <a:spcPct val="100000"/>
              </a:lnSpc>
            </a:pPr>
            <a:r>
              <a:rPr lang="nl-BE" sz="1100" i="1" dirty="0">
                <a:latin typeface="Calibri"/>
                <a:cs typeface="Calibri"/>
                <a:hlinkClick r:id="rId7"/>
              </a:rPr>
              <a:t>https://www.politie.be/5343/nl/contact/je-wijk</a:t>
            </a:r>
          </a:p>
          <a:p>
            <a:pPr marL="12700">
              <a:lnSpc>
                <a:spcPct val="100000"/>
              </a:lnSpc>
            </a:pPr>
            <a:endParaRPr sz="1100" dirty="0">
              <a:latin typeface="Calibri"/>
              <a:cs typeface="Calibri"/>
            </a:endParaRPr>
          </a:p>
        </p:txBody>
      </p:sp>
      <p:pic>
        <p:nvPicPr>
          <p:cNvPr id="4" name="Image 3" descr="Une image contenant plein air, ciel, architecture, ville&#10;&#10;Description générée automatiquement">
            <a:extLst>
              <a:ext uri="{FF2B5EF4-FFF2-40B4-BE49-F238E27FC236}">
                <a16:creationId xmlns:a16="http://schemas.microsoft.com/office/drawing/2014/main" id="{2543B4D2-4100-EEDF-CA64-7BE771C3A34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635509" y="2752092"/>
            <a:ext cx="1143808" cy="978859"/>
          </a:xfrm>
          <a:prstGeom prst="rect">
            <a:avLst/>
          </a:prstGeom>
        </p:spPr>
      </p:pic>
      <p:sp>
        <p:nvSpPr>
          <p:cNvPr id="6" name="ZoneTexte 5">
            <a:extLst>
              <a:ext uri="{FF2B5EF4-FFF2-40B4-BE49-F238E27FC236}">
                <a16:creationId xmlns:a16="http://schemas.microsoft.com/office/drawing/2014/main" id="{815F7370-E109-99D9-5AB7-F5BC007073BB}"/>
              </a:ext>
            </a:extLst>
          </p:cNvPr>
          <p:cNvSpPr txBox="1"/>
          <p:nvPr/>
        </p:nvSpPr>
        <p:spPr>
          <a:xfrm>
            <a:off x="1508797" y="5540522"/>
            <a:ext cx="1600611" cy="184666"/>
          </a:xfrm>
          <a:prstGeom prst="rect">
            <a:avLst/>
          </a:prstGeom>
          <a:noFill/>
        </p:spPr>
        <p:txBody>
          <a:bodyPr wrap="square">
            <a:spAutoFit/>
          </a:bodyPr>
          <a:lstStyle/>
          <a:p>
            <a:r>
              <a:rPr lang="nl-BE" sz="600" b="1" dirty="0">
                <a:solidFill>
                  <a:srgbClr val="17375E"/>
                </a:solidFill>
                <a:latin typeface="Calibri"/>
                <a:cs typeface="Calibri"/>
              </a:rPr>
              <a:t>Jourdan</a:t>
            </a:r>
          </a:p>
        </p:txBody>
      </p:sp>
      <p:sp>
        <p:nvSpPr>
          <p:cNvPr id="7" name="ZoneTexte 6">
            <a:extLst>
              <a:ext uri="{FF2B5EF4-FFF2-40B4-BE49-F238E27FC236}">
                <a16:creationId xmlns:a16="http://schemas.microsoft.com/office/drawing/2014/main" id="{519DBBF8-94D4-A1CF-67BB-14D2554EC625}"/>
              </a:ext>
            </a:extLst>
          </p:cNvPr>
          <p:cNvSpPr txBox="1"/>
          <p:nvPr/>
        </p:nvSpPr>
        <p:spPr>
          <a:xfrm>
            <a:off x="1627265" y="5863293"/>
            <a:ext cx="1600611" cy="184666"/>
          </a:xfrm>
          <a:prstGeom prst="rect">
            <a:avLst/>
          </a:prstGeom>
          <a:noFill/>
        </p:spPr>
        <p:txBody>
          <a:bodyPr wrap="square">
            <a:spAutoFit/>
          </a:bodyPr>
          <a:lstStyle/>
          <a:p>
            <a:r>
              <a:rPr lang="nl-BE" sz="600" b="1" dirty="0">
                <a:solidFill>
                  <a:srgbClr val="17375E"/>
                </a:solidFill>
                <a:latin typeface="Calibri"/>
                <a:cs typeface="Calibri"/>
              </a:rPr>
              <a:t>Sint-Pieters</a:t>
            </a:r>
          </a:p>
        </p:txBody>
      </p:sp>
      <p:sp>
        <p:nvSpPr>
          <p:cNvPr id="8" name="ZoneTexte 7">
            <a:extLst>
              <a:ext uri="{FF2B5EF4-FFF2-40B4-BE49-F238E27FC236}">
                <a16:creationId xmlns:a16="http://schemas.microsoft.com/office/drawing/2014/main" id="{42D22217-3D7F-4B75-31B7-0CE7690EE97A}"/>
              </a:ext>
            </a:extLst>
          </p:cNvPr>
          <p:cNvSpPr txBox="1"/>
          <p:nvPr/>
        </p:nvSpPr>
        <p:spPr>
          <a:xfrm>
            <a:off x="1782180" y="6358159"/>
            <a:ext cx="1600611" cy="184666"/>
          </a:xfrm>
          <a:prstGeom prst="rect">
            <a:avLst/>
          </a:prstGeom>
          <a:noFill/>
        </p:spPr>
        <p:txBody>
          <a:bodyPr wrap="square">
            <a:spAutoFit/>
          </a:bodyPr>
          <a:lstStyle/>
          <a:p>
            <a:r>
              <a:rPr lang="nl-BE" sz="600" b="1" dirty="0">
                <a:solidFill>
                  <a:srgbClr val="17375E"/>
                </a:solidFill>
                <a:latin typeface="Calibri"/>
                <a:cs typeface="Calibri"/>
              </a:rPr>
              <a:t>Jacht</a:t>
            </a:r>
          </a:p>
        </p:txBody>
      </p:sp>
      <p:sp>
        <p:nvSpPr>
          <p:cNvPr id="9" name="ZoneTexte 8">
            <a:extLst>
              <a:ext uri="{FF2B5EF4-FFF2-40B4-BE49-F238E27FC236}">
                <a16:creationId xmlns:a16="http://schemas.microsoft.com/office/drawing/2014/main" id="{A8570E86-9EB0-0ED3-1E8A-191358A8E9C3}"/>
              </a:ext>
            </a:extLst>
          </p:cNvPr>
          <p:cNvSpPr txBox="1"/>
          <p:nvPr/>
        </p:nvSpPr>
        <p:spPr>
          <a:xfrm>
            <a:off x="2224480" y="6034020"/>
            <a:ext cx="1600611" cy="184666"/>
          </a:xfrm>
          <a:prstGeom prst="rect">
            <a:avLst/>
          </a:prstGeom>
          <a:noFill/>
        </p:spPr>
        <p:txBody>
          <a:bodyPr wrap="square">
            <a:spAutoFit/>
          </a:bodyPr>
          <a:lstStyle/>
          <a:p>
            <a:r>
              <a:rPr lang="nl-BE" sz="600" b="1" dirty="0">
                <a:solidFill>
                  <a:srgbClr val="17375E"/>
                </a:solidFill>
                <a:latin typeface="Calibri"/>
                <a:cs typeface="Calibri"/>
              </a:rPr>
              <a:t>Sint-Juliaan</a:t>
            </a:r>
          </a:p>
        </p:txBody>
      </p:sp>
      <p:sp>
        <p:nvSpPr>
          <p:cNvPr id="10" name="ZoneTexte 9">
            <a:extLst>
              <a:ext uri="{FF2B5EF4-FFF2-40B4-BE49-F238E27FC236}">
                <a16:creationId xmlns:a16="http://schemas.microsoft.com/office/drawing/2014/main" id="{6B25BDD9-182E-EEF0-1322-306EA8AFE642}"/>
              </a:ext>
            </a:extLst>
          </p:cNvPr>
          <p:cNvSpPr txBox="1"/>
          <p:nvPr/>
        </p:nvSpPr>
        <p:spPr>
          <a:xfrm>
            <a:off x="2260714" y="5631487"/>
            <a:ext cx="1600611" cy="184666"/>
          </a:xfrm>
          <a:prstGeom prst="rect">
            <a:avLst/>
          </a:prstGeom>
          <a:noFill/>
        </p:spPr>
        <p:txBody>
          <a:bodyPr wrap="square">
            <a:spAutoFit/>
          </a:bodyPr>
          <a:lstStyle/>
          <a:p>
            <a:r>
              <a:rPr lang="nl-BE" sz="600" b="1" dirty="0">
                <a:solidFill>
                  <a:srgbClr val="17375E"/>
                </a:solidFill>
                <a:latin typeface="Calibri"/>
                <a:cs typeface="Calibri"/>
              </a:rPr>
              <a:t>Sint-Michiels</a:t>
            </a:r>
          </a:p>
        </p:txBody>
      </p:sp>
      <p:sp>
        <p:nvSpPr>
          <p:cNvPr id="3" name="object 15">
            <a:extLst>
              <a:ext uri="{FF2B5EF4-FFF2-40B4-BE49-F238E27FC236}">
                <a16:creationId xmlns:a16="http://schemas.microsoft.com/office/drawing/2014/main" id="{E5C4AB15-00EF-B330-C3A5-143021EA4F0E}"/>
              </a:ext>
            </a:extLst>
          </p:cNvPr>
          <p:cNvSpPr txBox="1"/>
          <p:nvPr/>
        </p:nvSpPr>
        <p:spPr>
          <a:xfrm>
            <a:off x="2096516" y="4341690"/>
            <a:ext cx="894715" cy="182742"/>
          </a:xfrm>
          <a:prstGeom prst="rect">
            <a:avLst/>
          </a:prstGeom>
        </p:spPr>
        <p:txBody>
          <a:bodyPr vert="horz" wrap="square" lIns="0" tIns="13335" rIns="0" bIns="0" rtlCol="0">
            <a:spAutoFit/>
          </a:bodyPr>
          <a:lstStyle/>
          <a:p>
            <a:pPr marL="12700">
              <a:lnSpc>
                <a:spcPct val="100000"/>
              </a:lnSpc>
              <a:spcBef>
                <a:spcPts val="105"/>
              </a:spcBef>
            </a:pPr>
            <a:r>
              <a:rPr lang="nl-BE" sz="1100" b="1" dirty="0">
                <a:solidFill>
                  <a:srgbClr val="17375E"/>
                </a:solidFill>
                <a:latin typeface="Wingdings 2"/>
                <a:cs typeface="Wingdings 2"/>
              </a:rPr>
              <a:t></a:t>
            </a:r>
            <a:r>
              <a:rPr lang="nl-BE" sz="1100" b="1" dirty="0">
                <a:solidFill>
                  <a:srgbClr val="17375E"/>
                </a:solidFill>
                <a:latin typeface="Times New Roman"/>
                <a:cs typeface="Times New Roman"/>
              </a:rPr>
              <a:t> </a:t>
            </a:r>
            <a:r>
              <a:rPr lang="nl-BE" sz="1100" dirty="0">
                <a:solidFill>
                  <a:srgbClr val="17375E"/>
                </a:solidFill>
                <a:latin typeface="Calibri"/>
                <a:cs typeface="Calibri"/>
              </a:rPr>
              <a:t>02 788 91 20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4937661" y="1828545"/>
            <a:ext cx="3733798" cy="3840154"/>
          </a:xfrm>
          <a:prstGeom prst="rect">
            <a:avLst/>
          </a:prstGeom>
        </p:spPr>
        <p:txBody>
          <a:bodyPr vert="horz" wrap="square" lIns="0" tIns="13335" rIns="0" bIns="0" rtlCol="0">
            <a:spAutoFit/>
          </a:bodyPr>
          <a:lstStyle/>
          <a:p>
            <a:pPr marL="288290">
              <a:lnSpc>
                <a:spcPct val="100000"/>
              </a:lnSpc>
              <a:spcBef>
                <a:spcPts val="105"/>
              </a:spcBef>
            </a:pPr>
            <a:r>
              <a:rPr lang="nl-BE" sz="1400" b="1" i="1" u="sng" dirty="0">
                <a:solidFill>
                  <a:srgbClr val="0000FF"/>
                </a:solidFill>
                <a:uFill>
                  <a:solidFill>
                    <a:srgbClr val="E36C09"/>
                  </a:solidFill>
                </a:uFill>
                <a:latin typeface="Calibri"/>
                <a:cs typeface="Calibri"/>
                <a:hlinkClick r:id="rId2">
                  <a:extLst>
                    <a:ext uri="{A12FA001-AC4F-418D-AE19-62706E023703}">
                      <ahyp:hlinkClr xmlns:ahyp="http://schemas.microsoft.com/office/drawing/2018/hyperlinkcolor" val="tx"/>
                    </a:ext>
                  </a:extLst>
                </a:hlinkClick>
              </a:rPr>
              <a:t>U kunt ook www.police-on-web.be bezoeken</a:t>
            </a:r>
            <a:r>
              <a:rPr lang="nl-BE" sz="1400" b="1" dirty="0">
                <a:solidFill>
                  <a:srgbClr val="FF0000"/>
                </a:solidFill>
                <a:latin typeface="Calibri"/>
                <a:cs typeface="Calibri"/>
              </a:rPr>
              <a:t>!</a:t>
            </a:r>
          </a:p>
          <a:p>
            <a:pPr>
              <a:lnSpc>
                <a:spcPct val="100000"/>
              </a:lnSpc>
              <a:spcBef>
                <a:spcPts val="55"/>
              </a:spcBef>
            </a:pPr>
            <a:endParaRPr sz="1350" dirty="0">
              <a:latin typeface="Calibri"/>
              <a:cs typeface="Calibri"/>
            </a:endParaRPr>
          </a:p>
          <a:p>
            <a:pPr marL="50800" algn="just">
              <a:lnSpc>
                <a:spcPct val="100000"/>
              </a:lnSpc>
            </a:pPr>
            <a:r>
              <a:rPr lang="nl-BE" sz="1100" dirty="0">
                <a:solidFill>
                  <a:srgbClr val="17375E"/>
                </a:solidFill>
                <a:latin typeface="Calibri"/>
                <a:cs typeface="Calibri"/>
              </a:rPr>
              <a:t>Op deze volledig beveiligde website kunt u</a:t>
            </a:r>
            <a:r>
              <a:rPr lang="nl-BE" sz="1100" dirty="0">
                <a:latin typeface="Calibri"/>
                <a:cs typeface="Calibri"/>
              </a:rPr>
              <a:t> </a:t>
            </a:r>
            <a:r>
              <a:rPr lang="nl-BE" sz="1100" dirty="0">
                <a:solidFill>
                  <a:srgbClr val="17375E"/>
                </a:solidFill>
                <a:latin typeface="Calibri"/>
                <a:cs typeface="Calibri"/>
              </a:rPr>
              <a:t>verschillende aangiften doen bij de politie.</a:t>
            </a:r>
          </a:p>
          <a:p>
            <a:pPr marL="50800" marR="42545" algn="just">
              <a:lnSpc>
                <a:spcPct val="100000"/>
              </a:lnSpc>
            </a:pPr>
            <a:r>
              <a:rPr lang="nl-BE" sz="1100" dirty="0">
                <a:solidFill>
                  <a:srgbClr val="17375E"/>
                </a:solidFill>
                <a:latin typeface="Calibri"/>
                <a:cs typeface="Calibri"/>
              </a:rPr>
              <a:t>Fietsdiefstallen, bromfietsdiefstallen, winkeldiefstal, verschillende soorten schade, graffiti, aanvragen voor afwezigheidstoezicht, aangiften van privébewakingscamera's en alarmsystemen kunnen allemaal via een online aangifte.</a:t>
            </a:r>
          </a:p>
          <a:p>
            <a:pPr marL="50800" marR="43180" algn="just">
              <a:lnSpc>
                <a:spcPct val="100000"/>
              </a:lnSpc>
              <a:spcBef>
                <a:spcPts val="770"/>
              </a:spcBef>
            </a:pPr>
            <a:r>
              <a:rPr lang="nl-BE" sz="1100" dirty="0">
                <a:solidFill>
                  <a:srgbClr val="17375E"/>
                </a:solidFill>
                <a:latin typeface="Calibri"/>
                <a:cs typeface="Calibri"/>
              </a:rPr>
              <a:t>Sinds 1 mei 2020 is deze lijst nog verder uitgebreid: slagen en verwondingen, bedreiging, intimidatie, oplichting, diefstal zonder geweld en verlies van voorwerpen of documenten kunnen nu ook online worden gemeld.</a:t>
            </a:r>
          </a:p>
          <a:p>
            <a:pPr marL="50800" marR="43180" algn="just">
              <a:spcBef>
                <a:spcPts val="770"/>
              </a:spcBef>
            </a:pPr>
            <a:r>
              <a:rPr lang="nl-BE" sz="1100" b="1" dirty="0">
                <a:solidFill>
                  <a:srgbClr val="17375E"/>
                </a:solidFill>
                <a:latin typeface="Calibri"/>
                <a:ea typeface="+mn-ea"/>
                <a:cs typeface="Calibri"/>
              </a:rPr>
              <a:t>En vergeet niet dat u een afspraak kunt maken om een klacht in te dienen in uw politiehuis door een tijdslot te reserveren op onze website: </a:t>
            </a:r>
            <a:br>
              <a:rPr lang="nl-BE" sz="1100" dirty="0">
                <a:solidFill>
                  <a:srgbClr val="17375E"/>
                </a:solidFill>
                <a:latin typeface="Calibri"/>
                <a:ea typeface="+mn-ea"/>
                <a:cs typeface="Calibri"/>
              </a:rPr>
            </a:br>
            <a:r>
              <a:rPr kumimoji="0" lang="nl-BE" sz="1100" b="0" i="1" u="none" strike="noStrike" cap="none" normalizeH="0" baseline="0" noProof="0" dirty="0">
                <a:ln>
                  <a:noFill/>
                </a:ln>
                <a:solidFill>
                  <a:srgbClr val="17375E"/>
                </a:solidFill>
                <a:uLnTx/>
                <a:uFillTx/>
                <a:latin typeface="Calibri"/>
                <a:ea typeface="+mn-ea"/>
                <a:cs typeface="Calibri"/>
                <a:hlinkClick r:id="rId3"/>
              </a:rPr>
              <a:t>https://www.police.be/5343/nl/</a:t>
            </a:r>
          </a:p>
          <a:p>
            <a:pPr marL="50800" marR="43180" algn="just">
              <a:lnSpc>
                <a:spcPct val="100000"/>
              </a:lnSpc>
              <a:spcBef>
                <a:spcPts val="770"/>
              </a:spcBef>
            </a:pPr>
            <a:endParaRPr lang="fr-FR" sz="1100" spc="-5" dirty="0">
              <a:solidFill>
                <a:srgbClr val="17375E"/>
              </a:solidFill>
              <a:latin typeface="Calibri"/>
              <a:cs typeface="Calibri"/>
            </a:endParaRPr>
          </a:p>
          <a:p>
            <a:pPr marL="50800" marR="43180" algn="just">
              <a:lnSpc>
                <a:spcPct val="100000"/>
              </a:lnSpc>
              <a:spcBef>
                <a:spcPts val="770"/>
              </a:spcBef>
            </a:pPr>
            <a:endParaRPr lang="fr-BE" sz="1100" spc="-5" dirty="0">
              <a:solidFill>
                <a:srgbClr val="17375E"/>
              </a:solidFill>
              <a:latin typeface="Calibri"/>
              <a:cs typeface="Calibri"/>
            </a:endParaRPr>
          </a:p>
          <a:p>
            <a:pPr marL="50800" marR="43180" algn="just">
              <a:lnSpc>
                <a:spcPct val="100000"/>
              </a:lnSpc>
              <a:spcBef>
                <a:spcPts val="770"/>
              </a:spcBef>
            </a:pPr>
            <a:endParaRPr sz="1100" dirty="0">
              <a:latin typeface="Calibri"/>
              <a:cs typeface="Calibri"/>
            </a:endParaRPr>
          </a:p>
        </p:txBody>
      </p:sp>
      <p:sp>
        <p:nvSpPr>
          <p:cNvPr id="23" name="TextBox 22">
            <a:extLst>
              <a:ext uri="{FF2B5EF4-FFF2-40B4-BE49-F238E27FC236}">
                <a16:creationId xmlns:a16="http://schemas.microsoft.com/office/drawing/2014/main" id="{97A8C2FA-3793-40EF-B22B-190242260211}"/>
              </a:ext>
            </a:extLst>
          </p:cNvPr>
          <p:cNvSpPr txBox="1"/>
          <p:nvPr/>
        </p:nvSpPr>
        <p:spPr>
          <a:xfrm>
            <a:off x="5734497" y="152400"/>
            <a:ext cx="2191385" cy="461665"/>
          </a:xfrm>
          <a:prstGeom prst="rect">
            <a:avLst/>
          </a:prstGeom>
          <a:noFill/>
        </p:spPr>
        <p:txBody>
          <a:bodyPr wrap="square" rtlCol="0">
            <a:spAutoFit/>
          </a:bodyPr>
          <a:lstStyle/>
          <a:p>
            <a:r>
              <a:rPr lang="nl-BE" sz="2400" b="1" dirty="0">
                <a:solidFill>
                  <a:srgbClr val="1F487C"/>
                </a:solidFill>
                <a:ea typeface="+mj-ea"/>
                <a:cs typeface="Calibri"/>
              </a:rPr>
              <a:t>Tot uw dienst!</a:t>
            </a:r>
          </a:p>
        </p:txBody>
      </p:sp>
      <p:sp>
        <p:nvSpPr>
          <p:cNvPr id="25" name="object 37">
            <a:extLst>
              <a:ext uri="{FF2B5EF4-FFF2-40B4-BE49-F238E27FC236}">
                <a16:creationId xmlns:a16="http://schemas.microsoft.com/office/drawing/2014/main" id="{5717A809-0DB6-40FD-B10D-BF9644BB29C5}"/>
              </a:ext>
            </a:extLst>
          </p:cNvPr>
          <p:cNvSpPr txBox="1"/>
          <p:nvPr/>
        </p:nvSpPr>
        <p:spPr>
          <a:xfrm>
            <a:off x="78739" y="6705600"/>
            <a:ext cx="226061" cy="130036"/>
          </a:xfrm>
          <a:prstGeom prst="rect">
            <a:avLst/>
          </a:prstGeom>
        </p:spPr>
        <p:txBody>
          <a:bodyPr vert="horz" wrap="square" lIns="0" tIns="0" rIns="0" bIns="0" rtlCol="0">
            <a:spAutoFit/>
          </a:bodyPr>
          <a:lstStyle/>
          <a:p>
            <a:pPr marL="12700">
              <a:lnSpc>
                <a:spcPts val="1045"/>
              </a:lnSpc>
            </a:pPr>
            <a:r>
              <a:rPr lang="nl-BE" sz="1000" dirty="0">
                <a:solidFill>
                  <a:srgbClr val="002060"/>
                </a:solidFill>
                <a:latin typeface="Calibri"/>
                <a:cs typeface="Calibri"/>
              </a:rPr>
              <a:t>11</a:t>
            </a:r>
          </a:p>
        </p:txBody>
      </p:sp>
      <p:sp>
        <p:nvSpPr>
          <p:cNvPr id="26" name="object 38">
            <a:extLst>
              <a:ext uri="{FF2B5EF4-FFF2-40B4-BE49-F238E27FC236}">
                <a16:creationId xmlns:a16="http://schemas.microsoft.com/office/drawing/2014/main" id="{C7207444-F5AE-43AC-AD41-6A2DBDC2E512}"/>
              </a:ext>
            </a:extLst>
          </p:cNvPr>
          <p:cNvSpPr txBox="1"/>
          <p:nvPr/>
        </p:nvSpPr>
        <p:spPr>
          <a:xfrm>
            <a:off x="8839201" y="6705600"/>
            <a:ext cx="226060" cy="130036"/>
          </a:xfrm>
          <a:prstGeom prst="rect">
            <a:avLst/>
          </a:prstGeom>
        </p:spPr>
        <p:txBody>
          <a:bodyPr vert="horz" wrap="square" lIns="0" tIns="0" rIns="0" bIns="0" rtlCol="0">
            <a:spAutoFit/>
          </a:bodyPr>
          <a:lstStyle/>
          <a:p>
            <a:pPr marL="12700">
              <a:lnSpc>
                <a:spcPts val="1045"/>
              </a:lnSpc>
            </a:pPr>
            <a:r>
              <a:rPr lang="nl-BE" sz="1000" dirty="0">
                <a:solidFill>
                  <a:srgbClr val="002060"/>
                </a:solidFill>
                <a:latin typeface="Calibri"/>
                <a:cs typeface="Calibri"/>
              </a:rPr>
              <a:t>12</a:t>
            </a:r>
          </a:p>
        </p:txBody>
      </p:sp>
      <p:grpSp>
        <p:nvGrpSpPr>
          <p:cNvPr id="31" name="object 9">
            <a:extLst>
              <a:ext uri="{FF2B5EF4-FFF2-40B4-BE49-F238E27FC236}">
                <a16:creationId xmlns:a16="http://schemas.microsoft.com/office/drawing/2014/main" id="{57F15F4E-97FB-1A77-A567-3F8FF1CE9D14}"/>
              </a:ext>
            </a:extLst>
          </p:cNvPr>
          <p:cNvGrpSpPr/>
          <p:nvPr/>
        </p:nvGrpSpPr>
        <p:grpSpPr>
          <a:xfrm>
            <a:off x="831585" y="210066"/>
            <a:ext cx="2961640" cy="2228480"/>
            <a:chOff x="399288" y="1406652"/>
            <a:chExt cx="3495040" cy="2581910"/>
          </a:xfrm>
        </p:grpSpPr>
        <p:sp>
          <p:nvSpPr>
            <p:cNvPr id="32" name="object 10">
              <a:extLst>
                <a:ext uri="{FF2B5EF4-FFF2-40B4-BE49-F238E27FC236}">
                  <a16:creationId xmlns:a16="http://schemas.microsoft.com/office/drawing/2014/main" id="{3A0B9FD4-3EFA-52B9-4341-46638A112756}"/>
                </a:ext>
              </a:extLst>
            </p:cNvPr>
            <p:cNvSpPr/>
            <p:nvPr/>
          </p:nvSpPr>
          <p:spPr>
            <a:xfrm>
              <a:off x="2982467" y="1406652"/>
              <a:ext cx="617219" cy="1403603"/>
            </a:xfrm>
            <a:prstGeom prst="rect">
              <a:avLst/>
            </a:prstGeom>
            <a:blipFill>
              <a:blip r:embed="rId4" cstate="print"/>
              <a:stretch>
                <a:fillRect/>
              </a:stretch>
            </a:blipFill>
          </p:spPr>
          <p:txBody>
            <a:bodyPr wrap="square" lIns="0" tIns="0" rIns="0" bIns="0" rtlCol="0"/>
            <a:lstStyle/>
            <a:p>
              <a:endParaRPr dirty="0"/>
            </a:p>
          </p:txBody>
        </p:sp>
        <p:sp>
          <p:nvSpPr>
            <p:cNvPr id="33" name="object 11">
              <a:extLst>
                <a:ext uri="{FF2B5EF4-FFF2-40B4-BE49-F238E27FC236}">
                  <a16:creationId xmlns:a16="http://schemas.microsoft.com/office/drawing/2014/main" id="{8C8F2294-8A44-B999-55C9-E84292CDBC2C}"/>
                </a:ext>
              </a:extLst>
            </p:cNvPr>
            <p:cNvSpPr/>
            <p:nvPr/>
          </p:nvSpPr>
          <p:spPr>
            <a:xfrm>
              <a:off x="399288" y="1868424"/>
              <a:ext cx="3495040" cy="2120265"/>
            </a:xfrm>
            <a:custGeom>
              <a:avLst/>
              <a:gdLst/>
              <a:ahLst/>
              <a:cxnLst/>
              <a:rect l="l" t="t" r="r" b="b"/>
              <a:pathLst>
                <a:path w="3495040" h="2120265">
                  <a:moveTo>
                    <a:pt x="1747266" y="0"/>
                  </a:moveTo>
                  <a:lnTo>
                    <a:pt x="0" y="2119884"/>
                  </a:lnTo>
                  <a:lnTo>
                    <a:pt x="3494532" y="2119884"/>
                  </a:lnTo>
                  <a:lnTo>
                    <a:pt x="1747266" y="0"/>
                  </a:lnTo>
                  <a:close/>
                </a:path>
              </a:pathLst>
            </a:custGeom>
            <a:solidFill>
              <a:srgbClr val="FF0000"/>
            </a:solidFill>
          </p:spPr>
          <p:txBody>
            <a:bodyPr wrap="square" lIns="0" tIns="0" rIns="0" bIns="0" rtlCol="0"/>
            <a:lstStyle/>
            <a:p>
              <a:endParaRPr dirty="0"/>
            </a:p>
          </p:txBody>
        </p:sp>
      </p:grpSp>
      <p:sp>
        <p:nvSpPr>
          <p:cNvPr id="34" name="object 13">
            <a:extLst>
              <a:ext uri="{FF2B5EF4-FFF2-40B4-BE49-F238E27FC236}">
                <a16:creationId xmlns:a16="http://schemas.microsoft.com/office/drawing/2014/main" id="{C01BDE6F-C75E-01F2-367C-8416BD0E4D4B}"/>
              </a:ext>
            </a:extLst>
          </p:cNvPr>
          <p:cNvSpPr txBox="1"/>
          <p:nvPr/>
        </p:nvSpPr>
        <p:spPr>
          <a:xfrm>
            <a:off x="1583874" y="878499"/>
            <a:ext cx="1503870" cy="1547218"/>
          </a:xfrm>
          <a:prstGeom prst="rect">
            <a:avLst/>
          </a:prstGeom>
        </p:spPr>
        <p:txBody>
          <a:bodyPr vert="horz" wrap="square" lIns="0" tIns="76835" rIns="0" bIns="0" rtlCol="0">
            <a:spAutoFit/>
          </a:bodyPr>
          <a:lstStyle/>
          <a:p>
            <a:pPr marR="46990" algn="ctr">
              <a:lnSpc>
                <a:spcPct val="100000"/>
              </a:lnSpc>
              <a:spcBef>
                <a:spcPts val="605"/>
              </a:spcBef>
            </a:pPr>
            <a:r>
              <a:rPr lang="nl-BE" sz="2000" b="1" dirty="0">
                <a:solidFill>
                  <a:srgbClr val="FFFFFF"/>
                </a:solidFill>
                <a:latin typeface="Calibri"/>
                <a:cs typeface="Calibri"/>
              </a:rPr>
              <a:t>Een noodgeval?</a:t>
            </a:r>
          </a:p>
          <a:p>
            <a:pPr algn="ctr">
              <a:lnSpc>
                <a:spcPct val="100000"/>
              </a:lnSpc>
              <a:spcBef>
                <a:spcPts val="400"/>
              </a:spcBef>
            </a:pPr>
            <a:r>
              <a:rPr lang="nl-BE" sz="1600" b="1" dirty="0">
                <a:solidFill>
                  <a:srgbClr val="FFFFFF"/>
                </a:solidFill>
                <a:latin typeface="Calibri"/>
                <a:cs typeface="Calibri"/>
              </a:rPr>
              <a:t>02 788 53 43</a:t>
            </a:r>
          </a:p>
          <a:p>
            <a:pPr algn="ctr">
              <a:lnSpc>
                <a:spcPct val="100000"/>
              </a:lnSpc>
              <a:spcBef>
                <a:spcPts val="400"/>
              </a:spcBef>
            </a:pPr>
            <a:r>
              <a:rPr lang="nl-BE" sz="1600" b="1" dirty="0">
                <a:solidFill>
                  <a:srgbClr val="FFFFFF"/>
                </a:solidFill>
                <a:latin typeface="Calibri"/>
                <a:cs typeface="Calibri"/>
              </a:rPr>
              <a:t>OF</a:t>
            </a:r>
          </a:p>
          <a:p>
            <a:pPr marR="46990" algn="ctr">
              <a:lnSpc>
                <a:spcPct val="100000"/>
              </a:lnSpc>
              <a:spcBef>
                <a:spcPts val="110"/>
              </a:spcBef>
            </a:pPr>
            <a:r>
              <a:rPr lang="nl-BE" sz="1600" b="1" dirty="0">
                <a:solidFill>
                  <a:srgbClr val="FFFFFF"/>
                </a:solidFill>
                <a:latin typeface="Calibri"/>
                <a:cs typeface="Calibri"/>
              </a:rPr>
              <a:t>112</a:t>
            </a:r>
          </a:p>
        </p:txBody>
      </p:sp>
      <p:sp>
        <p:nvSpPr>
          <p:cNvPr id="35" name="Triangle rectangle 34">
            <a:extLst>
              <a:ext uri="{FF2B5EF4-FFF2-40B4-BE49-F238E27FC236}">
                <a16:creationId xmlns:a16="http://schemas.microsoft.com/office/drawing/2014/main" id="{A900A91F-35AD-663C-0618-02D10887D375}"/>
              </a:ext>
            </a:extLst>
          </p:cNvPr>
          <p:cNvSpPr/>
          <p:nvPr/>
        </p:nvSpPr>
        <p:spPr>
          <a:xfrm rot="10800000">
            <a:off x="2207414" y="254041"/>
            <a:ext cx="1606419" cy="2184359"/>
          </a:xfrm>
          <a:prstGeom prst="rtTriangle">
            <a:avLst/>
          </a:prstGeom>
          <a:solidFill>
            <a:srgbClr val="C5D9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 name="TextBox 1">
            <a:extLst>
              <a:ext uri="{FF2B5EF4-FFF2-40B4-BE49-F238E27FC236}">
                <a16:creationId xmlns:a16="http://schemas.microsoft.com/office/drawing/2014/main" id="{98A42B9B-95C4-442B-BDC8-8C4A0BF57D75}"/>
              </a:ext>
            </a:extLst>
          </p:cNvPr>
          <p:cNvSpPr txBox="1"/>
          <p:nvPr/>
        </p:nvSpPr>
        <p:spPr>
          <a:xfrm>
            <a:off x="1218119" y="152400"/>
            <a:ext cx="2191385" cy="461665"/>
          </a:xfrm>
          <a:prstGeom prst="rect">
            <a:avLst/>
          </a:prstGeom>
          <a:solidFill>
            <a:srgbClr val="C5D9F0"/>
          </a:solidFill>
        </p:spPr>
        <p:txBody>
          <a:bodyPr wrap="square" rtlCol="0">
            <a:spAutoFit/>
          </a:bodyPr>
          <a:lstStyle/>
          <a:p>
            <a:r>
              <a:rPr lang="nl-BE" sz="2400" b="1" dirty="0">
                <a:solidFill>
                  <a:srgbClr val="1F487C"/>
                </a:solidFill>
                <a:ea typeface="+mj-ea"/>
                <a:cs typeface="Calibri"/>
              </a:rPr>
              <a:t>Tot uw dienst!</a:t>
            </a:r>
          </a:p>
        </p:txBody>
      </p:sp>
      <p:sp>
        <p:nvSpPr>
          <p:cNvPr id="5" name="object 17">
            <a:extLst>
              <a:ext uri="{FF2B5EF4-FFF2-40B4-BE49-F238E27FC236}">
                <a16:creationId xmlns:a16="http://schemas.microsoft.com/office/drawing/2014/main" id="{178AB5FE-47C7-502F-6C1F-6AA3E23CAF5F}"/>
              </a:ext>
            </a:extLst>
          </p:cNvPr>
          <p:cNvSpPr txBox="1"/>
          <p:nvPr/>
        </p:nvSpPr>
        <p:spPr>
          <a:xfrm>
            <a:off x="421895" y="3657600"/>
            <a:ext cx="3185059" cy="1072088"/>
          </a:xfrm>
          <a:prstGeom prst="rect">
            <a:avLst/>
          </a:prstGeom>
        </p:spPr>
        <p:txBody>
          <a:bodyPr vert="horz" wrap="square" lIns="0" tIns="12700" rIns="0" bIns="0" rtlCol="0">
            <a:spAutoFit/>
          </a:bodyPr>
          <a:lstStyle/>
          <a:p>
            <a:pPr marL="12700">
              <a:spcBef>
                <a:spcPts val="100"/>
              </a:spcBef>
            </a:pPr>
            <a:r>
              <a:rPr lang="nl-BE" sz="1200" b="1" dirty="0">
                <a:solidFill>
                  <a:srgbClr val="17375E"/>
                </a:solidFill>
                <a:latin typeface="Calibri"/>
                <a:cs typeface="Calibri"/>
              </a:rPr>
              <a:t>Uw politiehuis</a:t>
            </a:r>
          </a:p>
          <a:p>
            <a:pPr marL="12700">
              <a:spcBef>
                <a:spcPts val="100"/>
              </a:spcBef>
            </a:pPr>
            <a:r>
              <a:rPr lang="nl-BE" sz="1200" b="1" dirty="0">
                <a:solidFill>
                  <a:srgbClr val="17375E"/>
                </a:solidFill>
                <a:latin typeface="Calibri"/>
                <a:cs typeface="Calibri"/>
              </a:rPr>
              <a:t>SINT-LAMBRECHTS-WOLUWE</a:t>
            </a:r>
          </a:p>
          <a:p>
            <a:pPr marL="12700">
              <a:lnSpc>
                <a:spcPct val="100000"/>
              </a:lnSpc>
              <a:tabLst>
                <a:tab pos="1913255" algn="l"/>
              </a:tabLst>
            </a:pPr>
            <a:r>
              <a:rPr lang="nl-BE" sz="1100" dirty="0">
                <a:solidFill>
                  <a:srgbClr val="17375E"/>
                </a:solidFill>
                <a:latin typeface="Calibri"/>
                <a:cs typeface="Calibri"/>
              </a:rPr>
              <a:t>François De Belderstraat 15-17</a:t>
            </a:r>
          </a:p>
          <a:p>
            <a:pPr marL="12700">
              <a:tabLst>
                <a:tab pos="1913255" algn="l"/>
              </a:tabLst>
            </a:pPr>
            <a:r>
              <a:rPr lang="nl-BE" sz="1100" dirty="0">
                <a:solidFill>
                  <a:srgbClr val="17375E"/>
                </a:solidFill>
                <a:latin typeface="Calibri"/>
                <a:cs typeface="Calibri"/>
              </a:rPr>
              <a:t>Identificeer uw wijkinspecteur en neem contact met hem of haar op:</a:t>
            </a:r>
          </a:p>
          <a:p>
            <a:pPr marL="12700">
              <a:lnSpc>
                <a:spcPct val="100000"/>
              </a:lnSpc>
            </a:pPr>
            <a:r>
              <a:rPr lang="nl-BE" sz="1100" i="1" dirty="0">
                <a:solidFill>
                  <a:srgbClr val="E36C09"/>
                </a:solidFill>
                <a:latin typeface="Calibri"/>
                <a:cs typeface="Calibri"/>
                <a:hlinkClick r:id="rId5"/>
              </a:rPr>
              <a:t>https://www.politie.be/5343/nl/contact/je-wijk</a:t>
            </a:r>
          </a:p>
          <a:p>
            <a:pPr marL="12700">
              <a:lnSpc>
                <a:spcPct val="100000"/>
              </a:lnSpc>
            </a:pPr>
            <a:endParaRPr sz="1100" dirty="0">
              <a:latin typeface="Calibri"/>
              <a:cs typeface="Calibri"/>
            </a:endParaRPr>
          </a:p>
        </p:txBody>
      </p:sp>
      <p:pic>
        <p:nvPicPr>
          <p:cNvPr id="7" name="Image 6" descr="Une image contenant carte&#10;&#10;Description générée automatiquement">
            <a:extLst>
              <a:ext uri="{FF2B5EF4-FFF2-40B4-BE49-F238E27FC236}">
                <a16:creationId xmlns:a16="http://schemas.microsoft.com/office/drawing/2014/main" id="{441C61BB-9E68-1A33-CC1F-E4AFC751AC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4351" y="4620890"/>
            <a:ext cx="2186417" cy="1639065"/>
          </a:xfrm>
          <a:prstGeom prst="rect">
            <a:avLst/>
          </a:prstGeom>
        </p:spPr>
      </p:pic>
      <p:sp>
        <p:nvSpPr>
          <p:cNvPr id="8" name="object 15">
            <a:extLst>
              <a:ext uri="{FF2B5EF4-FFF2-40B4-BE49-F238E27FC236}">
                <a16:creationId xmlns:a16="http://schemas.microsoft.com/office/drawing/2014/main" id="{2F3D66FE-44D6-0070-7B0A-E7A792B1EC7C}"/>
              </a:ext>
            </a:extLst>
          </p:cNvPr>
          <p:cNvSpPr txBox="1"/>
          <p:nvPr/>
        </p:nvSpPr>
        <p:spPr>
          <a:xfrm>
            <a:off x="2136119" y="4054758"/>
            <a:ext cx="1832513" cy="182742"/>
          </a:xfrm>
          <a:prstGeom prst="rect">
            <a:avLst/>
          </a:prstGeom>
        </p:spPr>
        <p:txBody>
          <a:bodyPr vert="horz" wrap="square" lIns="0" tIns="13335" rIns="0" bIns="0" rtlCol="0">
            <a:spAutoFit/>
          </a:bodyPr>
          <a:lstStyle/>
          <a:p>
            <a:pPr marL="12700">
              <a:spcBef>
                <a:spcPts val="105"/>
              </a:spcBef>
            </a:pPr>
            <a:r>
              <a:rPr lang="nl-BE" sz="1100" b="1" dirty="0">
                <a:solidFill>
                  <a:srgbClr val="17375E"/>
                </a:solidFill>
                <a:latin typeface="Wingdings 2"/>
                <a:cs typeface="Wingdings 2"/>
              </a:rPr>
              <a:t></a:t>
            </a:r>
            <a:r>
              <a:rPr lang="nl-BE" sz="1100" b="1" dirty="0">
                <a:solidFill>
                  <a:srgbClr val="17375E"/>
                </a:solidFill>
                <a:latin typeface="Times New Roman"/>
                <a:cs typeface="Times New Roman"/>
              </a:rPr>
              <a:t> </a:t>
            </a:r>
            <a:r>
              <a:rPr lang="nl-BE" sz="1100" dirty="0">
                <a:solidFill>
                  <a:srgbClr val="17375E"/>
                </a:solidFill>
                <a:latin typeface="Calibri"/>
                <a:cs typeface="Calibri"/>
              </a:rPr>
              <a:t>02 788 92 20 (*)</a:t>
            </a:r>
          </a:p>
        </p:txBody>
      </p:sp>
      <p:pic>
        <p:nvPicPr>
          <p:cNvPr id="9" name="Image 8" descr="Une image contenant plein air, bâtiment, fenêtre, ciel&#10;&#10;Description générée automatiquement">
            <a:extLst>
              <a:ext uri="{FF2B5EF4-FFF2-40B4-BE49-F238E27FC236}">
                <a16:creationId xmlns:a16="http://schemas.microsoft.com/office/drawing/2014/main" id="{EA25D5B0-A545-15EF-8221-F12AC54A83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1659972" y="2620730"/>
            <a:ext cx="1121449" cy="952291"/>
          </a:xfrm>
          <a:prstGeom prst="rect">
            <a:avLst/>
          </a:prstGeom>
        </p:spPr>
      </p:pic>
      <p:sp>
        <p:nvSpPr>
          <p:cNvPr id="11" name="ZoneTexte 10">
            <a:extLst>
              <a:ext uri="{FF2B5EF4-FFF2-40B4-BE49-F238E27FC236}">
                <a16:creationId xmlns:a16="http://schemas.microsoft.com/office/drawing/2014/main" id="{363737B9-1AE2-26DA-C001-159C452961F3}"/>
              </a:ext>
            </a:extLst>
          </p:cNvPr>
          <p:cNvSpPr txBox="1"/>
          <p:nvPr/>
        </p:nvSpPr>
        <p:spPr>
          <a:xfrm>
            <a:off x="191769" y="6213079"/>
            <a:ext cx="4380231" cy="415498"/>
          </a:xfrm>
          <a:prstGeom prst="rect">
            <a:avLst/>
          </a:prstGeom>
          <a:noFill/>
        </p:spPr>
        <p:txBody>
          <a:bodyPr wrap="square">
            <a:spAutoFit/>
          </a:bodyPr>
          <a:lstStyle/>
          <a:p>
            <a:pPr marL="50800" marR="43180" algn="just">
              <a:lnSpc>
                <a:spcPct val="100000"/>
              </a:lnSpc>
              <a:spcBef>
                <a:spcPts val="770"/>
              </a:spcBef>
            </a:pPr>
            <a:r>
              <a:rPr lang="nl-BE" sz="700" dirty="0">
                <a:solidFill>
                  <a:srgbClr val="17375E"/>
                </a:solidFill>
                <a:latin typeface="Calibri"/>
                <a:cs typeface="Calibri"/>
              </a:rPr>
              <a:t>(*) Vanaf 06/10/2023, tijdens de duur van de werken, </a:t>
            </a:r>
            <a:r>
              <a:rPr lang="nl-BE" sz="700" b="1" dirty="0">
                <a:solidFill>
                  <a:srgbClr val="17375E"/>
                </a:solidFill>
                <a:latin typeface="Calibri"/>
                <a:cs typeface="Calibri"/>
              </a:rPr>
              <a:t>enkel open op weekdagen van 08u00 tot 17u00</a:t>
            </a:r>
            <a:r>
              <a:rPr lang="nl-BE" sz="700" dirty="0">
                <a:solidFill>
                  <a:srgbClr val="17375E"/>
                </a:solidFill>
                <a:latin typeface="Calibri"/>
                <a:cs typeface="Calibri"/>
              </a:rPr>
              <a:t> voor contact met uw wijkinspecteur of de dienst Familie-Jeugd. </a:t>
            </a:r>
            <a:r>
              <a:rPr lang="nl-BE" sz="700" b="1" dirty="0">
                <a:solidFill>
                  <a:srgbClr val="17375E"/>
                </a:solidFill>
                <a:latin typeface="Calibri"/>
                <a:cs typeface="Calibri"/>
              </a:rPr>
              <a:t>Voor klachten kunt u terecht bij het politiehuis van Sint-Pieters-Woluwe.</a:t>
            </a:r>
          </a:p>
        </p:txBody>
      </p:sp>
      <p:sp>
        <p:nvSpPr>
          <p:cNvPr id="16" name="ZoneTexte 15">
            <a:extLst>
              <a:ext uri="{FF2B5EF4-FFF2-40B4-BE49-F238E27FC236}">
                <a16:creationId xmlns:a16="http://schemas.microsoft.com/office/drawing/2014/main" id="{BABF3B86-DA41-3E77-9A67-18FF66C43C65}"/>
              </a:ext>
            </a:extLst>
          </p:cNvPr>
          <p:cNvSpPr txBox="1"/>
          <p:nvPr/>
        </p:nvSpPr>
        <p:spPr>
          <a:xfrm>
            <a:off x="3236597" y="4677568"/>
            <a:ext cx="1332814" cy="461665"/>
          </a:xfrm>
          <a:prstGeom prst="rect">
            <a:avLst/>
          </a:prstGeom>
          <a:noFill/>
        </p:spPr>
        <p:txBody>
          <a:bodyPr wrap="square">
            <a:spAutoFit/>
          </a:bodyPr>
          <a:lstStyle/>
          <a:p>
            <a:r>
              <a:rPr lang="nl-BE" sz="600" b="1" dirty="0">
                <a:solidFill>
                  <a:srgbClr val="17375E"/>
                </a:solidFill>
                <a:latin typeface="Calibri"/>
                <a:cs typeface="Calibri"/>
              </a:rPr>
              <a:t>De antenne van Leuven en Woluwe</a:t>
            </a:r>
            <a:br>
              <a:rPr lang="nl-BE" sz="600" b="1" dirty="0">
                <a:solidFill>
                  <a:srgbClr val="17375E"/>
                </a:solidFill>
                <a:latin typeface="Calibri"/>
                <a:cs typeface="Calibri"/>
              </a:rPr>
            </a:br>
            <a:r>
              <a:rPr lang="nl-BE" sz="600" b="1" dirty="0">
                <a:solidFill>
                  <a:srgbClr val="17375E"/>
                </a:solidFill>
                <a:latin typeface="Calibri"/>
                <a:cs typeface="Calibri"/>
              </a:rPr>
              <a:t>Carnoyplein </a:t>
            </a:r>
            <a:r>
              <a:rPr lang="nl-BE" sz="600" dirty="0">
                <a:solidFill>
                  <a:srgbClr val="17375E"/>
                </a:solidFill>
                <a:latin typeface="Calibri"/>
                <a:cs typeface="Calibri"/>
              </a:rPr>
              <a:t>(maandag, dinsdag, woensdag en vrijdag van 11u tot 13u en donderdag van 16u tot 18u)</a:t>
            </a:r>
          </a:p>
        </p:txBody>
      </p:sp>
      <p:pic>
        <p:nvPicPr>
          <p:cNvPr id="17" name="Image 16" descr="Une image contenant Graphique, symbole, logo, clipart&#10;&#10;Description générée automatiquement">
            <a:extLst>
              <a:ext uri="{FF2B5EF4-FFF2-40B4-BE49-F238E27FC236}">
                <a16:creationId xmlns:a16="http://schemas.microsoft.com/office/drawing/2014/main" id="{ACAB79AD-CB5B-92E0-2015-82BE6A70298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17699" y="5124960"/>
            <a:ext cx="185847" cy="205852"/>
          </a:xfrm>
          <a:prstGeom prst="rect">
            <a:avLst/>
          </a:prstGeom>
        </p:spPr>
      </p:pic>
      <p:cxnSp>
        <p:nvCxnSpPr>
          <p:cNvPr id="18" name="Connecteur droit avec flèche 17">
            <a:extLst>
              <a:ext uri="{FF2B5EF4-FFF2-40B4-BE49-F238E27FC236}">
                <a16:creationId xmlns:a16="http://schemas.microsoft.com/office/drawing/2014/main" id="{BEFCCAF4-C93A-67C7-1DA7-4B4974108111}"/>
              </a:ext>
            </a:extLst>
          </p:cNvPr>
          <p:cNvCxnSpPr>
            <a:cxnSpLocks/>
          </p:cNvCxnSpPr>
          <p:nvPr/>
        </p:nvCxnSpPr>
        <p:spPr>
          <a:xfrm flipV="1">
            <a:off x="3052376" y="5031540"/>
            <a:ext cx="245875" cy="216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725E2F84-C910-9772-B394-F51B10CBF6D6}"/>
              </a:ext>
            </a:extLst>
          </p:cNvPr>
          <p:cNvSpPr txBox="1"/>
          <p:nvPr/>
        </p:nvSpPr>
        <p:spPr>
          <a:xfrm>
            <a:off x="2297154" y="4991959"/>
            <a:ext cx="1600611" cy="184666"/>
          </a:xfrm>
          <a:prstGeom prst="rect">
            <a:avLst/>
          </a:prstGeom>
          <a:noFill/>
        </p:spPr>
        <p:txBody>
          <a:bodyPr wrap="square">
            <a:spAutoFit/>
          </a:bodyPr>
          <a:lstStyle/>
          <a:p>
            <a:r>
              <a:rPr lang="nl-BE" sz="600" b="1" dirty="0">
                <a:solidFill>
                  <a:srgbClr val="17375E"/>
                </a:solidFill>
                <a:latin typeface="Calibri"/>
                <a:cs typeface="Calibri"/>
              </a:rPr>
              <a:t>Marcel Thiry</a:t>
            </a:r>
          </a:p>
        </p:txBody>
      </p:sp>
      <p:sp>
        <p:nvSpPr>
          <p:cNvPr id="28" name="ZoneTexte 27">
            <a:extLst>
              <a:ext uri="{FF2B5EF4-FFF2-40B4-BE49-F238E27FC236}">
                <a16:creationId xmlns:a16="http://schemas.microsoft.com/office/drawing/2014/main" id="{CE71F9D3-D35B-BE5C-9782-11D5873B3698}"/>
              </a:ext>
            </a:extLst>
          </p:cNvPr>
          <p:cNvSpPr txBox="1"/>
          <p:nvPr/>
        </p:nvSpPr>
        <p:spPr>
          <a:xfrm>
            <a:off x="1766940" y="5171936"/>
            <a:ext cx="1600611" cy="184666"/>
          </a:xfrm>
          <a:prstGeom prst="rect">
            <a:avLst/>
          </a:prstGeom>
          <a:noFill/>
        </p:spPr>
        <p:txBody>
          <a:bodyPr wrap="square">
            <a:spAutoFit/>
          </a:bodyPr>
          <a:lstStyle/>
          <a:p>
            <a:r>
              <a:rPr lang="nl-BE" sz="600" b="1" dirty="0">
                <a:solidFill>
                  <a:srgbClr val="17375E"/>
                </a:solidFill>
                <a:latin typeface="Calibri"/>
                <a:cs typeface="Calibri"/>
              </a:rPr>
              <a:t>Sterrebeelden</a:t>
            </a:r>
          </a:p>
        </p:txBody>
      </p:sp>
      <p:sp>
        <p:nvSpPr>
          <p:cNvPr id="29" name="ZoneTexte 28">
            <a:extLst>
              <a:ext uri="{FF2B5EF4-FFF2-40B4-BE49-F238E27FC236}">
                <a16:creationId xmlns:a16="http://schemas.microsoft.com/office/drawing/2014/main" id="{149527F8-AA5F-4C43-3816-9C7EAA392763}"/>
              </a:ext>
            </a:extLst>
          </p:cNvPr>
          <p:cNvSpPr txBox="1"/>
          <p:nvPr/>
        </p:nvSpPr>
        <p:spPr>
          <a:xfrm>
            <a:off x="2917699" y="5262414"/>
            <a:ext cx="1600611" cy="184666"/>
          </a:xfrm>
          <a:prstGeom prst="rect">
            <a:avLst/>
          </a:prstGeom>
          <a:noFill/>
        </p:spPr>
        <p:txBody>
          <a:bodyPr wrap="square">
            <a:spAutoFit/>
          </a:bodyPr>
          <a:lstStyle/>
          <a:p>
            <a:r>
              <a:rPr lang="nl-BE" sz="600" b="1" dirty="0">
                <a:solidFill>
                  <a:srgbClr val="17375E"/>
                </a:solidFill>
                <a:latin typeface="Calibri"/>
                <a:cs typeface="Calibri"/>
              </a:rPr>
              <a:t>UCL-Kappeleveld</a:t>
            </a:r>
          </a:p>
        </p:txBody>
      </p:sp>
      <p:sp>
        <p:nvSpPr>
          <p:cNvPr id="30" name="ZoneTexte 29">
            <a:extLst>
              <a:ext uri="{FF2B5EF4-FFF2-40B4-BE49-F238E27FC236}">
                <a16:creationId xmlns:a16="http://schemas.microsoft.com/office/drawing/2014/main" id="{6FFC1DA2-CDC2-0EAC-483E-E99BDEE4CC1F}"/>
              </a:ext>
            </a:extLst>
          </p:cNvPr>
          <p:cNvSpPr txBox="1"/>
          <p:nvPr/>
        </p:nvSpPr>
        <p:spPr>
          <a:xfrm>
            <a:off x="1548506" y="5491055"/>
            <a:ext cx="1600611" cy="184666"/>
          </a:xfrm>
          <a:prstGeom prst="rect">
            <a:avLst/>
          </a:prstGeom>
          <a:noFill/>
        </p:spPr>
        <p:txBody>
          <a:bodyPr wrap="square">
            <a:spAutoFit/>
          </a:bodyPr>
          <a:lstStyle/>
          <a:p>
            <a:r>
              <a:rPr lang="nl-BE" sz="600" b="1" dirty="0">
                <a:solidFill>
                  <a:srgbClr val="17375E"/>
                </a:solidFill>
                <a:latin typeface="Calibri"/>
                <a:cs typeface="Calibri"/>
              </a:rPr>
              <a:t>Georges Henry</a:t>
            </a:r>
          </a:p>
        </p:txBody>
      </p:sp>
      <p:sp>
        <p:nvSpPr>
          <p:cNvPr id="36" name="ZoneTexte 35">
            <a:extLst>
              <a:ext uri="{FF2B5EF4-FFF2-40B4-BE49-F238E27FC236}">
                <a16:creationId xmlns:a16="http://schemas.microsoft.com/office/drawing/2014/main" id="{128595FD-19B8-D7DB-E24F-EC1187B2123B}"/>
              </a:ext>
            </a:extLst>
          </p:cNvPr>
          <p:cNvSpPr txBox="1"/>
          <p:nvPr/>
        </p:nvSpPr>
        <p:spPr>
          <a:xfrm>
            <a:off x="1670468" y="5778913"/>
            <a:ext cx="1600611" cy="184666"/>
          </a:xfrm>
          <a:prstGeom prst="rect">
            <a:avLst/>
          </a:prstGeom>
          <a:noFill/>
        </p:spPr>
        <p:txBody>
          <a:bodyPr wrap="square">
            <a:spAutoFit/>
          </a:bodyPr>
          <a:lstStyle/>
          <a:p>
            <a:r>
              <a:rPr lang="nl-BE" sz="600" b="1" dirty="0">
                <a:solidFill>
                  <a:srgbClr val="17375E"/>
                </a:solidFill>
                <a:latin typeface="Calibri"/>
                <a:cs typeface="Calibri"/>
              </a:rPr>
              <a:t>De Broqueville</a:t>
            </a:r>
          </a:p>
        </p:txBody>
      </p:sp>
      <p:sp>
        <p:nvSpPr>
          <p:cNvPr id="37" name="ZoneTexte 36">
            <a:extLst>
              <a:ext uri="{FF2B5EF4-FFF2-40B4-BE49-F238E27FC236}">
                <a16:creationId xmlns:a16="http://schemas.microsoft.com/office/drawing/2014/main" id="{09BDEB6C-D8AC-634D-76FF-40D955015B27}"/>
              </a:ext>
            </a:extLst>
          </p:cNvPr>
          <p:cNvSpPr txBox="1"/>
          <p:nvPr/>
        </p:nvSpPr>
        <p:spPr>
          <a:xfrm>
            <a:off x="2117393" y="5539935"/>
            <a:ext cx="1600611" cy="184666"/>
          </a:xfrm>
          <a:prstGeom prst="rect">
            <a:avLst/>
          </a:prstGeom>
          <a:noFill/>
        </p:spPr>
        <p:txBody>
          <a:bodyPr wrap="square">
            <a:spAutoFit/>
          </a:bodyPr>
          <a:lstStyle/>
          <a:p>
            <a:r>
              <a:rPr lang="nl-BE" sz="600" b="1" dirty="0">
                <a:solidFill>
                  <a:srgbClr val="17375E"/>
                </a:solidFill>
                <a:latin typeface="Calibri"/>
                <a:cs typeface="Calibri"/>
              </a:rPr>
              <a:t>Paul Hymans</a:t>
            </a:r>
          </a:p>
        </p:txBody>
      </p:sp>
      <p:sp>
        <p:nvSpPr>
          <p:cNvPr id="38" name="ZoneTexte 37">
            <a:extLst>
              <a:ext uri="{FF2B5EF4-FFF2-40B4-BE49-F238E27FC236}">
                <a16:creationId xmlns:a16="http://schemas.microsoft.com/office/drawing/2014/main" id="{D8EB4C50-9C9F-50BB-7365-790FC8BF35BB}"/>
              </a:ext>
            </a:extLst>
          </p:cNvPr>
          <p:cNvSpPr txBox="1"/>
          <p:nvPr/>
        </p:nvSpPr>
        <p:spPr>
          <a:xfrm>
            <a:off x="2580230" y="5711514"/>
            <a:ext cx="1600611" cy="184666"/>
          </a:xfrm>
          <a:prstGeom prst="rect">
            <a:avLst/>
          </a:prstGeom>
          <a:noFill/>
        </p:spPr>
        <p:txBody>
          <a:bodyPr wrap="square">
            <a:spAutoFit/>
          </a:bodyPr>
          <a:lstStyle/>
          <a:p>
            <a:r>
              <a:rPr lang="nl-BE" sz="600" b="1" dirty="0">
                <a:solidFill>
                  <a:srgbClr val="17375E"/>
                </a:solidFill>
                <a:latin typeface="Calibri"/>
                <a:cs typeface="Calibri"/>
              </a:rPr>
              <a:t>La Woluwe</a:t>
            </a:r>
          </a:p>
        </p:txBody>
      </p:sp>
      <p:pic>
        <p:nvPicPr>
          <p:cNvPr id="14" name="Image 13">
            <a:extLst>
              <a:ext uri="{FF2B5EF4-FFF2-40B4-BE49-F238E27FC236}">
                <a16:creationId xmlns:a16="http://schemas.microsoft.com/office/drawing/2014/main" id="{0A542E04-74CC-E7A4-C63E-056DA617215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11089" y="5406508"/>
            <a:ext cx="838200" cy="1080903"/>
          </a:xfrm>
          <a:prstGeom prst="rect">
            <a:avLst/>
          </a:prstGeom>
        </p:spPr>
      </p:pic>
      <p:sp>
        <p:nvSpPr>
          <p:cNvPr id="3" name="object 18">
            <a:extLst>
              <a:ext uri="{FF2B5EF4-FFF2-40B4-BE49-F238E27FC236}">
                <a16:creationId xmlns:a16="http://schemas.microsoft.com/office/drawing/2014/main" id="{D50EA680-3E6D-999F-6D40-ECAA41D6105A}"/>
              </a:ext>
            </a:extLst>
          </p:cNvPr>
          <p:cNvSpPr txBox="1"/>
          <p:nvPr/>
        </p:nvSpPr>
        <p:spPr>
          <a:xfrm>
            <a:off x="3193498" y="4065020"/>
            <a:ext cx="1766176" cy="364202"/>
          </a:xfrm>
          <a:prstGeom prst="rect">
            <a:avLst/>
          </a:prstGeom>
        </p:spPr>
        <p:txBody>
          <a:bodyPr vert="horz" wrap="square" lIns="0" tIns="12700" rIns="0" bIns="0" rtlCol="0">
            <a:spAutoFit/>
          </a:bodyPr>
          <a:lstStyle/>
          <a:p>
            <a:pPr marL="12700">
              <a:spcBef>
                <a:spcPts val="100"/>
              </a:spcBef>
            </a:pPr>
            <a:endParaRPr lang="pt-BR" sz="1100" dirty="0">
              <a:latin typeface="Calibri"/>
              <a:cs typeface="Calibri"/>
            </a:endParaRPr>
          </a:p>
          <a:p>
            <a:pPr marL="12700">
              <a:lnSpc>
                <a:spcPct val="100000"/>
              </a:lnSpc>
              <a:spcBef>
                <a:spcPts val="100"/>
              </a:spcBef>
            </a:pPr>
            <a:endParaRPr sz="1100" dirty="0">
              <a:latin typeface="Calibri"/>
              <a:cs typeface="Calibri"/>
            </a:endParaRPr>
          </a:p>
        </p:txBody>
      </p:sp>
    </p:spTree>
    <p:extLst>
      <p:ext uri="{BB962C8B-B14F-4D97-AF65-F5344CB8AC3E}">
        <p14:creationId xmlns:p14="http://schemas.microsoft.com/office/powerpoint/2010/main" val="696127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4937661" y="1828545"/>
            <a:ext cx="3733798" cy="3840154"/>
          </a:xfrm>
          <a:prstGeom prst="rect">
            <a:avLst/>
          </a:prstGeom>
        </p:spPr>
        <p:txBody>
          <a:bodyPr vert="horz" wrap="square" lIns="0" tIns="13335" rIns="0" bIns="0" rtlCol="0">
            <a:spAutoFit/>
          </a:bodyPr>
          <a:lstStyle/>
          <a:p>
            <a:pPr marL="288290">
              <a:lnSpc>
                <a:spcPct val="100000"/>
              </a:lnSpc>
              <a:spcBef>
                <a:spcPts val="105"/>
              </a:spcBef>
            </a:pPr>
            <a:r>
              <a:rPr lang="nl-BE" sz="1400" b="1" i="1" u="sng" dirty="0">
                <a:solidFill>
                  <a:srgbClr val="0000FF"/>
                </a:solidFill>
                <a:uFill>
                  <a:solidFill>
                    <a:srgbClr val="E36C09"/>
                  </a:solidFill>
                </a:uFill>
                <a:latin typeface="Calibri"/>
                <a:cs typeface="Calibri"/>
                <a:hlinkClick r:id="rId2">
                  <a:extLst>
                    <a:ext uri="{A12FA001-AC4F-418D-AE19-62706E023703}">
                      <ahyp:hlinkClr xmlns:ahyp="http://schemas.microsoft.com/office/drawing/2018/hyperlinkcolor" val="tx"/>
                    </a:ext>
                  </a:extLst>
                </a:hlinkClick>
              </a:rPr>
              <a:t>U kunt ook www.police-on-web.be bezoeken</a:t>
            </a:r>
            <a:r>
              <a:rPr lang="nl-BE" sz="1400" b="1" dirty="0">
                <a:solidFill>
                  <a:srgbClr val="FF0000"/>
                </a:solidFill>
                <a:latin typeface="Calibri"/>
                <a:cs typeface="Calibri"/>
              </a:rPr>
              <a:t>!</a:t>
            </a:r>
          </a:p>
          <a:p>
            <a:pPr>
              <a:lnSpc>
                <a:spcPct val="100000"/>
              </a:lnSpc>
              <a:spcBef>
                <a:spcPts val="55"/>
              </a:spcBef>
            </a:pPr>
            <a:endParaRPr sz="1350" dirty="0">
              <a:latin typeface="Calibri"/>
              <a:cs typeface="Calibri"/>
            </a:endParaRPr>
          </a:p>
          <a:p>
            <a:pPr marL="50800" algn="just">
              <a:lnSpc>
                <a:spcPct val="100000"/>
              </a:lnSpc>
            </a:pPr>
            <a:r>
              <a:rPr lang="nl-BE" sz="1100" dirty="0">
                <a:solidFill>
                  <a:srgbClr val="17375E"/>
                </a:solidFill>
                <a:latin typeface="Calibri"/>
                <a:cs typeface="Calibri"/>
              </a:rPr>
              <a:t>Op deze volledig beveiligde website kunt u</a:t>
            </a:r>
            <a:r>
              <a:rPr lang="nl-BE" sz="1100" dirty="0">
                <a:latin typeface="Calibri"/>
                <a:cs typeface="Calibri"/>
              </a:rPr>
              <a:t> </a:t>
            </a:r>
            <a:r>
              <a:rPr lang="nl-BE" sz="1100" dirty="0">
                <a:solidFill>
                  <a:srgbClr val="17375E"/>
                </a:solidFill>
                <a:latin typeface="Calibri"/>
                <a:cs typeface="Calibri"/>
              </a:rPr>
              <a:t>verschillende aangiften doen bij de politie.</a:t>
            </a:r>
          </a:p>
          <a:p>
            <a:pPr marL="50800" marR="42545" algn="just">
              <a:lnSpc>
                <a:spcPct val="100000"/>
              </a:lnSpc>
            </a:pPr>
            <a:r>
              <a:rPr lang="nl-BE" sz="1100" dirty="0">
                <a:solidFill>
                  <a:srgbClr val="17375E"/>
                </a:solidFill>
                <a:latin typeface="Calibri"/>
                <a:cs typeface="Calibri"/>
              </a:rPr>
              <a:t>Fietsdiefstallen, bromfietsdiefstallen, winkeldiefstal, verschillende soorten schade, graffiti, aanvragen voor afwezigheidstoezicht, aangiften van privébewakingscamera's en alarmsystemen kunnen allemaal via een online aangifte.</a:t>
            </a:r>
          </a:p>
          <a:p>
            <a:pPr marL="50800" marR="43180" algn="just">
              <a:lnSpc>
                <a:spcPct val="100000"/>
              </a:lnSpc>
              <a:spcBef>
                <a:spcPts val="770"/>
              </a:spcBef>
            </a:pPr>
            <a:r>
              <a:rPr lang="nl-BE" sz="1100" dirty="0">
                <a:solidFill>
                  <a:srgbClr val="17375E"/>
                </a:solidFill>
                <a:latin typeface="Calibri"/>
                <a:cs typeface="Calibri"/>
              </a:rPr>
              <a:t>Sinds 1 mei 2020 is deze lijst nog verder uitgebreid: slagen en verwondingen, bedreiging, intimidatie, oplichting, diefstal zonder geweld en verlies van voorwerpen of documenten kunnen nu ook online worden gemeld.</a:t>
            </a:r>
          </a:p>
          <a:p>
            <a:pPr marL="50800" marR="43180" algn="just">
              <a:spcBef>
                <a:spcPts val="770"/>
              </a:spcBef>
            </a:pPr>
            <a:r>
              <a:rPr lang="nl-BE" sz="1100" b="1" dirty="0">
                <a:solidFill>
                  <a:srgbClr val="17375E"/>
                </a:solidFill>
                <a:latin typeface="Calibri"/>
                <a:ea typeface="+mn-ea"/>
                <a:cs typeface="Calibri"/>
              </a:rPr>
              <a:t>En vergeet niet dat u een afspraak kunt maken om een klacht in te dienen in uw politiehuis door een tijdslot te reserveren op onze website: </a:t>
            </a:r>
            <a:br>
              <a:rPr lang="nl-BE" sz="1100" dirty="0">
                <a:solidFill>
                  <a:srgbClr val="17375E"/>
                </a:solidFill>
                <a:latin typeface="Calibri"/>
                <a:ea typeface="+mn-ea"/>
                <a:cs typeface="Calibri"/>
              </a:rPr>
            </a:br>
            <a:r>
              <a:rPr kumimoji="0" lang="nl-BE" sz="1100" b="0" i="1" u="none" strike="noStrike" cap="none" normalizeH="0" baseline="0" noProof="0" dirty="0">
                <a:ln>
                  <a:noFill/>
                </a:ln>
                <a:solidFill>
                  <a:srgbClr val="17375E"/>
                </a:solidFill>
                <a:uLnTx/>
                <a:uFillTx/>
                <a:latin typeface="Calibri"/>
                <a:ea typeface="+mn-ea"/>
                <a:cs typeface="Calibri"/>
                <a:hlinkClick r:id="rId3"/>
              </a:rPr>
              <a:t>https://www.police.be/5343/nl/</a:t>
            </a:r>
          </a:p>
          <a:p>
            <a:pPr marL="50800" marR="43180" algn="just">
              <a:lnSpc>
                <a:spcPct val="100000"/>
              </a:lnSpc>
              <a:spcBef>
                <a:spcPts val="770"/>
              </a:spcBef>
            </a:pPr>
            <a:endParaRPr lang="fr-FR" sz="1100" spc="-5" dirty="0">
              <a:solidFill>
                <a:srgbClr val="17375E"/>
              </a:solidFill>
              <a:latin typeface="Calibri"/>
              <a:cs typeface="Calibri"/>
            </a:endParaRPr>
          </a:p>
          <a:p>
            <a:pPr marL="50800" marR="43180" algn="just">
              <a:lnSpc>
                <a:spcPct val="100000"/>
              </a:lnSpc>
              <a:spcBef>
                <a:spcPts val="770"/>
              </a:spcBef>
            </a:pPr>
            <a:endParaRPr lang="fr-BE" sz="1100" spc="-5" dirty="0">
              <a:solidFill>
                <a:srgbClr val="17375E"/>
              </a:solidFill>
              <a:latin typeface="Calibri"/>
              <a:cs typeface="Calibri"/>
            </a:endParaRPr>
          </a:p>
          <a:p>
            <a:pPr marL="50800" marR="43180" algn="just">
              <a:lnSpc>
                <a:spcPct val="100000"/>
              </a:lnSpc>
              <a:spcBef>
                <a:spcPts val="770"/>
              </a:spcBef>
            </a:pPr>
            <a:endParaRPr sz="1100" dirty="0">
              <a:latin typeface="Calibri"/>
              <a:cs typeface="Calibri"/>
            </a:endParaRPr>
          </a:p>
        </p:txBody>
      </p:sp>
      <p:sp>
        <p:nvSpPr>
          <p:cNvPr id="23" name="TextBox 22">
            <a:extLst>
              <a:ext uri="{FF2B5EF4-FFF2-40B4-BE49-F238E27FC236}">
                <a16:creationId xmlns:a16="http://schemas.microsoft.com/office/drawing/2014/main" id="{97A8C2FA-3793-40EF-B22B-190242260211}"/>
              </a:ext>
            </a:extLst>
          </p:cNvPr>
          <p:cNvSpPr txBox="1"/>
          <p:nvPr/>
        </p:nvSpPr>
        <p:spPr>
          <a:xfrm>
            <a:off x="5734497" y="152400"/>
            <a:ext cx="2191385" cy="461665"/>
          </a:xfrm>
          <a:prstGeom prst="rect">
            <a:avLst/>
          </a:prstGeom>
          <a:noFill/>
        </p:spPr>
        <p:txBody>
          <a:bodyPr wrap="square" rtlCol="0">
            <a:spAutoFit/>
          </a:bodyPr>
          <a:lstStyle/>
          <a:p>
            <a:r>
              <a:rPr lang="nl-BE" sz="2400" b="1" dirty="0">
                <a:solidFill>
                  <a:srgbClr val="1F487C"/>
                </a:solidFill>
                <a:ea typeface="+mj-ea"/>
                <a:cs typeface="Calibri"/>
              </a:rPr>
              <a:t>Tot uw dienst!</a:t>
            </a:r>
          </a:p>
        </p:txBody>
      </p:sp>
      <p:sp>
        <p:nvSpPr>
          <p:cNvPr id="25" name="object 37">
            <a:extLst>
              <a:ext uri="{FF2B5EF4-FFF2-40B4-BE49-F238E27FC236}">
                <a16:creationId xmlns:a16="http://schemas.microsoft.com/office/drawing/2014/main" id="{5717A809-0DB6-40FD-B10D-BF9644BB29C5}"/>
              </a:ext>
            </a:extLst>
          </p:cNvPr>
          <p:cNvSpPr txBox="1"/>
          <p:nvPr/>
        </p:nvSpPr>
        <p:spPr>
          <a:xfrm>
            <a:off x="78739" y="6705600"/>
            <a:ext cx="226061" cy="130036"/>
          </a:xfrm>
          <a:prstGeom prst="rect">
            <a:avLst/>
          </a:prstGeom>
        </p:spPr>
        <p:txBody>
          <a:bodyPr vert="horz" wrap="square" lIns="0" tIns="0" rIns="0" bIns="0" rtlCol="0">
            <a:spAutoFit/>
          </a:bodyPr>
          <a:lstStyle/>
          <a:p>
            <a:pPr marL="12700">
              <a:lnSpc>
                <a:spcPts val="1045"/>
              </a:lnSpc>
            </a:pPr>
            <a:r>
              <a:rPr lang="nl-BE" sz="1000" dirty="0">
                <a:solidFill>
                  <a:srgbClr val="002060"/>
                </a:solidFill>
                <a:latin typeface="Calibri"/>
                <a:cs typeface="Calibri"/>
              </a:rPr>
              <a:t>13</a:t>
            </a:r>
          </a:p>
        </p:txBody>
      </p:sp>
      <p:sp>
        <p:nvSpPr>
          <p:cNvPr id="26" name="object 38">
            <a:extLst>
              <a:ext uri="{FF2B5EF4-FFF2-40B4-BE49-F238E27FC236}">
                <a16:creationId xmlns:a16="http://schemas.microsoft.com/office/drawing/2014/main" id="{C7207444-F5AE-43AC-AD41-6A2DBDC2E512}"/>
              </a:ext>
            </a:extLst>
          </p:cNvPr>
          <p:cNvSpPr txBox="1"/>
          <p:nvPr/>
        </p:nvSpPr>
        <p:spPr>
          <a:xfrm>
            <a:off x="8839201" y="6705600"/>
            <a:ext cx="226060" cy="258276"/>
          </a:xfrm>
          <a:prstGeom prst="rect">
            <a:avLst/>
          </a:prstGeom>
        </p:spPr>
        <p:txBody>
          <a:bodyPr vert="horz" wrap="square" lIns="0" tIns="0" rIns="0" bIns="0" rtlCol="0">
            <a:spAutoFit/>
          </a:bodyPr>
          <a:lstStyle/>
          <a:p>
            <a:pPr marL="12700">
              <a:lnSpc>
                <a:spcPts val="1045"/>
              </a:lnSpc>
            </a:pPr>
            <a:r>
              <a:rPr lang="nl-BE" sz="1000" dirty="0">
                <a:solidFill>
                  <a:srgbClr val="002060"/>
                </a:solidFill>
                <a:latin typeface="Calibri"/>
                <a:cs typeface="Calibri"/>
              </a:rPr>
              <a:t>14</a:t>
            </a:r>
          </a:p>
          <a:p>
            <a:pPr marL="12700">
              <a:lnSpc>
                <a:spcPts val="1045"/>
              </a:lnSpc>
            </a:pPr>
            <a:endParaRPr sz="1000" dirty="0">
              <a:solidFill>
                <a:srgbClr val="002060"/>
              </a:solidFill>
              <a:latin typeface="Calibri"/>
              <a:cs typeface="Calibri"/>
            </a:endParaRPr>
          </a:p>
        </p:txBody>
      </p:sp>
      <p:grpSp>
        <p:nvGrpSpPr>
          <p:cNvPr id="31" name="object 9">
            <a:extLst>
              <a:ext uri="{FF2B5EF4-FFF2-40B4-BE49-F238E27FC236}">
                <a16:creationId xmlns:a16="http://schemas.microsoft.com/office/drawing/2014/main" id="{57F15F4E-97FB-1A77-A567-3F8FF1CE9D14}"/>
              </a:ext>
            </a:extLst>
          </p:cNvPr>
          <p:cNvGrpSpPr/>
          <p:nvPr/>
        </p:nvGrpSpPr>
        <p:grpSpPr>
          <a:xfrm>
            <a:off x="828283" y="228600"/>
            <a:ext cx="2961640" cy="2228480"/>
            <a:chOff x="399288" y="1406652"/>
            <a:chExt cx="3495040" cy="2581910"/>
          </a:xfrm>
        </p:grpSpPr>
        <p:sp>
          <p:nvSpPr>
            <p:cNvPr id="32" name="object 10">
              <a:extLst>
                <a:ext uri="{FF2B5EF4-FFF2-40B4-BE49-F238E27FC236}">
                  <a16:creationId xmlns:a16="http://schemas.microsoft.com/office/drawing/2014/main" id="{3A0B9FD4-3EFA-52B9-4341-46638A112756}"/>
                </a:ext>
              </a:extLst>
            </p:cNvPr>
            <p:cNvSpPr/>
            <p:nvPr/>
          </p:nvSpPr>
          <p:spPr>
            <a:xfrm>
              <a:off x="2982467" y="1406652"/>
              <a:ext cx="617219" cy="1403603"/>
            </a:xfrm>
            <a:prstGeom prst="rect">
              <a:avLst/>
            </a:prstGeom>
            <a:blipFill>
              <a:blip r:embed="rId4" cstate="print"/>
              <a:stretch>
                <a:fillRect/>
              </a:stretch>
            </a:blipFill>
          </p:spPr>
          <p:txBody>
            <a:bodyPr wrap="square" lIns="0" tIns="0" rIns="0" bIns="0" rtlCol="0"/>
            <a:lstStyle/>
            <a:p>
              <a:endParaRPr dirty="0"/>
            </a:p>
          </p:txBody>
        </p:sp>
        <p:sp>
          <p:nvSpPr>
            <p:cNvPr id="33" name="object 11">
              <a:extLst>
                <a:ext uri="{FF2B5EF4-FFF2-40B4-BE49-F238E27FC236}">
                  <a16:creationId xmlns:a16="http://schemas.microsoft.com/office/drawing/2014/main" id="{8C8F2294-8A44-B999-55C9-E84292CDBC2C}"/>
                </a:ext>
              </a:extLst>
            </p:cNvPr>
            <p:cNvSpPr/>
            <p:nvPr/>
          </p:nvSpPr>
          <p:spPr>
            <a:xfrm>
              <a:off x="399288" y="1868424"/>
              <a:ext cx="3495040" cy="2120265"/>
            </a:xfrm>
            <a:custGeom>
              <a:avLst/>
              <a:gdLst/>
              <a:ahLst/>
              <a:cxnLst/>
              <a:rect l="l" t="t" r="r" b="b"/>
              <a:pathLst>
                <a:path w="3495040" h="2120265">
                  <a:moveTo>
                    <a:pt x="1747266" y="0"/>
                  </a:moveTo>
                  <a:lnTo>
                    <a:pt x="0" y="2119884"/>
                  </a:lnTo>
                  <a:lnTo>
                    <a:pt x="3494532" y="2119884"/>
                  </a:lnTo>
                  <a:lnTo>
                    <a:pt x="1747266" y="0"/>
                  </a:lnTo>
                  <a:close/>
                </a:path>
              </a:pathLst>
            </a:custGeom>
            <a:solidFill>
              <a:srgbClr val="FF0000"/>
            </a:solidFill>
          </p:spPr>
          <p:txBody>
            <a:bodyPr wrap="square" lIns="0" tIns="0" rIns="0" bIns="0" rtlCol="0"/>
            <a:lstStyle/>
            <a:p>
              <a:endParaRPr dirty="0"/>
            </a:p>
          </p:txBody>
        </p:sp>
      </p:grpSp>
      <p:sp>
        <p:nvSpPr>
          <p:cNvPr id="34" name="object 13">
            <a:extLst>
              <a:ext uri="{FF2B5EF4-FFF2-40B4-BE49-F238E27FC236}">
                <a16:creationId xmlns:a16="http://schemas.microsoft.com/office/drawing/2014/main" id="{C01BDE6F-C75E-01F2-367C-8416BD0E4D4B}"/>
              </a:ext>
            </a:extLst>
          </p:cNvPr>
          <p:cNvSpPr txBox="1"/>
          <p:nvPr/>
        </p:nvSpPr>
        <p:spPr>
          <a:xfrm>
            <a:off x="1629508" y="889881"/>
            <a:ext cx="1381115" cy="1547218"/>
          </a:xfrm>
          <a:prstGeom prst="rect">
            <a:avLst/>
          </a:prstGeom>
        </p:spPr>
        <p:txBody>
          <a:bodyPr vert="horz" wrap="square" lIns="0" tIns="76835" rIns="0" bIns="0" rtlCol="0">
            <a:spAutoFit/>
          </a:bodyPr>
          <a:lstStyle/>
          <a:p>
            <a:pPr marR="46990" algn="ctr">
              <a:lnSpc>
                <a:spcPct val="100000"/>
              </a:lnSpc>
              <a:spcBef>
                <a:spcPts val="605"/>
              </a:spcBef>
            </a:pPr>
            <a:r>
              <a:rPr lang="nl-BE" sz="2000" b="1" dirty="0">
                <a:solidFill>
                  <a:srgbClr val="FFFFFF"/>
                </a:solidFill>
                <a:latin typeface="Calibri"/>
                <a:cs typeface="Calibri"/>
              </a:rPr>
              <a:t>Een noodgeval?</a:t>
            </a:r>
          </a:p>
          <a:p>
            <a:pPr algn="ctr">
              <a:lnSpc>
                <a:spcPct val="100000"/>
              </a:lnSpc>
              <a:spcBef>
                <a:spcPts val="400"/>
              </a:spcBef>
            </a:pPr>
            <a:r>
              <a:rPr lang="nl-BE" sz="1600" b="1" dirty="0">
                <a:solidFill>
                  <a:srgbClr val="FFFFFF"/>
                </a:solidFill>
                <a:latin typeface="Calibri"/>
                <a:cs typeface="Calibri"/>
              </a:rPr>
              <a:t>02 788 53 43</a:t>
            </a:r>
          </a:p>
          <a:p>
            <a:pPr algn="ctr">
              <a:lnSpc>
                <a:spcPct val="100000"/>
              </a:lnSpc>
              <a:spcBef>
                <a:spcPts val="400"/>
              </a:spcBef>
            </a:pPr>
            <a:r>
              <a:rPr lang="nl-BE" sz="1600" b="1" dirty="0">
                <a:solidFill>
                  <a:srgbClr val="FFFFFF"/>
                </a:solidFill>
                <a:latin typeface="Calibri"/>
                <a:cs typeface="Calibri"/>
              </a:rPr>
              <a:t>OF</a:t>
            </a:r>
          </a:p>
          <a:p>
            <a:pPr marR="46990" algn="ctr">
              <a:lnSpc>
                <a:spcPct val="100000"/>
              </a:lnSpc>
              <a:spcBef>
                <a:spcPts val="110"/>
              </a:spcBef>
            </a:pPr>
            <a:r>
              <a:rPr lang="nl-BE" sz="1600" b="1" dirty="0">
                <a:solidFill>
                  <a:srgbClr val="FFFFFF"/>
                </a:solidFill>
                <a:latin typeface="Calibri"/>
                <a:cs typeface="Calibri"/>
              </a:rPr>
              <a:t>112</a:t>
            </a:r>
          </a:p>
        </p:txBody>
      </p:sp>
      <p:sp>
        <p:nvSpPr>
          <p:cNvPr id="35" name="Triangle rectangle 34">
            <a:extLst>
              <a:ext uri="{FF2B5EF4-FFF2-40B4-BE49-F238E27FC236}">
                <a16:creationId xmlns:a16="http://schemas.microsoft.com/office/drawing/2014/main" id="{A900A91F-35AD-663C-0618-02D10887D375}"/>
              </a:ext>
            </a:extLst>
          </p:cNvPr>
          <p:cNvSpPr/>
          <p:nvPr/>
        </p:nvSpPr>
        <p:spPr>
          <a:xfrm rot="10800000">
            <a:off x="2207414" y="254041"/>
            <a:ext cx="1606419" cy="2184359"/>
          </a:xfrm>
          <a:prstGeom prst="rtTriangle">
            <a:avLst/>
          </a:prstGeom>
          <a:solidFill>
            <a:srgbClr val="C5D9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 name="TextBox 1">
            <a:extLst>
              <a:ext uri="{FF2B5EF4-FFF2-40B4-BE49-F238E27FC236}">
                <a16:creationId xmlns:a16="http://schemas.microsoft.com/office/drawing/2014/main" id="{98A42B9B-95C4-442B-BDC8-8C4A0BF57D75}"/>
              </a:ext>
            </a:extLst>
          </p:cNvPr>
          <p:cNvSpPr txBox="1"/>
          <p:nvPr/>
        </p:nvSpPr>
        <p:spPr>
          <a:xfrm>
            <a:off x="1218119" y="152400"/>
            <a:ext cx="2191385" cy="461665"/>
          </a:xfrm>
          <a:prstGeom prst="rect">
            <a:avLst/>
          </a:prstGeom>
          <a:solidFill>
            <a:srgbClr val="C5D9F0"/>
          </a:solidFill>
        </p:spPr>
        <p:txBody>
          <a:bodyPr wrap="square" rtlCol="0">
            <a:spAutoFit/>
          </a:bodyPr>
          <a:lstStyle/>
          <a:p>
            <a:r>
              <a:rPr lang="nl-BE" sz="2400" b="1" dirty="0">
                <a:solidFill>
                  <a:srgbClr val="1F487C"/>
                </a:solidFill>
                <a:ea typeface="+mj-ea"/>
                <a:cs typeface="Calibri"/>
              </a:rPr>
              <a:t>Tot uw dienst!</a:t>
            </a:r>
          </a:p>
        </p:txBody>
      </p:sp>
      <p:sp>
        <p:nvSpPr>
          <p:cNvPr id="6" name="object 19">
            <a:extLst>
              <a:ext uri="{FF2B5EF4-FFF2-40B4-BE49-F238E27FC236}">
                <a16:creationId xmlns:a16="http://schemas.microsoft.com/office/drawing/2014/main" id="{076573AC-6B3D-0879-C440-8F30D2449308}"/>
              </a:ext>
            </a:extLst>
          </p:cNvPr>
          <p:cNvSpPr txBox="1"/>
          <p:nvPr/>
        </p:nvSpPr>
        <p:spPr>
          <a:xfrm>
            <a:off x="431783" y="3982810"/>
            <a:ext cx="3146449" cy="1241365"/>
          </a:xfrm>
          <a:prstGeom prst="rect">
            <a:avLst/>
          </a:prstGeom>
        </p:spPr>
        <p:txBody>
          <a:bodyPr vert="horz" wrap="square" lIns="0" tIns="12700" rIns="0" bIns="0" rtlCol="0">
            <a:spAutoFit/>
          </a:bodyPr>
          <a:lstStyle/>
          <a:p>
            <a:pPr marL="12700">
              <a:spcBef>
                <a:spcPts val="100"/>
              </a:spcBef>
            </a:pPr>
            <a:r>
              <a:rPr lang="nl-BE" sz="1200" b="1" dirty="0">
                <a:solidFill>
                  <a:srgbClr val="17375E"/>
                </a:solidFill>
                <a:latin typeface="Calibri"/>
                <a:cs typeface="Calibri"/>
              </a:rPr>
              <a:t>Uw politiehuis:</a:t>
            </a:r>
          </a:p>
          <a:p>
            <a:pPr marL="12700">
              <a:spcBef>
                <a:spcPts val="100"/>
              </a:spcBef>
            </a:pPr>
            <a:r>
              <a:rPr lang="nl-BE" sz="1200" b="1" dirty="0">
                <a:solidFill>
                  <a:srgbClr val="17375E"/>
                </a:solidFill>
                <a:latin typeface="Calibri"/>
                <a:cs typeface="Calibri"/>
              </a:rPr>
              <a:t>SINT-PIETERS-WOLUWE</a:t>
            </a:r>
          </a:p>
          <a:p>
            <a:pPr marL="12700">
              <a:lnSpc>
                <a:spcPct val="100000"/>
              </a:lnSpc>
              <a:spcBef>
                <a:spcPts val="5"/>
              </a:spcBef>
            </a:pPr>
            <a:r>
              <a:rPr lang="nl-BE" sz="1100" dirty="0">
                <a:solidFill>
                  <a:srgbClr val="17375E"/>
                </a:solidFill>
                <a:latin typeface="Calibri"/>
                <a:cs typeface="Calibri"/>
              </a:rPr>
              <a:t>François Gaystraat 100</a:t>
            </a:r>
          </a:p>
          <a:p>
            <a:pPr marL="12700">
              <a:spcBef>
                <a:spcPts val="5"/>
              </a:spcBef>
            </a:pPr>
            <a:r>
              <a:rPr lang="nl-BE" sz="1100" dirty="0">
                <a:solidFill>
                  <a:srgbClr val="17375E"/>
                </a:solidFill>
                <a:latin typeface="Calibri"/>
                <a:cs typeface="Calibri"/>
              </a:rPr>
              <a:t>Identificeer uw wijkinspecteur en neem contact met hem of haar op:</a:t>
            </a:r>
          </a:p>
          <a:p>
            <a:pPr marL="12700">
              <a:lnSpc>
                <a:spcPct val="100000"/>
              </a:lnSpc>
            </a:pPr>
            <a:r>
              <a:rPr lang="nl-BE" sz="1100" i="1" dirty="0">
                <a:solidFill>
                  <a:srgbClr val="E36C09"/>
                </a:solidFill>
                <a:latin typeface="Calibri"/>
                <a:cs typeface="Calibri"/>
                <a:hlinkClick r:id="rId5"/>
              </a:rPr>
              <a:t>https://www.politie.be/5343/nl/contact/je-wijk</a:t>
            </a:r>
          </a:p>
          <a:p>
            <a:pPr marL="12700">
              <a:lnSpc>
                <a:spcPct val="100000"/>
              </a:lnSpc>
            </a:pPr>
            <a:endParaRPr sz="1100" dirty="0">
              <a:latin typeface="Calibri"/>
              <a:cs typeface="Calibri"/>
            </a:endParaRPr>
          </a:p>
        </p:txBody>
      </p:sp>
      <p:sp>
        <p:nvSpPr>
          <p:cNvPr id="7" name="object 18">
            <a:extLst>
              <a:ext uri="{FF2B5EF4-FFF2-40B4-BE49-F238E27FC236}">
                <a16:creationId xmlns:a16="http://schemas.microsoft.com/office/drawing/2014/main" id="{D0B31FDA-8638-FD44-3BDE-8D1CCE9DE45D}"/>
              </a:ext>
            </a:extLst>
          </p:cNvPr>
          <p:cNvSpPr txBox="1"/>
          <p:nvPr/>
        </p:nvSpPr>
        <p:spPr>
          <a:xfrm>
            <a:off x="1763551" y="4386728"/>
            <a:ext cx="1766176" cy="364202"/>
          </a:xfrm>
          <a:prstGeom prst="rect">
            <a:avLst/>
          </a:prstGeom>
        </p:spPr>
        <p:txBody>
          <a:bodyPr vert="horz" wrap="square" lIns="0" tIns="12700" rIns="0" bIns="0" rtlCol="0">
            <a:spAutoFit/>
          </a:bodyPr>
          <a:lstStyle/>
          <a:p>
            <a:pPr marL="12700">
              <a:spcBef>
                <a:spcPts val="100"/>
              </a:spcBef>
            </a:pPr>
            <a:r>
              <a:rPr lang="nl-BE" sz="1100" b="1" dirty="0">
                <a:solidFill>
                  <a:srgbClr val="17375E"/>
                </a:solidFill>
                <a:latin typeface="Wingdings 2"/>
                <a:cs typeface="Wingdings 2"/>
              </a:rPr>
              <a:t></a:t>
            </a:r>
            <a:r>
              <a:rPr lang="nl-BE" sz="1100" b="1" dirty="0">
                <a:solidFill>
                  <a:srgbClr val="17375E"/>
                </a:solidFill>
                <a:latin typeface="Times New Roman"/>
                <a:cs typeface="Times New Roman"/>
              </a:rPr>
              <a:t> </a:t>
            </a:r>
            <a:r>
              <a:rPr lang="nl-BE" sz="1100" dirty="0">
                <a:solidFill>
                  <a:srgbClr val="17375E"/>
                </a:solidFill>
                <a:latin typeface="Calibri"/>
                <a:cs typeface="Calibri"/>
              </a:rPr>
              <a:t>02 788 93 20 </a:t>
            </a:r>
            <a:r>
              <a:rPr lang="nl-BE" sz="1100" b="1" dirty="0">
                <a:solidFill>
                  <a:srgbClr val="E36C09"/>
                </a:solidFill>
                <a:latin typeface="Calibri"/>
                <a:cs typeface="Calibri"/>
              </a:rPr>
              <a:t>7d/7 van 7 tot 22 uur</a:t>
            </a:r>
          </a:p>
          <a:p>
            <a:pPr marL="12700">
              <a:lnSpc>
                <a:spcPct val="100000"/>
              </a:lnSpc>
              <a:spcBef>
                <a:spcPts val="100"/>
              </a:spcBef>
            </a:pPr>
            <a:endParaRPr sz="1100" dirty="0">
              <a:latin typeface="Calibri"/>
              <a:cs typeface="Calibri"/>
            </a:endParaRPr>
          </a:p>
        </p:txBody>
      </p:sp>
      <p:pic>
        <p:nvPicPr>
          <p:cNvPr id="9" name="Image 8" descr="Une image contenant carte, Papier de bricolage&#10;&#10;Description générée automatiquement">
            <a:extLst>
              <a:ext uri="{FF2B5EF4-FFF2-40B4-BE49-F238E27FC236}">
                <a16:creationId xmlns:a16="http://schemas.microsoft.com/office/drawing/2014/main" id="{D608C5E2-5B9F-D4A6-25A2-DF6912666D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4786" y="4882615"/>
            <a:ext cx="2628633" cy="1746785"/>
          </a:xfrm>
          <a:prstGeom prst="rect">
            <a:avLst/>
          </a:prstGeom>
        </p:spPr>
      </p:pic>
      <p:pic>
        <p:nvPicPr>
          <p:cNvPr id="10" name="Image 9" descr="Une image contenant plein air, nuage, ciel, arbre&#10;&#10;Description générée automatiquement">
            <a:extLst>
              <a:ext uri="{FF2B5EF4-FFF2-40B4-BE49-F238E27FC236}">
                <a16:creationId xmlns:a16="http://schemas.microsoft.com/office/drawing/2014/main" id="{A9C10295-007E-EE52-FE67-2E3A9A47A6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07296" y="2665684"/>
            <a:ext cx="1170280" cy="1153265"/>
          </a:xfrm>
          <a:prstGeom prst="rect">
            <a:avLst/>
          </a:prstGeom>
        </p:spPr>
      </p:pic>
      <p:sp>
        <p:nvSpPr>
          <p:cNvPr id="11" name="ZoneTexte 10">
            <a:extLst>
              <a:ext uri="{FF2B5EF4-FFF2-40B4-BE49-F238E27FC236}">
                <a16:creationId xmlns:a16="http://schemas.microsoft.com/office/drawing/2014/main" id="{B4F2AACC-7113-5DE2-F70B-ECA4CA42BC7A}"/>
              </a:ext>
            </a:extLst>
          </p:cNvPr>
          <p:cNvSpPr txBox="1"/>
          <p:nvPr/>
        </p:nvSpPr>
        <p:spPr>
          <a:xfrm>
            <a:off x="2777926" y="5368410"/>
            <a:ext cx="1600611" cy="184666"/>
          </a:xfrm>
          <a:prstGeom prst="rect">
            <a:avLst/>
          </a:prstGeom>
          <a:noFill/>
        </p:spPr>
        <p:txBody>
          <a:bodyPr wrap="square">
            <a:spAutoFit/>
          </a:bodyPr>
          <a:lstStyle/>
          <a:p>
            <a:r>
              <a:rPr lang="nl-BE" sz="600" b="1" dirty="0">
                <a:solidFill>
                  <a:srgbClr val="17375E"/>
                </a:solidFill>
                <a:latin typeface="Calibri"/>
                <a:cs typeface="Calibri"/>
              </a:rPr>
              <a:t>Stockel</a:t>
            </a:r>
          </a:p>
        </p:txBody>
      </p:sp>
      <p:sp>
        <p:nvSpPr>
          <p:cNvPr id="13" name="ZoneTexte 12">
            <a:extLst>
              <a:ext uri="{FF2B5EF4-FFF2-40B4-BE49-F238E27FC236}">
                <a16:creationId xmlns:a16="http://schemas.microsoft.com/office/drawing/2014/main" id="{B6AA7C66-8867-A27E-54BD-3084E3DEC542}"/>
              </a:ext>
            </a:extLst>
          </p:cNvPr>
          <p:cNvSpPr txBox="1"/>
          <p:nvPr/>
        </p:nvSpPr>
        <p:spPr>
          <a:xfrm>
            <a:off x="2679929" y="6063734"/>
            <a:ext cx="1600611" cy="184666"/>
          </a:xfrm>
          <a:prstGeom prst="rect">
            <a:avLst/>
          </a:prstGeom>
          <a:noFill/>
        </p:spPr>
        <p:txBody>
          <a:bodyPr wrap="square">
            <a:spAutoFit/>
          </a:bodyPr>
          <a:lstStyle/>
          <a:p>
            <a:r>
              <a:rPr lang="nl-BE" sz="600" b="1" dirty="0">
                <a:solidFill>
                  <a:srgbClr val="17375E"/>
                </a:solidFill>
                <a:latin typeface="Calibri"/>
                <a:cs typeface="Calibri"/>
              </a:rPr>
              <a:t>Sint-Aleidis</a:t>
            </a:r>
          </a:p>
        </p:txBody>
      </p:sp>
      <p:sp>
        <p:nvSpPr>
          <p:cNvPr id="15" name="ZoneTexte 14">
            <a:extLst>
              <a:ext uri="{FF2B5EF4-FFF2-40B4-BE49-F238E27FC236}">
                <a16:creationId xmlns:a16="http://schemas.microsoft.com/office/drawing/2014/main" id="{0AFB2DCE-1422-5E4E-BAE3-80BD2BEF8533}"/>
              </a:ext>
            </a:extLst>
          </p:cNvPr>
          <p:cNvSpPr txBox="1"/>
          <p:nvPr/>
        </p:nvSpPr>
        <p:spPr>
          <a:xfrm>
            <a:off x="2057564" y="5779727"/>
            <a:ext cx="1600611" cy="184666"/>
          </a:xfrm>
          <a:prstGeom prst="rect">
            <a:avLst/>
          </a:prstGeom>
          <a:noFill/>
        </p:spPr>
        <p:txBody>
          <a:bodyPr wrap="square">
            <a:spAutoFit/>
          </a:bodyPr>
          <a:lstStyle/>
          <a:p>
            <a:r>
              <a:rPr lang="nl-BE" sz="600" b="1" dirty="0">
                <a:solidFill>
                  <a:srgbClr val="17375E"/>
                </a:solidFill>
                <a:latin typeface="Calibri"/>
                <a:cs typeface="Calibri"/>
              </a:rPr>
              <a:t>Sint-Paulus</a:t>
            </a:r>
          </a:p>
        </p:txBody>
      </p:sp>
      <p:sp>
        <p:nvSpPr>
          <p:cNvPr id="16" name="ZoneTexte 15">
            <a:extLst>
              <a:ext uri="{FF2B5EF4-FFF2-40B4-BE49-F238E27FC236}">
                <a16:creationId xmlns:a16="http://schemas.microsoft.com/office/drawing/2014/main" id="{04E897FE-B663-D78D-3ED0-B899BAE65B26}"/>
              </a:ext>
            </a:extLst>
          </p:cNvPr>
          <p:cNvSpPr txBox="1"/>
          <p:nvPr/>
        </p:nvSpPr>
        <p:spPr>
          <a:xfrm>
            <a:off x="1204701" y="5967107"/>
            <a:ext cx="1600611" cy="230832"/>
          </a:xfrm>
          <a:prstGeom prst="rect">
            <a:avLst/>
          </a:prstGeom>
          <a:noFill/>
        </p:spPr>
        <p:txBody>
          <a:bodyPr wrap="square">
            <a:spAutoFit/>
          </a:bodyPr>
          <a:lstStyle/>
          <a:p>
            <a:r>
              <a:rPr lang="nl-BE" sz="600" b="1" dirty="0">
                <a:solidFill>
                  <a:srgbClr val="17375E"/>
                </a:solidFill>
                <a:latin typeface="Calibri"/>
                <a:cs typeface="Calibri"/>
              </a:rPr>
              <a:t>Vogelenzang</a:t>
            </a:r>
          </a:p>
        </p:txBody>
      </p:sp>
      <p:sp>
        <p:nvSpPr>
          <p:cNvPr id="17" name="ZoneTexte 16">
            <a:extLst>
              <a:ext uri="{FF2B5EF4-FFF2-40B4-BE49-F238E27FC236}">
                <a16:creationId xmlns:a16="http://schemas.microsoft.com/office/drawing/2014/main" id="{AA3C7275-8403-9CDE-62FC-C6D44108BD9C}"/>
              </a:ext>
            </a:extLst>
          </p:cNvPr>
          <p:cNvSpPr txBox="1"/>
          <p:nvPr/>
        </p:nvSpPr>
        <p:spPr>
          <a:xfrm>
            <a:off x="1380704" y="5512069"/>
            <a:ext cx="1600611" cy="184666"/>
          </a:xfrm>
          <a:prstGeom prst="rect">
            <a:avLst/>
          </a:prstGeom>
          <a:noFill/>
        </p:spPr>
        <p:txBody>
          <a:bodyPr wrap="square">
            <a:spAutoFit/>
          </a:bodyPr>
          <a:lstStyle/>
          <a:p>
            <a:r>
              <a:rPr lang="nl-BE" sz="600" b="1" dirty="0">
                <a:solidFill>
                  <a:srgbClr val="17375E"/>
                </a:solidFill>
                <a:latin typeface="Calibri"/>
                <a:cs typeface="Calibri"/>
              </a:rPr>
              <a:t>Centrum</a:t>
            </a:r>
          </a:p>
        </p:txBody>
      </p:sp>
      <p:pic>
        <p:nvPicPr>
          <p:cNvPr id="3" name="Image 2">
            <a:extLst>
              <a:ext uri="{FF2B5EF4-FFF2-40B4-BE49-F238E27FC236}">
                <a16:creationId xmlns:a16="http://schemas.microsoft.com/office/drawing/2014/main" id="{999C2818-B72C-D03E-4179-BEAB85DEA7B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11089" y="5406508"/>
            <a:ext cx="838200" cy="1080903"/>
          </a:xfrm>
          <a:prstGeom prst="rect">
            <a:avLst/>
          </a:prstGeom>
        </p:spPr>
      </p:pic>
    </p:spTree>
    <p:extLst>
      <p:ext uri="{BB962C8B-B14F-4D97-AF65-F5344CB8AC3E}">
        <p14:creationId xmlns:p14="http://schemas.microsoft.com/office/powerpoint/2010/main" val="1831466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1263</TotalTime>
  <Words>2026</Words>
  <Application>Microsoft Office PowerPoint</Application>
  <PresentationFormat>Affichage à l'écran (4:3)</PresentationFormat>
  <Paragraphs>386</Paragraphs>
  <Slides>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8</vt:i4>
      </vt:variant>
    </vt:vector>
  </HeadingPairs>
  <TitlesOfParts>
    <vt:vector size="14" baseType="lpstr">
      <vt:lpstr>Arial</vt:lpstr>
      <vt:lpstr>Calibri</vt:lpstr>
      <vt:lpstr>Times New Roman</vt:lpstr>
      <vt:lpstr>Wingdings</vt:lpstr>
      <vt:lpstr>Wingdings 2</vt:lpstr>
      <vt:lpstr>Office Theme</vt:lpstr>
      <vt:lpstr>Présentation PowerPoint</vt:lpstr>
      <vt:lpstr>Begroting</vt:lpstr>
      <vt:lpstr>Présentation PowerPoint</vt:lpstr>
      <vt:lpstr>Activiteiten en resultaten</vt:lpstr>
      <vt:lpstr>Diensten aan de bevolking</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Virginie</dc:creator>
  <cp:lastModifiedBy>Viatour Etienne (ZPZ Montgomery)</cp:lastModifiedBy>
  <cp:revision>203</cp:revision>
  <cp:lastPrinted>2023-08-07T14:41:19Z</cp:lastPrinted>
  <dcterms:created xsi:type="dcterms:W3CDTF">2021-03-09T13:05:59Z</dcterms:created>
  <dcterms:modified xsi:type="dcterms:W3CDTF">2023-10-20T14:57:31Z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2021-03-09T00:00:00Z</vt:filetime>
  </property>
  <property fmtid="{D5CDD505-2E9C-101B-9397-08002B2CF9AE}" pid="3" name="Creator">
    <vt:lpwstr>Microsoft® PowerPoint® pour Microsoft 365</vt:lpwstr>
  </property>
  <property fmtid="{D5CDD505-2E9C-101B-9397-08002B2CF9AE}" pid="4" name="LastSaved">
    <vt:filetime>2021-03-09T00:00:00Z</vt:filetime>
  </property>
</Properties>
</file>