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48" r:id="rId1"/>
  </p:sldMasterIdLst>
  <p:sldIdLst>
    <p:sldId id="256" r:id="rId2"/>
    <p:sldId id="257" r:id="rId3"/>
    <p:sldId id="260" r:id="rId4"/>
    <p:sldId id="261" r:id="rId5"/>
    <p:sldId id="262" r:id="rId6"/>
    <p:sldId id="258" r:id="rId7"/>
  </p:sldIdLst>
  <p:sldSz cx="12192000" cy="6858000"/>
  <p:notesSz cx="7104063" cy="10234613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987" autoAdjust="0"/>
    <p:restoredTop sz="94660"/>
  </p:normalViewPr>
  <p:slideViewPr>
    <p:cSldViewPr snapToGrid="0">
      <p:cViewPr varScale="1">
        <p:scale>
          <a:sx n="110" d="100"/>
          <a:sy n="110" d="100"/>
        </p:scale>
        <p:origin x="492" y="11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54955" y="1447800"/>
            <a:ext cx="8825658" cy="3329581"/>
          </a:xfrm>
        </p:spPr>
        <p:txBody>
          <a:bodyPr anchor="b"/>
          <a:lstStyle>
            <a:lvl1pPr>
              <a:defRPr sz="7200"/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54955" y="4777380"/>
            <a:ext cx="8825658" cy="861420"/>
          </a:xfrm>
        </p:spPr>
        <p:txBody>
          <a:bodyPr anchor="t"/>
          <a:lstStyle>
            <a:lvl1pPr marL="0" indent="0" algn="l">
              <a:buNone/>
              <a:defRPr cap="all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fr-FR" smtClean="0"/>
              <a:t>Modifier le style des sous-titres du masque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AAD347D-5ACD-4C99-B74B-A9C85AD731AF}" type="datetimeFigureOut">
              <a:rPr lang="en-US" dirty="0"/>
              <a:t>7/1/2025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‹N°›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7/1/2025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‹N°›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6" y="2861733"/>
            <a:ext cx="8825657" cy="1915647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5" y="4777381"/>
            <a:ext cx="8825658" cy="860400"/>
          </a:xfrm>
        </p:spPr>
        <p:txBody>
          <a:bodyPr anchor="t"/>
          <a:lstStyle>
            <a:lvl1pPr marL="0" indent="0" algn="l">
              <a:buNone/>
              <a:defRPr sz="2000" cap="all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96027F-7875-4030-9381-8BD8C4F21935}" type="datetimeFigureOut">
              <a:rPr lang="en-US" dirty="0"/>
              <a:t>7/1/2025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‹N°›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103312" y="2060575"/>
            <a:ext cx="4396339" cy="4195763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654493" y="2056092"/>
            <a:ext cx="4396341" cy="4200245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96027F-7875-4030-9381-8BD8C4F21935}" type="datetimeFigureOut">
              <a:rPr lang="en-US" dirty="0"/>
              <a:t>7/1/2025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‹N°›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03313" y="1905000"/>
            <a:ext cx="439633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03312" y="2514600"/>
            <a:ext cx="4396339" cy="3741738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654495" y="1905000"/>
            <a:ext cx="4396339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654495" y="2514600"/>
            <a:ext cx="4396339" cy="3741738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96027F-7875-4030-9381-8BD8C4F21935}" type="datetimeFigureOut">
              <a:rPr lang="en-US" dirty="0"/>
              <a:t>7/1/2025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‹N°›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7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7/1/2025</a:t>
            </a:fld>
            <a:endParaRPr lang="en-US" dirty="0"/>
          </a:p>
        </p:txBody>
      </p:sp>
      <p:sp>
        <p:nvSpPr>
          <p:cNvPr id="5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‹N°›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7/1/2025</a:t>
            </a:fld>
            <a:endParaRPr lang="en-US" dirty="0"/>
          </a:p>
        </p:txBody>
      </p:sp>
      <p:sp>
        <p:nvSpPr>
          <p:cNvPr id="5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‹N°›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3" y="1447800"/>
            <a:ext cx="3401064" cy="1447800"/>
          </a:xfrm>
        </p:spPr>
        <p:txBody>
          <a:bodyPr anchor="b"/>
          <a:lstStyle>
            <a:lvl1pPr algn="l">
              <a:defRPr sz="2400" b="0"/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84616" y="1447800"/>
            <a:ext cx="5195997" cy="4572000"/>
          </a:xfrm>
        </p:spPr>
        <p:txBody>
          <a:bodyPr anchor="ctr">
            <a:normAutofit/>
          </a:bodyPr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3" y="3129280"/>
            <a:ext cx="3401063" cy="2895599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7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7/1/2025</a:t>
            </a:fld>
            <a:endParaRPr lang="en-US" dirty="0"/>
          </a:p>
        </p:txBody>
      </p:sp>
      <p:sp>
        <p:nvSpPr>
          <p:cNvPr id="5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‹N°›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3907" y="1854192"/>
            <a:ext cx="5092906" cy="1574808"/>
          </a:xfrm>
        </p:spPr>
        <p:txBody>
          <a:bodyPr anchor="b">
            <a:normAutofit/>
          </a:bodyPr>
          <a:lstStyle>
            <a:lvl1pPr algn="l">
              <a:defRPr sz="3600" b="0"/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949546" y="1143000"/>
            <a:ext cx="3200400" cy="4572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fr-FR" smtClean="0"/>
              <a:t>Cliquez sur l'icône pour ajouter une image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3657600"/>
            <a:ext cx="5084979" cy="1371600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7/1/2025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‹N°›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Image panoramiqu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6" y="4800587"/>
            <a:ext cx="882565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154955" y="685800"/>
            <a:ext cx="8825658" cy="3640666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fr-FR" smtClean="0"/>
              <a:t>Cliquez sur l'icône pour ajouter une image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6" y="5367325"/>
            <a:ext cx="8825656" cy="493712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7/1/2025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‹N°›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re et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4" y="1447800"/>
            <a:ext cx="8825659" cy="1981200"/>
          </a:xfrm>
        </p:spPr>
        <p:txBody>
          <a:bodyPr/>
          <a:lstStyle>
            <a:lvl1pPr>
              <a:defRPr sz="4800"/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3657600"/>
            <a:ext cx="8825659" cy="2362200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7/1/2025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‹N°›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itation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74801" y="1447800"/>
            <a:ext cx="7999315" cy="2323374"/>
          </a:xfrm>
        </p:spPr>
        <p:txBody>
          <a:bodyPr/>
          <a:lstStyle>
            <a:lvl1pPr>
              <a:defRPr sz="4800"/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11" name="Text Placeholder 3"/>
          <p:cNvSpPr>
            <a:spLocks noGrp="1"/>
          </p:cNvSpPr>
          <p:nvPr>
            <p:ph type="body" sz="half" idx="14"/>
          </p:nvPr>
        </p:nvSpPr>
        <p:spPr>
          <a:xfrm>
            <a:off x="1930400" y="3771174"/>
            <a:ext cx="7279649" cy="342174"/>
          </a:xfrm>
        </p:spPr>
        <p:txBody>
          <a:bodyPr vert="horz" lIns="91440" tIns="45720" rIns="91440" bIns="45720" rtlCol="0" anchor="t">
            <a:normAutofit/>
          </a:bodyPr>
          <a:lstStyle>
            <a:lvl1pPr marL="0" indent="0">
              <a:buNone/>
              <a:defRPr lang="en-US" sz="1400" b="0" i="0" kern="1200" cap="small" dirty="0">
                <a:solidFill>
                  <a:schemeClr val="bg2">
                    <a:lumMod val="40000"/>
                    <a:lumOff val="60000"/>
                  </a:schemeClr>
                </a:solidFill>
                <a:latin typeface="+mj-lt"/>
                <a:ea typeface="+mj-ea"/>
                <a:cs typeface="+mj-cs"/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marL="0" lvl="0" indent="0">
              <a:buNone/>
            </a:pPr>
            <a:r>
              <a:rPr lang="fr-FR" smtClean="0"/>
              <a:t>Modifier les styles du texte du masque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4350657"/>
            <a:ext cx="8825659" cy="1676400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7/1/2025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‹N°›</a:t>
            </a:fld>
            <a:endParaRPr lang="en-US" dirty="0"/>
          </a:p>
        </p:txBody>
      </p:sp>
      <p:sp>
        <p:nvSpPr>
          <p:cNvPr id="12" name="TextBox 11"/>
          <p:cNvSpPr txBox="1"/>
          <p:nvPr/>
        </p:nvSpPr>
        <p:spPr>
          <a:xfrm>
            <a:off x="898295" y="971253"/>
            <a:ext cx="801912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12200" b="0" i="0">
                <a:solidFill>
                  <a:schemeClr val="bg2">
                    <a:lumMod val="40000"/>
                    <a:lumOff val="60000"/>
                  </a:schemeClr>
                </a:solidFill>
                <a:latin typeface="Arial"/>
                <a:ea typeface="+mj-ea"/>
                <a:cs typeface="+mj-cs"/>
              </a:defRPr>
            </a:lvl1pPr>
          </a:lstStyle>
          <a:p>
            <a:pPr lvl="0"/>
            <a:r>
              <a:rPr lang="en-US" dirty="0"/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9330490" y="2613787"/>
            <a:ext cx="801912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12200" b="0" i="0">
                <a:solidFill>
                  <a:schemeClr val="bg2">
                    <a:lumMod val="40000"/>
                    <a:lumOff val="60000"/>
                  </a:schemeClr>
                </a:solidFill>
                <a:latin typeface="Arial"/>
                <a:ea typeface="+mj-ea"/>
                <a:cs typeface="+mj-cs"/>
              </a:defRPr>
            </a:lvl1pPr>
          </a:lstStyle>
          <a:p>
            <a:pPr lvl="0"/>
            <a:r>
              <a:rPr lang="en-US" dirty="0"/>
              <a:t>”</a:t>
            </a:r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arte n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4" y="3124201"/>
            <a:ext cx="8825660" cy="1653180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4" y="4777381"/>
            <a:ext cx="8825659" cy="860400"/>
          </a:xfrm>
        </p:spPr>
        <p:txBody>
          <a:bodyPr anchor="t"/>
          <a:lstStyle>
            <a:lvl1pPr marL="0" indent="0" algn="l">
              <a:buNone/>
              <a:defRPr sz="2000" cap="none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7/1/2025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‹N°›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 colonn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4200"/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32947" y="1981200"/>
            <a:ext cx="2946866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16" name="Text Placeholder 3"/>
          <p:cNvSpPr>
            <a:spLocks noGrp="1"/>
          </p:cNvSpPr>
          <p:nvPr>
            <p:ph type="body" sz="half" idx="15"/>
          </p:nvPr>
        </p:nvSpPr>
        <p:spPr>
          <a:xfrm>
            <a:off x="652463" y="2667000"/>
            <a:ext cx="2927350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83659" y="1981200"/>
            <a:ext cx="2936241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19" name="Text Placeholder 3"/>
          <p:cNvSpPr>
            <a:spLocks noGrp="1"/>
          </p:cNvSpPr>
          <p:nvPr>
            <p:ph type="body" sz="half" idx="16"/>
          </p:nvPr>
        </p:nvSpPr>
        <p:spPr>
          <a:xfrm>
            <a:off x="3873106" y="2667000"/>
            <a:ext cx="2946794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124700" y="1981200"/>
            <a:ext cx="293211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20" name="Text Placeholder 3"/>
          <p:cNvSpPr>
            <a:spLocks noGrp="1"/>
          </p:cNvSpPr>
          <p:nvPr>
            <p:ph type="body" sz="half" idx="17"/>
          </p:nvPr>
        </p:nvSpPr>
        <p:spPr>
          <a:xfrm>
            <a:off x="7124700" y="2667000"/>
            <a:ext cx="2932113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cxnSp>
        <p:nvCxnSpPr>
          <p:cNvPr id="17" name="Straight Connector 16"/>
          <p:cNvCxnSpPr/>
          <p:nvPr/>
        </p:nvCxnSpPr>
        <p:spPr>
          <a:xfrm>
            <a:off x="3726142" y="2133600"/>
            <a:ext cx="0" cy="3962400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/>
          <p:cNvCxnSpPr/>
          <p:nvPr/>
        </p:nvCxnSpPr>
        <p:spPr>
          <a:xfrm>
            <a:off x="6962227" y="2133600"/>
            <a:ext cx="0" cy="3966882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7/1/2025</a:t>
            </a:fld>
            <a:endParaRPr lang="en-US" dirty="0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‹N°›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 colonnes d’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4200"/>
            </a:lvl1pPr>
          </a:lstStyle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52463" y="4250949"/>
            <a:ext cx="2940050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29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652463" y="2209800"/>
            <a:ext cx="2940050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fr-FR" smtClean="0"/>
              <a:t>Cliquez sur l'icône pour ajouter une image</a:t>
            </a:r>
            <a:endParaRPr lang="en-US" dirty="0"/>
          </a:p>
        </p:txBody>
      </p:sp>
      <p:sp>
        <p:nvSpPr>
          <p:cNvPr id="22" name="Text Placeholder 3"/>
          <p:cNvSpPr>
            <a:spLocks noGrp="1"/>
          </p:cNvSpPr>
          <p:nvPr>
            <p:ph type="body" sz="half" idx="18"/>
          </p:nvPr>
        </p:nvSpPr>
        <p:spPr>
          <a:xfrm>
            <a:off x="652463" y="4827211"/>
            <a:ext cx="2940050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89375" y="4250949"/>
            <a:ext cx="2930525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30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3889374" y="2209800"/>
            <a:ext cx="2930525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fr-FR" smtClean="0"/>
              <a:t>Cliquez sur l'icône pour ajouter une image</a:t>
            </a:r>
            <a:endParaRPr lang="en-US" dirty="0"/>
          </a:p>
        </p:txBody>
      </p:sp>
      <p:sp>
        <p:nvSpPr>
          <p:cNvPr id="23" name="Text Placeholder 3"/>
          <p:cNvSpPr>
            <a:spLocks noGrp="1"/>
          </p:cNvSpPr>
          <p:nvPr>
            <p:ph type="body" sz="half" idx="19"/>
          </p:nvPr>
        </p:nvSpPr>
        <p:spPr>
          <a:xfrm>
            <a:off x="3888022" y="4827210"/>
            <a:ext cx="2934406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124700" y="4250949"/>
            <a:ext cx="293211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sp>
        <p:nvSpPr>
          <p:cNvPr id="31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7124699" y="2209800"/>
            <a:ext cx="2932113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fr-FR" smtClean="0"/>
              <a:t>Cliquez sur l'icône pour ajouter une image</a:t>
            </a:r>
            <a:endParaRPr lang="en-US" dirty="0"/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20"/>
          </p:nvPr>
        </p:nvSpPr>
        <p:spPr>
          <a:xfrm>
            <a:off x="7124575" y="4827208"/>
            <a:ext cx="2935997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Modifier les styles du texte du masque</a:t>
            </a:r>
          </a:p>
        </p:txBody>
      </p:sp>
      <p:cxnSp>
        <p:nvCxnSpPr>
          <p:cNvPr id="19" name="Straight Connector 18"/>
          <p:cNvCxnSpPr/>
          <p:nvPr/>
        </p:nvCxnSpPr>
        <p:spPr>
          <a:xfrm>
            <a:off x="3726142" y="2133600"/>
            <a:ext cx="0" cy="3962400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/>
          <p:cNvCxnSpPr/>
          <p:nvPr/>
        </p:nvCxnSpPr>
        <p:spPr>
          <a:xfrm>
            <a:off x="6962227" y="2133600"/>
            <a:ext cx="0" cy="3966882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7/1/2025</a:t>
            </a:fld>
            <a:endParaRPr lang="en-US" dirty="0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‹N°›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 anchorCtr="0"/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7/1/2025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‹N°›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304212" y="430213"/>
            <a:ext cx="1752601" cy="5826125"/>
          </a:xfrm>
        </p:spPr>
        <p:txBody>
          <a:bodyPr vert="eaVert" anchor="b" anchorCtr="0"/>
          <a:lstStyle/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52463" y="887414"/>
            <a:ext cx="7423149" cy="5368924"/>
          </a:xfrm>
        </p:spPr>
        <p:txBody>
          <a:bodyPr vert="eaVert"/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7/1/2025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‹N°›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21" Type="http://schemas.openxmlformats.org/officeDocument/2006/relationships/image" Target="../media/image4.png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image" Target="../media/image3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2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image" Target="../media/image5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1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13"/>
          <a:stretch/>
        </p:blipFill>
        <p:spPr>
          <a:xfrm>
            <a:off x="0" y="2669685"/>
            <a:ext cx="4037012" cy="4188315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2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640"/>
          <a:stretch/>
        </p:blipFill>
        <p:spPr>
          <a:xfrm>
            <a:off x="0" y="2892347"/>
            <a:ext cx="1522412" cy="2365453"/>
          </a:xfrm>
          <a:prstGeom prst="rect">
            <a:avLst/>
          </a:prstGeom>
        </p:spPr>
      </p:pic>
      <p:sp>
        <p:nvSpPr>
          <p:cNvPr id="16" name="Oval 15"/>
          <p:cNvSpPr/>
          <p:nvPr/>
        </p:nvSpPr>
        <p:spPr>
          <a:xfrm>
            <a:off x="8609012" y="1676400"/>
            <a:ext cx="2819400" cy="2819400"/>
          </a:xfrm>
          <a:prstGeom prst="ellipse">
            <a:avLst/>
          </a:prstGeom>
          <a:gradFill flip="none" rotWithShape="1">
            <a:gsLst>
              <a:gs pos="0">
                <a:schemeClr val="bg2">
                  <a:lumMod val="60000"/>
                  <a:lumOff val="40000"/>
                  <a:alpha val="7000"/>
                </a:schemeClr>
              </a:gs>
              <a:gs pos="69000">
                <a:schemeClr val="bg2">
                  <a:lumMod val="60000"/>
                  <a:lumOff val="40000"/>
                  <a:alpha val="0"/>
                </a:schemeClr>
              </a:gs>
              <a:gs pos="36000">
                <a:schemeClr val="bg2">
                  <a:lumMod val="60000"/>
                  <a:lumOff val="40000"/>
                  <a:alpha val="6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9" name="Picture 8"/>
          <p:cNvPicPr>
            <a:picLocks noChangeAspect="1"/>
          </p:cNvPicPr>
          <p:nvPr/>
        </p:nvPicPr>
        <p:blipFill rotWithShape="1">
          <a:blip r:embed="rId2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8813"/>
          <a:stretch/>
        </p:blipFill>
        <p:spPr>
          <a:xfrm>
            <a:off x="7999412" y="0"/>
            <a:ext cx="1603387" cy="1141407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 rotWithShape="1">
          <a:blip r:embed="rId2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3320"/>
          <a:stretch/>
        </p:blipFill>
        <p:spPr>
          <a:xfrm>
            <a:off x="8605878" y="6096000"/>
            <a:ext cx="993734" cy="762000"/>
          </a:xfrm>
          <a:prstGeom prst="rect">
            <a:avLst/>
          </a:prstGeom>
        </p:spPr>
      </p:pic>
      <p:sp>
        <p:nvSpPr>
          <p:cNvPr id="14" name="Rectangle 13"/>
          <p:cNvSpPr/>
          <p:nvPr/>
        </p:nvSpPr>
        <p:spPr>
          <a:xfrm>
            <a:off x="10437812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46111" y="452718"/>
            <a:ext cx="9404723" cy="1400530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/>
          <a:p>
            <a:r>
              <a:rPr lang="fr-FR" smtClean="0"/>
              <a:t>Modifiez le style du titre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03312" y="2052918"/>
            <a:ext cx="8946541" cy="419548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smtClean="0"/>
              <a:t>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 rot="5400000">
            <a:off x="10155639" y="1790701"/>
            <a:ext cx="990599" cy="304799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l">
              <a:defRPr sz="1100" b="0" i="0">
                <a:solidFill>
                  <a:schemeClr val="tx1">
                    <a:tint val="75000"/>
                    <a:alpha val="60000"/>
                  </a:schemeClr>
                </a:solidFill>
              </a:defRPr>
            </a:lvl1pPr>
          </a:lstStyle>
          <a:p>
            <a:fld id="{4AAD347D-5ACD-4C99-B74B-A9C85AD731AF}" type="datetimeFigureOut">
              <a:rPr lang="en-US" dirty="0"/>
              <a:t>7/1/2025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 rot="5400000">
            <a:off x="8951573" y="3225297"/>
            <a:ext cx="3859795" cy="30480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100" b="0" i="0">
                <a:solidFill>
                  <a:schemeClr val="tx1">
                    <a:tint val="75000"/>
                    <a:alpha val="60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10352540" y="295729"/>
            <a:ext cx="838199" cy="7676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ctr">
              <a:defRPr sz="2800" b="0" i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57F1E4F-1CFF-5643-939E-02111984F565}" type="slidenum">
              <a:rPr lang="en-US" dirty="0"/>
              <a:t>‹N°›</a:t>
            </a:fld>
            <a:endParaRPr lang="en-US" dirty="0"/>
          </a:p>
        </p:txBody>
      </p:sp>
    </p:spTree>
  </p:cSld>
  <p:clrMap bg1="dk1" tx1="lt1" bg2="dk2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68" r:id="rId9"/>
    <p:sldLayoutId id="2147483667" r:id="rId10"/>
    <p:sldLayoutId id="2147483661" r:id="rId11"/>
    <p:sldLayoutId id="2147483664" r:id="rId12"/>
    <p:sldLayoutId id="2147483662" r:id="rId13"/>
    <p:sldLayoutId id="2147483669" r:id="rId14"/>
    <p:sldLayoutId id="2147483670" r:id="rId15"/>
    <p:sldLayoutId id="2147483658" r:id="rId16"/>
    <p:sldLayoutId id="2147483659" r:id="rId17"/>
  </p:sldLayoutIdLst>
  <p:hf sldNum="0" hdr="0" ftr="0" dt="0"/>
  <p:txStyles>
    <p:titleStyle>
      <a:lvl1pPr algn="l" defTabSz="457200" rtl="0" eaLnBrk="1" latinLnBrk="0" hangingPunct="1">
        <a:spcBef>
          <a:spcPct val="0"/>
        </a:spcBef>
        <a:buNone/>
        <a:defRPr sz="4200" b="0" i="0" kern="1200">
          <a:solidFill>
            <a:schemeClr val="tx2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2000" b="0" i="0" kern="1200">
          <a:solidFill>
            <a:schemeClr val="tx1"/>
          </a:solidFill>
          <a:latin typeface="+mj-lt"/>
          <a:ea typeface="+mj-ea"/>
          <a:cs typeface="+mj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800" b="0" i="0" kern="1200">
          <a:solidFill>
            <a:schemeClr val="tx1"/>
          </a:solidFill>
          <a:latin typeface="+mj-lt"/>
          <a:ea typeface="+mj-ea"/>
          <a:cs typeface="+mj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600" b="0" i="0" kern="1200">
          <a:solidFill>
            <a:schemeClr val="tx1"/>
          </a:solidFill>
          <a:latin typeface="+mj-lt"/>
          <a:ea typeface="+mj-ea"/>
          <a:cs typeface="+mj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5pPr>
      <a:lvl6pPr marL="2506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.pn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>
          <a:xfrm>
            <a:off x="273283" y="0"/>
            <a:ext cx="10940064" cy="3329581"/>
          </a:xfrm>
        </p:spPr>
        <p:txBody>
          <a:bodyPr/>
          <a:lstStyle/>
          <a:p>
            <a:pPr algn="ctr"/>
            <a:r>
              <a:rPr lang="fr-FR" sz="4800" dirty="0"/>
              <a:t>Liaisons piétonnes </a:t>
            </a:r>
            <a:br>
              <a:rPr lang="fr-FR" sz="4800" dirty="0"/>
            </a:br>
            <a:r>
              <a:rPr lang="fr-FR" sz="4800" dirty="0"/>
              <a:t>du Chant d'Oiseau</a:t>
            </a:r>
            <a:r>
              <a:rPr lang="fr-FR" dirty="0"/>
              <a:t/>
            </a:r>
            <a:br>
              <a:rPr lang="fr-FR" dirty="0"/>
            </a:br>
            <a:endParaRPr lang="fr-BE" dirty="0"/>
          </a:p>
        </p:txBody>
      </p:sp>
      <p:pic>
        <p:nvPicPr>
          <p:cNvPr id="5" name="Imag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99336" y="2393632"/>
            <a:ext cx="5487959" cy="34916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295004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91194" y="452717"/>
            <a:ext cx="6070270" cy="862277"/>
          </a:xfrm>
        </p:spPr>
        <p:txBody>
          <a:bodyPr/>
          <a:lstStyle/>
          <a:p>
            <a:r>
              <a:rPr lang="fr-FR" sz="4400" dirty="0" smtClean="0"/>
              <a:t>Origines du projet : </a:t>
            </a:r>
            <a:endParaRPr lang="fr-FR" sz="1600" dirty="0"/>
          </a:p>
        </p:txBody>
      </p:sp>
      <p:pic>
        <p:nvPicPr>
          <p:cNvPr id="4" name="Imag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4103" y="3796937"/>
            <a:ext cx="4681956" cy="2992166"/>
          </a:xfrm>
          <a:prstGeom prst="rect">
            <a:avLst/>
          </a:prstGeom>
        </p:spPr>
      </p:pic>
      <p:pic>
        <p:nvPicPr>
          <p:cNvPr id="5" name="Image 4"/>
          <p:cNvPicPr/>
          <p:nvPr/>
        </p:nvPicPr>
        <p:blipFill>
          <a:blip r:embed="rId3"/>
          <a:stretch>
            <a:fillRect/>
          </a:stretch>
        </p:blipFill>
        <p:spPr>
          <a:xfrm>
            <a:off x="8144005" y="1071154"/>
            <a:ext cx="3978326" cy="3030052"/>
          </a:xfrm>
          <a:prstGeom prst="rect">
            <a:avLst/>
          </a:prstGeom>
        </p:spPr>
      </p:pic>
      <p:pic>
        <p:nvPicPr>
          <p:cNvPr id="6" name="Image 5"/>
          <p:cNvPicPr/>
          <p:nvPr/>
        </p:nvPicPr>
        <p:blipFill>
          <a:blip r:embed="rId4"/>
          <a:stretch>
            <a:fillRect/>
          </a:stretch>
        </p:blipFill>
        <p:spPr>
          <a:xfrm>
            <a:off x="5513761" y="3796937"/>
            <a:ext cx="3800998" cy="2016818"/>
          </a:xfrm>
          <a:prstGeom prst="rect">
            <a:avLst/>
          </a:prstGeom>
        </p:spPr>
      </p:pic>
      <p:sp>
        <p:nvSpPr>
          <p:cNvPr id="7" name="Titre 1"/>
          <p:cNvSpPr txBox="1">
            <a:spLocks/>
          </p:cNvSpPr>
          <p:nvPr/>
        </p:nvSpPr>
        <p:spPr>
          <a:xfrm>
            <a:off x="191194" y="1269425"/>
            <a:ext cx="7835109" cy="2527512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4200" b="0" i="0" kern="12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600" dirty="0" smtClean="0"/>
              <a:t>Les </a:t>
            </a:r>
            <a:r>
              <a:rPr lang="fr-FR" sz="1600" dirty="0"/>
              <a:t>liaisons piétonnes s’inscrivent dans la continuité du « Maillages vert et bleu » approuvé par le Gouvernement de la Région de Bruxelles-Capitale le 12 juillet 2018 pour la qualité de vie des Bruxellois </a:t>
            </a:r>
            <a:endParaRPr lang="fr-FR" sz="1600" dirty="0" smtClean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600" dirty="0" smtClean="0"/>
              <a:t>En 2020-2022, le comité de quartier durable du Chant d’Oiseau développe un micro-projet avec le soutien de Bruxelles-Environnement. Le Collège accueille ce projet avec quelques réserves, et propose alors de demander </a:t>
            </a:r>
            <a:r>
              <a:rPr lang="fr-FR" sz="1600" dirty="0"/>
              <a:t>des subsides plus </a:t>
            </a:r>
            <a:r>
              <a:rPr lang="fr-FR" sz="1600" dirty="0" smtClean="0"/>
              <a:t>importants à B-E en vue de développer un projet plus ambitieux;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600" dirty="0" smtClean="0"/>
              <a:t>L’ambition est reprise dans la Déclaration de Politique Générale du nouveau Collège</a:t>
            </a:r>
            <a:br>
              <a:rPr lang="fr-FR" sz="1600" dirty="0" smtClean="0"/>
            </a:br>
            <a:endParaRPr lang="fr-BE" sz="2000" dirty="0"/>
          </a:p>
        </p:txBody>
      </p:sp>
    </p:spTree>
    <p:extLst>
      <p:ext uri="{BB962C8B-B14F-4D97-AF65-F5344CB8AC3E}">
        <p14:creationId xmlns:p14="http://schemas.microsoft.com/office/powerpoint/2010/main" val="59896245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build="p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91194" y="452717"/>
            <a:ext cx="6070270" cy="862277"/>
          </a:xfrm>
        </p:spPr>
        <p:txBody>
          <a:bodyPr/>
          <a:lstStyle/>
          <a:p>
            <a:r>
              <a:rPr lang="fr-FR" sz="4400" dirty="0" smtClean="0"/>
              <a:t>Objectifs du projet: </a:t>
            </a:r>
            <a:endParaRPr lang="fr-FR" sz="1600" dirty="0"/>
          </a:p>
        </p:txBody>
      </p:sp>
      <p:sp>
        <p:nvSpPr>
          <p:cNvPr id="7" name="Titre 1"/>
          <p:cNvSpPr txBox="1">
            <a:spLocks/>
          </p:cNvSpPr>
          <p:nvPr/>
        </p:nvSpPr>
        <p:spPr>
          <a:xfrm>
            <a:off x="328982" y="1480457"/>
            <a:ext cx="7697321" cy="2151017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4200" b="0" i="0" kern="12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fr-FR" sz="100" dirty="0" smtClean="0"/>
              <a:t/>
            </a:r>
            <a:br>
              <a:rPr lang="fr-FR" sz="100" dirty="0" smtClean="0"/>
            </a:br>
            <a:endParaRPr lang="fr-BE" sz="100" dirty="0"/>
          </a:p>
        </p:txBody>
      </p:sp>
      <p:sp>
        <p:nvSpPr>
          <p:cNvPr id="3" name="ZoneTexte 2"/>
          <p:cNvSpPr txBox="1"/>
          <p:nvPr/>
        </p:nvSpPr>
        <p:spPr>
          <a:xfrm>
            <a:off x="488273" y="1480457"/>
            <a:ext cx="10582182" cy="424731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dirty="0"/>
              <a:t>Améliorer la biodiversité en créant des habitats diversifiés sur ces venelles : </a:t>
            </a:r>
          </a:p>
          <a:p>
            <a:pPr lvl="2"/>
            <a:r>
              <a:rPr lang="fr-FR" dirty="0"/>
              <a:t>-&gt;  Cela signifie disposer d’espaces de largeurs </a:t>
            </a:r>
            <a:r>
              <a:rPr lang="fr-FR" dirty="0" smtClean="0"/>
              <a:t>variées </a:t>
            </a:r>
            <a:r>
              <a:rPr lang="fr-FR" dirty="0"/>
              <a:t>pour y planter des essences de tailles différentes et leur laisser une chance de </a:t>
            </a:r>
            <a:r>
              <a:rPr lang="fr-FR" dirty="0" smtClean="0"/>
              <a:t>s’épanouir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dirty="0" smtClean="0"/>
              <a:t>Inclure des notions de Gestion Intégrées des Eaux Pluviales (GIEP) afin de préparer le territoire aux évènements météo extrêmes qui vont se multiplier</a:t>
            </a:r>
          </a:p>
          <a:p>
            <a:pPr lvl="2"/>
            <a:r>
              <a:rPr lang="fr-FR" dirty="0" smtClean="0"/>
              <a:t>-&gt; Cela suppose de gérer les eaux pluviales directement en place, via des volumes </a:t>
            </a:r>
            <a:r>
              <a:rPr lang="fr-FR" smtClean="0"/>
              <a:t>de stockage </a:t>
            </a:r>
            <a:r>
              <a:rPr lang="fr-FR" dirty="0" smtClean="0"/>
              <a:t>en pleine terre, aussi appelées « noues », ou via des empierrements sous pavages drainants;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dirty="0" smtClean="0"/>
              <a:t>Améliorer l’accessibilité des Personnes à Mobilités Réduites (PMR) : </a:t>
            </a:r>
          </a:p>
          <a:p>
            <a:r>
              <a:rPr lang="fr-FR" dirty="0"/>
              <a:t>	</a:t>
            </a:r>
            <a:r>
              <a:rPr lang="fr-FR" dirty="0" smtClean="0"/>
              <a:t>	-&gt; Suppression des escaliers quand c’est possible;</a:t>
            </a:r>
          </a:p>
          <a:p>
            <a:r>
              <a:rPr lang="fr-FR" dirty="0"/>
              <a:t>	</a:t>
            </a:r>
            <a:r>
              <a:rPr lang="fr-FR" dirty="0" smtClean="0"/>
              <a:t>	-&gt; placement de mains courantes le long des escaliers restants;</a:t>
            </a:r>
          </a:p>
          <a:p>
            <a:pPr marL="1166813" indent="-269875"/>
            <a:r>
              <a:rPr lang="fr-FR" dirty="0" smtClean="0"/>
              <a:t>-&gt; création de rampes au niveau des escaliers pour permettre aux poussettes de passer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dirty="0" smtClean="0"/>
              <a:t>Améliorer la sécurité des traversées piétonnes : </a:t>
            </a:r>
          </a:p>
          <a:p>
            <a:r>
              <a:rPr lang="fr-FR" dirty="0"/>
              <a:t>	</a:t>
            </a:r>
            <a:r>
              <a:rPr lang="fr-FR" dirty="0" smtClean="0"/>
              <a:t>	-&gt; Adaptation du plateau ralentisseur avenue des Eglantines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25321730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91194" y="452717"/>
            <a:ext cx="6070270" cy="862277"/>
          </a:xfrm>
        </p:spPr>
        <p:txBody>
          <a:bodyPr/>
          <a:lstStyle/>
          <a:p>
            <a:r>
              <a:rPr lang="fr-FR" sz="4400" dirty="0" smtClean="0"/>
              <a:t>Concrètement: </a:t>
            </a:r>
            <a:endParaRPr lang="fr-FR" sz="1600" dirty="0"/>
          </a:p>
        </p:txBody>
      </p:sp>
      <p:sp>
        <p:nvSpPr>
          <p:cNvPr id="7" name="Titre 1"/>
          <p:cNvSpPr txBox="1">
            <a:spLocks/>
          </p:cNvSpPr>
          <p:nvPr/>
        </p:nvSpPr>
        <p:spPr>
          <a:xfrm>
            <a:off x="328982" y="1480457"/>
            <a:ext cx="7697321" cy="2151017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4200" b="0" i="0" kern="12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fr-FR" sz="100" dirty="0" smtClean="0"/>
              <a:t/>
            </a:r>
            <a:br>
              <a:rPr lang="fr-FR" sz="100" dirty="0" smtClean="0"/>
            </a:br>
            <a:endParaRPr lang="fr-BE" sz="100" dirty="0"/>
          </a:p>
        </p:txBody>
      </p:sp>
      <p:pic>
        <p:nvPicPr>
          <p:cNvPr id="3" name="Imag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3037" y="4336805"/>
            <a:ext cx="11995084" cy="1655622"/>
          </a:xfrm>
          <a:prstGeom prst="rect">
            <a:avLst/>
          </a:prstGeom>
        </p:spPr>
      </p:pic>
      <p:pic>
        <p:nvPicPr>
          <p:cNvPr id="4" name="Imag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037" y="1690204"/>
            <a:ext cx="12007575" cy="23846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961189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91194" y="452717"/>
            <a:ext cx="6070270" cy="862277"/>
          </a:xfrm>
        </p:spPr>
        <p:txBody>
          <a:bodyPr/>
          <a:lstStyle/>
          <a:p>
            <a:r>
              <a:rPr lang="fr-FR" sz="4400" dirty="0" smtClean="0"/>
              <a:t>Concrètement: </a:t>
            </a:r>
            <a:endParaRPr lang="fr-FR" sz="1600" dirty="0"/>
          </a:p>
        </p:txBody>
      </p:sp>
      <p:sp>
        <p:nvSpPr>
          <p:cNvPr id="7" name="Titre 1"/>
          <p:cNvSpPr txBox="1">
            <a:spLocks/>
          </p:cNvSpPr>
          <p:nvPr/>
        </p:nvSpPr>
        <p:spPr>
          <a:xfrm>
            <a:off x="328982" y="1480457"/>
            <a:ext cx="7697321" cy="2151017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4200" b="0" i="0" kern="12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fr-FR" sz="100" dirty="0" smtClean="0"/>
              <a:t/>
            </a:r>
            <a:br>
              <a:rPr lang="fr-FR" sz="100" dirty="0" smtClean="0"/>
            </a:br>
            <a:endParaRPr lang="fr-BE" sz="100" dirty="0"/>
          </a:p>
        </p:txBody>
      </p:sp>
      <p:pic>
        <p:nvPicPr>
          <p:cNvPr id="6" name="Imag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91194" y="2503735"/>
            <a:ext cx="11146401" cy="4262124"/>
          </a:xfrm>
          <a:prstGeom prst="rect">
            <a:avLst/>
          </a:prstGeom>
        </p:spPr>
      </p:pic>
      <p:pic>
        <p:nvPicPr>
          <p:cNvPr id="5" name="Imag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65966" y="368664"/>
            <a:ext cx="5548177" cy="30189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933617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2" descr="Fiche documentée n° 24 : La pollution lumineuse en Région bruxelloise"/>
          <p:cNvPicPr>
            <a:picLocks noGrp="1" noChangeAspect="1" noChangeArrowheads="1"/>
          </p:cNvPicPr>
          <p:nvPr>
            <p:ph sz="half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81102" y="883855"/>
            <a:ext cx="3879450" cy="260517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Espace réservé du contenu 3"/>
          <p:cNvSpPr txBox="1">
            <a:spLocks/>
          </p:cNvSpPr>
          <p:nvPr/>
        </p:nvSpPr>
        <p:spPr>
          <a:xfrm>
            <a:off x="387317" y="3060398"/>
            <a:ext cx="3384138" cy="3421091"/>
          </a:xfrm>
          <a:prstGeom prst="rect">
            <a:avLst/>
          </a:prstGeom>
        </p:spPr>
        <p:txBody>
          <a:bodyPr/>
          <a:lstStyle>
            <a:lvl1pPr marL="342900" indent="-3429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bg2">
                  <a:lumMod val="40000"/>
                  <a:lumOff val="60000"/>
                </a:schemeClr>
              </a:buClr>
              <a:buSzPct val="80000"/>
              <a:buFont typeface="Wingdings 3" charset="2"/>
              <a:buChar char=""/>
              <a:defRPr sz="2000" b="0" i="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  <a:lvl2pPr marL="742950" indent="-28575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bg2">
                  <a:lumMod val="40000"/>
                  <a:lumOff val="60000"/>
                </a:schemeClr>
              </a:buClr>
              <a:buSzPct val="80000"/>
              <a:buFont typeface="Wingdings 3" charset="2"/>
              <a:buChar char=""/>
              <a:defRPr sz="1800" b="0" i="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2pPr>
            <a:lvl3pPr marL="1143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bg2">
                  <a:lumMod val="40000"/>
                  <a:lumOff val="60000"/>
                </a:schemeClr>
              </a:buClr>
              <a:buSzPct val="80000"/>
              <a:buFont typeface="Wingdings 3" charset="2"/>
              <a:buChar char=""/>
              <a:defRPr sz="1600" b="0" i="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3pPr>
            <a:lvl4pPr marL="1600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bg2">
                  <a:lumMod val="40000"/>
                  <a:lumOff val="60000"/>
                </a:schemeClr>
              </a:buClr>
              <a:buSzPct val="80000"/>
              <a:buFont typeface="Wingdings 3" charset="2"/>
              <a:buChar char=""/>
              <a:defRPr sz="1400" b="0" i="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4pPr>
            <a:lvl5pPr marL="20574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bg2">
                  <a:lumMod val="40000"/>
                  <a:lumOff val="60000"/>
                </a:schemeClr>
              </a:buClr>
              <a:buSzPct val="80000"/>
              <a:buFont typeface="Wingdings 3" charset="2"/>
              <a:buChar char=""/>
              <a:defRPr sz="1400" b="0" i="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5pPr>
            <a:lvl6pPr marL="2506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bg2">
                  <a:lumMod val="40000"/>
                  <a:lumOff val="60000"/>
                </a:schemeClr>
              </a:buClr>
              <a:buSzPct val="80000"/>
              <a:buFont typeface="Wingdings 3" charset="2"/>
              <a:buChar char=""/>
              <a:defRPr sz="1400" b="0" i="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6pPr>
            <a:lvl7pPr marL="29718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bg2">
                  <a:lumMod val="40000"/>
                  <a:lumOff val="60000"/>
                </a:schemeClr>
              </a:buClr>
              <a:buSzPct val="80000"/>
              <a:buFont typeface="Wingdings 3" charset="2"/>
              <a:buChar char=""/>
              <a:defRPr sz="1400" b="0" i="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7pPr>
            <a:lvl8pPr marL="34290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bg2">
                  <a:lumMod val="40000"/>
                  <a:lumOff val="60000"/>
                </a:schemeClr>
              </a:buClr>
              <a:buSzPct val="80000"/>
              <a:buFont typeface="Wingdings 3" charset="2"/>
              <a:buChar char=""/>
              <a:defRPr sz="1400" b="0" i="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8pPr>
            <a:lvl9pPr marL="3886200" indent="-228600" algn="l" defTabSz="457200" rtl="0" eaLnBrk="1" latinLnBrk="0" hangingPunct="1">
              <a:spcBef>
                <a:spcPts val="1000"/>
              </a:spcBef>
              <a:spcAft>
                <a:spcPts val="0"/>
              </a:spcAft>
              <a:buClr>
                <a:schemeClr val="bg2">
                  <a:lumMod val="40000"/>
                  <a:lumOff val="60000"/>
                </a:schemeClr>
              </a:buClr>
              <a:buSzPct val="80000"/>
              <a:buFont typeface="Wingdings 3" charset="2"/>
              <a:buChar char=""/>
              <a:defRPr sz="1400" b="0" i="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9pPr>
          </a:lstStyle>
          <a:p>
            <a:endParaRPr lang="fr-BE" sz="1600" dirty="0"/>
          </a:p>
        </p:txBody>
      </p:sp>
      <p:sp>
        <p:nvSpPr>
          <p:cNvPr id="9" name="Titre 1"/>
          <p:cNvSpPr>
            <a:spLocks noGrp="1"/>
          </p:cNvSpPr>
          <p:nvPr>
            <p:ph type="title"/>
          </p:nvPr>
        </p:nvSpPr>
        <p:spPr>
          <a:xfrm>
            <a:off x="191194" y="452717"/>
            <a:ext cx="6070270" cy="862277"/>
          </a:xfrm>
        </p:spPr>
        <p:txBody>
          <a:bodyPr/>
          <a:lstStyle/>
          <a:p>
            <a:r>
              <a:rPr lang="fr-FR" sz="4400" dirty="0" smtClean="0"/>
              <a:t>Points d’attentions: </a:t>
            </a:r>
            <a:endParaRPr lang="fr-FR" sz="1600" dirty="0"/>
          </a:p>
        </p:txBody>
      </p:sp>
      <p:sp>
        <p:nvSpPr>
          <p:cNvPr id="2" name="ZoneTexte 1"/>
          <p:cNvSpPr txBox="1"/>
          <p:nvPr/>
        </p:nvSpPr>
        <p:spPr>
          <a:xfrm>
            <a:off x="870856" y="1637211"/>
            <a:ext cx="6601097" cy="424731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fr-BE" dirty="0" smtClean="0"/>
              <a:t>Eclairage : encore en discussion avec </a:t>
            </a:r>
            <a:r>
              <a:rPr lang="fr-BE" dirty="0" err="1"/>
              <a:t>S</a:t>
            </a:r>
            <a:r>
              <a:rPr lang="fr-BE" dirty="0" err="1" smtClean="0"/>
              <a:t>ibelga</a:t>
            </a:r>
            <a:r>
              <a:rPr lang="fr-BE" dirty="0" smtClean="0"/>
              <a:t>;</a:t>
            </a:r>
          </a:p>
          <a:p>
            <a:endParaRPr lang="fr-BE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BE" dirty="0" smtClean="0"/>
              <a:t>Traversées piétonnes :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fr-BE" dirty="0"/>
              <a:t>Drève de </a:t>
            </a:r>
            <a:r>
              <a:rPr lang="fr-BE" dirty="0" smtClean="0"/>
              <a:t>Nivelles : traversée existante face à l’autre venelle piétonne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fr-BE" dirty="0" smtClean="0"/>
              <a:t>Eglantines : adaptation du casse-vitesse existant</a:t>
            </a:r>
            <a:endParaRPr lang="fr-BE" dirty="0"/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fr-BE" dirty="0" smtClean="0"/>
              <a:t>Eperviers : problème du casse-vitesse désaxé -&gt; pas assez de budget</a:t>
            </a:r>
          </a:p>
          <a:p>
            <a:pPr lvl="1"/>
            <a:endParaRPr lang="fr-BE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BE" dirty="0" smtClean="0"/>
              <a:t>Plantations : à choisir parmi une liste de plantes indigènes et/ou mellifères</a:t>
            </a:r>
          </a:p>
          <a:p>
            <a:endParaRPr lang="fr-BE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BE" dirty="0" smtClean="0"/>
              <a:t>Les autres venelles : Des demandes de subsides complémentaires </a:t>
            </a:r>
            <a:r>
              <a:rPr lang="fr-BE" smtClean="0"/>
              <a:t>seront introduites</a:t>
            </a:r>
            <a:endParaRPr lang="fr-BE" dirty="0" smtClean="0"/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fr-BE" dirty="0"/>
          </a:p>
        </p:txBody>
      </p:sp>
      <p:pic>
        <p:nvPicPr>
          <p:cNvPr id="3" name="Imag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590978" y="3631907"/>
            <a:ext cx="5069574" cy="322609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0316248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Ion">
  <a:themeElements>
    <a:clrScheme name="Ion">
      <a:dk1>
        <a:sysClr val="windowText" lastClr="000000"/>
      </a:dk1>
      <a:lt1>
        <a:sysClr val="window" lastClr="FFFFFF"/>
      </a:lt1>
      <a:dk2>
        <a:srgbClr val="1E5155"/>
      </a:dk2>
      <a:lt2>
        <a:srgbClr val="EBEBEB"/>
      </a:lt2>
      <a:accent1>
        <a:srgbClr val="B01513"/>
      </a:accent1>
      <a:accent2>
        <a:srgbClr val="EA6312"/>
      </a:accent2>
      <a:accent3>
        <a:srgbClr val="E6B729"/>
      </a:accent3>
      <a:accent4>
        <a:srgbClr val="6AAC90"/>
      </a:accent4>
      <a:accent5>
        <a:srgbClr val="54849A"/>
      </a:accent5>
      <a:accent6>
        <a:srgbClr val="9E5E9B"/>
      </a:accent6>
      <a:hlink>
        <a:srgbClr val="58C1BA"/>
      </a:hlink>
      <a:folHlink>
        <a:srgbClr val="9DFFCB"/>
      </a:folHlink>
    </a:clrScheme>
    <a:fontScheme name="Ion">
      <a:majorFont>
        <a:latin typeface="Century Gothic" panose="020B050202020202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Ion">
      <a:fillStyleLst>
        <a:solidFill>
          <a:schemeClr val="phClr"/>
        </a:solidFill>
        <a:gradFill rotWithShape="1">
          <a:gsLst>
            <a:gs pos="0">
              <a:schemeClr val="phClr">
                <a:tint val="64000"/>
                <a:lumMod val="118000"/>
              </a:schemeClr>
            </a:gs>
            <a:gs pos="100000">
              <a:schemeClr val="phClr">
                <a:tint val="92000"/>
                <a:alpha val="100000"/>
                <a:lumMod val="11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lumMod val="114000"/>
              </a:schemeClr>
            </a:gs>
            <a:gs pos="100000">
              <a:schemeClr val="phClr">
                <a:shade val="90000"/>
                <a:lumMod val="8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857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7000"/>
                <a:hueMod val="88000"/>
                <a:satMod val="130000"/>
                <a:lumMod val="124000"/>
              </a:schemeClr>
            </a:gs>
            <a:gs pos="100000">
              <a:schemeClr val="phClr">
                <a:tint val="96000"/>
                <a:shade val="88000"/>
                <a:hueMod val="108000"/>
                <a:satMod val="164000"/>
                <a:lumMod val="76000"/>
              </a:schemeClr>
            </a:gs>
          </a:gsLst>
          <a:path path="circle">
            <a:fillToRect l="45000" t="65000" r="125000" b="10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shade val="69000"/>
                <a:hueMod val="108000"/>
                <a:satMod val="164000"/>
                <a:lumMod val="74000"/>
              </a:schemeClr>
              <a:schemeClr val="phClr">
                <a:tint val="96000"/>
                <a:hueMod val="88000"/>
                <a:satMod val="140000"/>
                <a:lumMod val="132000"/>
              </a:schemeClr>
            </a:duotone>
          </a:blip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Ion" id="{B8441ADB-2E43-4AF7-B97A-BD870242C6A8}" vid="{292E63A9-BB86-4E3D-B92A-7223C6510D2E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Ion</Template>
  <TotalTime>10300</TotalTime>
  <Words>346</Words>
  <Application>Microsoft Office PowerPoint</Application>
  <PresentationFormat>Grand écran</PresentationFormat>
  <Paragraphs>32</Paragraphs>
  <Slides>6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3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6</vt:i4>
      </vt:variant>
    </vt:vector>
  </HeadingPairs>
  <TitlesOfParts>
    <vt:vector size="10" baseType="lpstr">
      <vt:lpstr>Arial</vt:lpstr>
      <vt:lpstr>Century Gothic</vt:lpstr>
      <vt:lpstr>Wingdings 3</vt:lpstr>
      <vt:lpstr>Ion</vt:lpstr>
      <vt:lpstr>Liaisons piétonnes  du Chant d'Oiseau </vt:lpstr>
      <vt:lpstr>Origines du projet : </vt:lpstr>
      <vt:lpstr>Objectifs du projet: </vt:lpstr>
      <vt:lpstr>Concrètement: </vt:lpstr>
      <vt:lpstr>Concrètement: </vt:lpstr>
      <vt:lpstr>Points d’attentions: 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Liaisons piétonnes  du Chant d'Oiseau</dc:title>
  <dc:creator>Bachir El Ahmadi</dc:creator>
  <cp:lastModifiedBy>Vincent De Vadder</cp:lastModifiedBy>
  <cp:revision>32</cp:revision>
  <cp:lastPrinted>2023-07-27T08:15:40Z</cp:lastPrinted>
  <dcterms:created xsi:type="dcterms:W3CDTF">2023-07-20T07:54:17Z</dcterms:created>
  <dcterms:modified xsi:type="dcterms:W3CDTF">2025-07-01T08:37:15Z</dcterms:modified>
</cp:coreProperties>
</file>