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2" r:id="rId6"/>
    <p:sldId id="258" r:id="rId7"/>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48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7/4/2025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7/4/2025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7/4/2025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7/4/2025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7/4/2025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7/4/2025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7/4/2025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7/4/2025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7/4/2025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7/4/2025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7/4/2025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7/4/2025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3283" y="0"/>
            <a:ext cx="10940064" cy="3329581"/>
          </a:xfrm>
        </p:spPr>
        <p:txBody>
          <a:bodyPr/>
          <a:lstStyle/>
          <a:p>
            <a:pPr algn="ctr"/>
            <a:r>
              <a:rPr lang="nl-BE" sz="4800"/>
              <a:t>Voetgangersverbindingen van de Vogelzang</a:t>
            </a:r>
            <a:r>
              <a:rPr lang="nl-BE"/>
              <a:t/>
            </a:r>
            <a:br>
              <a:rPr lang="nl-BE"/>
            </a:br>
            <a:endParaRPr lang="nl-BE"/>
          </a:p>
        </p:txBody>
      </p:sp>
      <p:pic>
        <p:nvPicPr>
          <p:cNvPr id="5" name="Image 4"/>
          <p:cNvPicPr>
            <a:picLocks noChangeAspect="1"/>
          </p:cNvPicPr>
          <p:nvPr/>
        </p:nvPicPr>
        <p:blipFill>
          <a:blip r:embed="rId2"/>
          <a:stretch>
            <a:fillRect/>
          </a:stretch>
        </p:blipFill>
        <p:spPr>
          <a:xfrm>
            <a:off x="2999336" y="2393632"/>
            <a:ext cx="5487959" cy="3491658"/>
          </a:xfrm>
          <a:prstGeom prst="rect">
            <a:avLst/>
          </a:prstGeom>
        </p:spPr>
      </p:pic>
    </p:spTree>
    <p:extLst>
      <p:ext uri="{BB962C8B-B14F-4D97-AF65-F5344CB8AC3E}">
        <p14:creationId xmlns:p14="http://schemas.microsoft.com/office/powerpoint/2010/main" val="2129500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194" y="452717"/>
            <a:ext cx="7695506" cy="862277"/>
          </a:xfrm>
        </p:spPr>
        <p:txBody>
          <a:bodyPr/>
          <a:lstStyle/>
          <a:p>
            <a:r>
              <a:rPr lang="nl-BE" sz="4400" dirty="0"/>
              <a:t>Oorsprong van het project: </a:t>
            </a:r>
          </a:p>
        </p:txBody>
      </p:sp>
      <p:pic>
        <p:nvPicPr>
          <p:cNvPr id="4" name="Image 3"/>
          <p:cNvPicPr>
            <a:picLocks noChangeAspect="1"/>
          </p:cNvPicPr>
          <p:nvPr/>
        </p:nvPicPr>
        <p:blipFill>
          <a:blip r:embed="rId2"/>
          <a:stretch>
            <a:fillRect/>
          </a:stretch>
        </p:blipFill>
        <p:spPr>
          <a:xfrm>
            <a:off x="714103" y="3796937"/>
            <a:ext cx="4681956" cy="2992166"/>
          </a:xfrm>
          <a:prstGeom prst="rect">
            <a:avLst/>
          </a:prstGeom>
        </p:spPr>
      </p:pic>
      <p:pic>
        <p:nvPicPr>
          <p:cNvPr id="5" name="Image 4"/>
          <p:cNvPicPr/>
          <p:nvPr/>
        </p:nvPicPr>
        <p:blipFill>
          <a:blip r:embed="rId3"/>
          <a:stretch>
            <a:fillRect/>
          </a:stretch>
        </p:blipFill>
        <p:spPr>
          <a:xfrm>
            <a:off x="8144005" y="1071154"/>
            <a:ext cx="3978326" cy="3030052"/>
          </a:xfrm>
          <a:prstGeom prst="rect">
            <a:avLst/>
          </a:prstGeom>
        </p:spPr>
      </p:pic>
      <p:pic>
        <p:nvPicPr>
          <p:cNvPr id="6" name="Image 5"/>
          <p:cNvPicPr/>
          <p:nvPr/>
        </p:nvPicPr>
        <p:blipFill>
          <a:blip r:embed="rId4"/>
          <a:stretch>
            <a:fillRect/>
          </a:stretch>
        </p:blipFill>
        <p:spPr>
          <a:xfrm>
            <a:off x="5513761" y="3796937"/>
            <a:ext cx="3800998" cy="2016818"/>
          </a:xfrm>
          <a:prstGeom prst="rect">
            <a:avLst/>
          </a:prstGeom>
        </p:spPr>
      </p:pic>
      <p:sp>
        <p:nvSpPr>
          <p:cNvPr id="7" name="Titre 1"/>
          <p:cNvSpPr txBox="1">
            <a:spLocks/>
          </p:cNvSpPr>
          <p:nvPr/>
        </p:nvSpPr>
        <p:spPr>
          <a:xfrm>
            <a:off x="191194" y="1269425"/>
            <a:ext cx="7835109" cy="252751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r>
              <a:rPr lang="nl-BE" sz="1600"/>
              <a:t>De voetgangersverbindingen liggen in de lijn van het "Groene en Blauwe Netwerk" dat op 12 juli 2018 werd goedgekeurd door de Brusselse Hoofdstedelijke Regering om de levenskwaliteit van de Brusselaars te verbeteren </a:t>
            </a:r>
          </a:p>
          <a:p>
            <a:pPr marL="342900" indent="-342900">
              <a:buFont typeface="Arial" panose="020B0604020202020204" pitchFamily="34" charset="0"/>
              <a:buChar char="•"/>
            </a:pPr>
            <a:r>
              <a:rPr lang="nl-BE" sz="1600"/>
              <a:t>In 2020-2022 ontwikkelt het duurzame buurtcomité van de Vogelzang een microproject met de steun van Leefmilieu Brussel. Het College had wat bedenkingen bij het project en stelde voor om Leefmilieu Brussel te vragen om grotere subsidies om een ambitieuzer project te ontwikkelen;</a:t>
            </a:r>
          </a:p>
          <a:p>
            <a:pPr marL="342900" indent="-342900">
              <a:buFont typeface="Arial" panose="020B0604020202020204" pitchFamily="34" charset="0"/>
              <a:buChar char="•"/>
            </a:pPr>
            <a:r>
              <a:rPr lang="nl-BE" sz="1600"/>
              <a:t>Deze ambitie wordt herhaald in de algemene beleidsverklaring van het nieuwe College</a:t>
            </a:r>
            <a:br>
              <a:rPr lang="nl-BE" sz="1600"/>
            </a:br>
            <a:endParaRPr lang="nl-BE" sz="1600"/>
          </a:p>
        </p:txBody>
      </p:sp>
    </p:spTree>
    <p:extLst>
      <p:ext uri="{BB962C8B-B14F-4D97-AF65-F5344CB8AC3E}">
        <p14:creationId xmlns:p14="http://schemas.microsoft.com/office/powerpoint/2010/main" val="59896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194" y="452717"/>
            <a:ext cx="8548360" cy="862277"/>
          </a:xfrm>
        </p:spPr>
        <p:txBody>
          <a:bodyPr/>
          <a:lstStyle/>
          <a:p>
            <a:r>
              <a:rPr lang="nl-BE" sz="4400"/>
              <a:t>Doelstellingen van het project: </a:t>
            </a:r>
          </a:p>
        </p:txBody>
      </p:sp>
      <p:sp>
        <p:nvSpPr>
          <p:cNvPr id="7" name="Titre 1"/>
          <p:cNvSpPr txBox="1">
            <a:spLocks/>
          </p:cNvSpPr>
          <p:nvPr/>
        </p:nvSpPr>
        <p:spPr>
          <a:xfrm>
            <a:off x="328982" y="1480457"/>
            <a:ext cx="7697321" cy="215101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00100" lvl="1" indent="-342900">
              <a:buFont typeface="Arial" panose="020B0604020202020204" pitchFamily="34" charset="0"/>
              <a:buChar char="•"/>
            </a:pPr>
            <a:r>
              <a:rPr lang="nl-BE" sz="100"/>
              <a:t/>
            </a:r>
            <a:br>
              <a:rPr lang="nl-BE" sz="100"/>
            </a:br>
            <a:endParaRPr lang="nl-BE" sz="100"/>
          </a:p>
        </p:txBody>
      </p:sp>
      <p:sp>
        <p:nvSpPr>
          <p:cNvPr id="3" name="ZoneTexte 2"/>
          <p:cNvSpPr txBox="1"/>
          <p:nvPr/>
        </p:nvSpPr>
        <p:spPr>
          <a:xfrm>
            <a:off x="488273" y="1480457"/>
            <a:ext cx="10582182" cy="4247317"/>
          </a:xfrm>
          <a:prstGeom prst="rect">
            <a:avLst/>
          </a:prstGeom>
          <a:noFill/>
        </p:spPr>
        <p:txBody>
          <a:bodyPr wrap="square" rtlCol="0">
            <a:spAutoFit/>
          </a:bodyPr>
          <a:lstStyle/>
          <a:p>
            <a:pPr marL="342900" indent="-342900">
              <a:buFont typeface="Arial" panose="020B0604020202020204" pitchFamily="34" charset="0"/>
              <a:buChar char="•"/>
            </a:pPr>
            <a:r>
              <a:rPr lang="nl-BE"/>
              <a:t>De biodiversiteit verbeteren door diverse habitats te creëren in deze steegjes: </a:t>
            </a:r>
          </a:p>
          <a:p>
            <a:pPr lvl="2"/>
            <a:r>
              <a:rPr lang="nl-BE"/>
              <a:t>-&gt; Dit betekent dat men ruimtes van verschillende breedtes moet hebben om soorten van verschillende grootte te planten en ze een kans te geven om te bloeien</a:t>
            </a:r>
          </a:p>
          <a:p>
            <a:pPr marL="285750" indent="-285750">
              <a:buFont typeface="Arial" panose="020B0604020202020204" pitchFamily="34" charset="0"/>
              <a:buChar char="•"/>
            </a:pPr>
            <a:r>
              <a:rPr lang="nl-BE"/>
              <a:t>Begrippen als geïntegreerd regenwaterbeheer (GRWB) opnemen om het grondgebied voor te bereiden op de extreme weersomstandigheden die steeds vaker zullen voorkomen</a:t>
            </a:r>
          </a:p>
          <a:p>
            <a:pPr lvl="2"/>
            <a:r>
              <a:rPr lang="nl-BE"/>
              <a:t>-&gt; Dit houdt in dat het regenwater direct op het terrein wordt beheerd, via opslagplaatsen in de volle grond, ook wel "greppels" genoemd, of via straatstenen met drainage;</a:t>
            </a:r>
          </a:p>
          <a:p>
            <a:pPr marL="285750" indent="-285750">
              <a:buFont typeface="Arial" panose="020B0604020202020204" pitchFamily="34" charset="0"/>
              <a:buChar char="•"/>
            </a:pPr>
            <a:r>
              <a:rPr lang="nl-BE"/>
              <a:t>De toegankelijkheid voor personen met beperkte mobiliteit (PBM’s) verbeteren: </a:t>
            </a:r>
          </a:p>
          <a:p>
            <a:r>
              <a:rPr lang="nl-BE"/>
              <a:t>		-&gt; Trappen waar mogelijk vermijden;</a:t>
            </a:r>
          </a:p>
          <a:p>
            <a:r>
              <a:rPr lang="nl-BE"/>
              <a:t>		-&gt; Installatie van leuningen langs de resterende trappen;</a:t>
            </a:r>
          </a:p>
          <a:p>
            <a:pPr marL="1166813" indent="-269875"/>
            <a:r>
              <a:rPr lang="nl-BE"/>
              <a:t>-&gt; aanleg van hellingen ter hoogte van trappen om kinderwagens door te laten</a:t>
            </a:r>
          </a:p>
          <a:p>
            <a:pPr marL="285750" indent="-285750">
              <a:buFont typeface="Arial" panose="020B0604020202020204" pitchFamily="34" charset="0"/>
              <a:buChar char="•"/>
            </a:pPr>
            <a:r>
              <a:rPr lang="nl-BE"/>
              <a:t>De veiligheid van de oversteekplaatsen voor voetgangers verbeteren: </a:t>
            </a:r>
          </a:p>
          <a:p>
            <a:r>
              <a:rPr lang="nl-BE"/>
              <a:t>		-&gt; Aanpassing van de verkeersdrempel op de  Eglantierenlaan</a:t>
            </a:r>
          </a:p>
        </p:txBody>
      </p:sp>
    </p:spTree>
    <p:extLst>
      <p:ext uri="{BB962C8B-B14F-4D97-AF65-F5344CB8AC3E}">
        <p14:creationId xmlns:p14="http://schemas.microsoft.com/office/powerpoint/2010/main" val="225321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193" y="452717"/>
            <a:ext cx="6912991" cy="862277"/>
          </a:xfrm>
        </p:spPr>
        <p:txBody>
          <a:bodyPr/>
          <a:lstStyle/>
          <a:p>
            <a:r>
              <a:rPr lang="nl-BE" sz="4400" dirty="0"/>
              <a:t>Concreet betekent dit: </a:t>
            </a:r>
          </a:p>
        </p:txBody>
      </p:sp>
      <p:sp>
        <p:nvSpPr>
          <p:cNvPr id="7" name="Titre 1"/>
          <p:cNvSpPr txBox="1">
            <a:spLocks/>
          </p:cNvSpPr>
          <p:nvPr/>
        </p:nvSpPr>
        <p:spPr>
          <a:xfrm>
            <a:off x="328982" y="1480457"/>
            <a:ext cx="7697321" cy="215101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00100" lvl="1" indent="-342900">
              <a:buFont typeface="Arial" panose="020B0604020202020204" pitchFamily="34" charset="0"/>
              <a:buChar char="•"/>
            </a:pPr>
            <a:r>
              <a:rPr lang="nl-BE" sz="100"/>
              <a:t/>
            </a:r>
            <a:br>
              <a:rPr lang="nl-BE" sz="100"/>
            </a:br>
            <a:endParaRPr lang="nl-BE" sz="100"/>
          </a:p>
        </p:txBody>
      </p:sp>
      <p:pic>
        <p:nvPicPr>
          <p:cNvPr id="3" name="Image 2"/>
          <p:cNvPicPr>
            <a:picLocks noChangeAspect="1"/>
          </p:cNvPicPr>
          <p:nvPr/>
        </p:nvPicPr>
        <p:blipFill>
          <a:blip r:embed="rId2"/>
          <a:stretch>
            <a:fillRect/>
          </a:stretch>
        </p:blipFill>
        <p:spPr>
          <a:xfrm>
            <a:off x="43037" y="4336805"/>
            <a:ext cx="11995084" cy="1655622"/>
          </a:xfrm>
          <a:prstGeom prst="rect">
            <a:avLst/>
          </a:prstGeom>
        </p:spPr>
      </p:pic>
      <p:pic>
        <p:nvPicPr>
          <p:cNvPr id="4" name="Image 3"/>
          <p:cNvPicPr>
            <a:picLocks noChangeAspect="1"/>
          </p:cNvPicPr>
          <p:nvPr/>
        </p:nvPicPr>
        <p:blipFill>
          <a:blip r:embed="rId3"/>
          <a:stretch>
            <a:fillRect/>
          </a:stretch>
        </p:blipFill>
        <p:spPr>
          <a:xfrm>
            <a:off x="43037" y="1690204"/>
            <a:ext cx="12007575" cy="2384646"/>
          </a:xfrm>
          <a:prstGeom prst="rect">
            <a:avLst/>
          </a:prstGeom>
        </p:spPr>
      </p:pic>
    </p:spTree>
    <p:extLst>
      <p:ext uri="{BB962C8B-B14F-4D97-AF65-F5344CB8AC3E}">
        <p14:creationId xmlns:p14="http://schemas.microsoft.com/office/powerpoint/2010/main" val="896118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194" y="452717"/>
            <a:ext cx="6070270" cy="862277"/>
          </a:xfrm>
        </p:spPr>
        <p:txBody>
          <a:bodyPr/>
          <a:lstStyle/>
          <a:p>
            <a:r>
              <a:rPr lang="nl-BE" sz="4400"/>
              <a:t>Concreet betekent dit: </a:t>
            </a:r>
          </a:p>
        </p:txBody>
      </p:sp>
      <p:sp>
        <p:nvSpPr>
          <p:cNvPr id="7" name="Titre 1"/>
          <p:cNvSpPr txBox="1">
            <a:spLocks/>
          </p:cNvSpPr>
          <p:nvPr/>
        </p:nvSpPr>
        <p:spPr>
          <a:xfrm>
            <a:off x="328982" y="1480457"/>
            <a:ext cx="7697321" cy="215101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00100" lvl="1" indent="-342900">
              <a:buFont typeface="Arial" panose="020B0604020202020204" pitchFamily="34" charset="0"/>
              <a:buChar char="•"/>
            </a:pPr>
            <a:r>
              <a:rPr lang="nl-BE" sz="100"/>
              <a:t/>
            </a:r>
            <a:br>
              <a:rPr lang="nl-BE" sz="100"/>
            </a:br>
            <a:endParaRPr lang="nl-BE" sz="100"/>
          </a:p>
        </p:txBody>
      </p:sp>
      <p:pic>
        <p:nvPicPr>
          <p:cNvPr id="6" name="Image 5"/>
          <p:cNvPicPr>
            <a:picLocks noChangeAspect="1"/>
          </p:cNvPicPr>
          <p:nvPr/>
        </p:nvPicPr>
        <p:blipFill>
          <a:blip r:embed="rId2"/>
          <a:stretch>
            <a:fillRect/>
          </a:stretch>
        </p:blipFill>
        <p:spPr>
          <a:xfrm>
            <a:off x="191194" y="2503735"/>
            <a:ext cx="11146401" cy="4262124"/>
          </a:xfrm>
          <a:prstGeom prst="rect">
            <a:avLst/>
          </a:prstGeom>
        </p:spPr>
      </p:pic>
      <p:pic>
        <p:nvPicPr>
          <p:cNvPr id="5" name="Image 4"/>
          <p:cNvPicPr>
            <a:picLocks noChangeAspect="1"/>
          </p:cNvPicPr>
          <p:nvPr/>
        </p:nvPicPr>
        <p:blipFill>
          <a:blip r:embed="rId3"/>
          <a:stretch>
            <a:fillRect/>
          </a:stretch>
        </p:blipFill>
        <p:spPr>
          <a:xfrm>
            <a:off x="6365966" y="368664"/>
            <a:ext cx="5548177" cy="3018992"/>
          </a:xfrm>
          <a:prstGeom prst="rect">
            <a:avLst/>
          </a:prstGeom>
        </p:spPr>
      </p:pic>
    </p:spTree>
    <p:extLst>
      <p:ext uri="{BB962C8B-B14F-4D97-AF65-F5344CB8AC3E}">
        <p14:creationId xmlns:p14="http://schemas.microsoft.com/office/powerpoint/2010/main" val="4093361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iche documentée n° 24 : La pollution lumineuse en Région bruxellois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781102" y="883855"/>
            <a:ext cx="3879450" cy="2605178"/>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3"/>
          <p:cNvSpPr txBox="1">
            <a:spLocks/>
          </p:cNvSpPr>
          <p:nvPr/>
        </p:nvSpPr>
        <p:spPr>
          <a:xfrm>
            <a:off x="387317" y="3060398"/>
            <a:ext cx="3384138" cy="3421091"/>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fr-BE" sz="1600" dirty="0"/>
          </a:p>
        </p:txBody>
      </p:sp>
      <p:sp>
        <p:nvSpPr>
          <p:cNvPr id="9" name="Titre 1"/>
          <p:cNvSpPr>
            <a:spLocks noGrp="1"/>
          </p:cNvSpPr>
          <p:nvPr>
            <p:ph type="title"/>
          </p:nvPr>
        </p:nvSpPr>
        <p:spPr>
          <a:xfrm>
            <a:off x="191194" y="452717"/>
            <a:ext cx="6070270" cy="862277"/>
          </a:xfrm>
        </p:spPr>
        <p:txBody>
          <a:bodyPr/>
          <a:lstStyle/>
          <a:p>
            <a:r>
              <a:rPr lang="nl-BE" sz="4400"/>
              <a:t>Aandachtspunten: </a:t>
            </a:r>
          </a:p>
        </p:txBody>
      </p:sp>
      <p:sp>
        <p:nvSpPr>
          <p:cNvPr id="2" name="ZoneTexte 1"/>
          <p:cNvSpPr txBox="1"/>
          <p:nvPr/>
        </p:nvSpPr>
        <p:spPr>
          <a:xfrm>
            <a:off x="870856" y="1637211"/>
            <a:ext cx="6601097" cy="4247317"/>
          </a:xfrm>
          <a:prstGeom prst="rect">
            <a:avLst/>
          </a:prstGeom>
          <a:noFill/>
        </p:spPr>
        <p:txBody>
          <a:bodyPr wrap="square" rtlCol="0">
            <a:spAutoFit/>
          </a:bodyPr>
          <a:lstStyle/>
          <a:p>
            <a:pPr marL="285750" indent="-285750">
              <a:buFont typeface="Arial" panose="020B0604020202020204" pitchFamily="34" charset="0"/>
              <a:buChar char="•"/>
            </a:pPr>
            <a:r>
              <a:rPr lang="nl-BE"/>
              <a:t>Verlichting: wordt nog besproken met Sibelga;</a:t>
            </a:r>
          </a:p>
          <a:p>
            <a:endParaRPr lang="fr-BE" dirty="0" smtClean="0"/>
          </a:p>
          <a:p>
            <a:pPr marL="285750" indent="-285750">
              <a:buFont typeface="Arial" panose="020B0604020202020204" pitchFamily="34" charset="0"/>
              <a:buChar char="•"/>
            </a:pPr>
            <a:r>
              <a:rPr lang="nl-BE"/>
              <a:t>Oversteekplaatsen voor voetgangers: </a:t>
            </a:r>
          </a:p>
          <a:p>
            <a:pPr marL="742950" lvl="1" indent="-285750">
              <a:buFont typeface="Arial" panose="020B0604020202020204" pitchFamily="34" charset="0"/>
              <a:buChar char="•"/>
            </a:pPr>
            <a:r>
              <a:rPr lang="nl-BE"/>
              <a:t>Nijvelsedreef: bestaande oversteekplaats tegenover het andere voetgangerssteegje</a:t>
            </a:r>
          </a:p>
          <a:p>
            <a:pPr marL="742950" lvl="1" indent="-285750">
              <a:buFont typeface="Arial" panose="020B0604020202020204" pitchFamily="34" charset="0"/>
              <a:buChar char="•"/>
            </a:pPr>
            <a:r>
              <a:rPr lang="nl-BE"/>
              <a:t>Eglantierenlaan: aanpassing van de bestaande verkeersdrempel</a:t>
            </a:r>
          </a:p>
          <a:p>
            <a:pPr marL="742950" lvl="1" indent="-285750">
              <a:buFont typeface="Arial" panose="020B0604020202020204" pitchFamily="34" charset="0"/>
              <a:buChar char="•"/>
            </a:pPr>
            <a:r>
              <a:rPr lang="nl-BE"/>
              <a:t>Sperwerlaan: probleem met de verkeersdrempel die niet in het midden staat -&gt; niet genoeg budget</a:t>
            </a:r>
          </a:p>
          <a:p>
            <a:pPr lvl="1"/>
            <a:endParaRPr lang="fr-BE" dirty="0" smtClean="0"/>
          </a:p>
          <a:p>
            <a:pPr marL="285750" indent="-285750">
              <a:buFont typeface="Arial" panose="020B0604020202020204" pitchFamily="34" charset="0"/>
              <a:buChar char="•"/>
            </a:pPr>
            <a:r>
              <a:rPr lang="nl-BE"/>
              <a:t>Beplantingen: te kiezen uit een lijst met inheemse en/of honingdragende planten</a:t>
            </a:r>
          </a:p>
          <a:p>
            <a:endParaRPr lang="fr-BE" dirty="0" smtClean="0"/>
          </a:p>
          <a:p>
            <a:pPr marL="285750" indent="-285750">
              <a:buFont typeface="Arial" panose="020B0604020202020204" pitchFamily="34" charset="0"/>
              <a:buChar char="•"/>
            </a:pPr>
            <a:r>
              <a:rPr lang="nl-BE"/>
              <a:t>Andere steegjes: Er zullen aanvragen voor bijkomende subsidies worden ingediend</a:t>
            </a:r>
          </a:p>
          <a:p>
            <a:pPr marL="742950" lvl="1" indent="-285750">
              <a:buFont typeface="Arial" panose="020B0604020202020204" pitchFamily="34" charset="0"/>
              <a:buChar char="•"/>
            </a:pPr>
            <a:endParaRPr lang="fr-BE" dirty="0"/>
          </a:p>
        </p:txBody>
      </p:sp>
      <p:pic>
        <p:nvPicPr>
          <p:cNvPr id="3" name="Image 2"/>
          <p:cNvPicPr>
            <a:picLocks noChangeAspect="1"/>
          </p:cNvPicPr>
          <p:nvPr/>
        </p:nvPicPr>
        <p:blipFill>
          <a:blip r:embed="rId3"/>
          <a:stretch>
            <a:fillRect/>
          </a:stretch>
        </p:blipFill>
        <p:spPr>
          <a:xfrm>
            <a:off x="7471953" y="3570361"/>
            <a:ext cx="4459209" cy="3226093"/>
          </a:xfrm>
          <a:prstGeom prst="rect">
            <a:avLst/>
          </a:prstGeom>
        </p:spPr>
      </p:pic>
    </p:spTree>
    <p:extLst>
      <p:ext uri="{BB962C8B-B14F-4D97-AF65-F5344CB8AC3E}">
        <p14:creationId xmlns:p14="http://schemas.microsoft.com/office/powerpoint/2010/main" val="27031624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10302</TotalTime>
  <Words>344</Words>
  <Application>Microsoft Office PowerPoint</Application>
  <PresentationFormat>Grand écran</PresentationFormat>
  <Paragraphs>32</Paragraphs>
  <Slides>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Century Gothic</vt:lpstr>
      <vt:lpstr>Wingdings 3</vt:lpstr>
      <vt:lpstr>Ion</vt:lpstr>
      <vt:lpstr>Voetgangersverbindingen van de Vogelzang </vt:lpstr>
      <vt:lpstr>Oorsprong van het project: </vt:lpstr>
      <vt:lpstr>Doelstellingen van het project: </vt:lpstr>
      <vt:lpstr>Concreet betekent dit: </vt:lpstr>
      <vt:lpstr>Concreet betekent dit: </vt:lpstr>
      <vt:lpstr>Aandachtspunten: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Liaisons piétonnes  du Chant d'Oiseau</dc:title>
  <dc:creator>Bachir El Ahmadi</dc:creator>
  <cp:lastModifiedBy>Stéphane Matten</cp:lastModifiedBy>
  <cp:revision>33</cp:revision>
  <cp:lastPrinted>2023-07-27T08:15:40Z</cp:lastPrinted>
  <dcterms:created xsi:type="dcterms:W3CDTF">2023-07-20T07:54:17Z</dcterms:created>
  <dcterms:modified xsi:type="dcterms:W3CDTF">2025-07-04T07:48:03Z</dcterms:modified>
</cp:coreProperties>
</file>