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6" r:id="rId2"/>
    <p:sldId id="257" r:id="rId3"/>
    <p:sldId id="258" r:id="rId4"/>
    <p:sldId id="259" r:id="rId5"/>
    <p:sldId id="265" r:id="rId6"/>
    <p:sldId id="260" r:id="rId7"/>
    <p:sldId id="262" r:id="rId8"/>
    <p:sldId id="264"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2EDDE-5CCD-43A8-AFA7-760DF0C3FF55}" type="datetimeFigureOut">
              <a:rPr lang="fr-BE" smtClean="0"/>
              <a:t>04-07-25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9FF57-E44F-4ABC-8D70-9E2EF1CD4A4A}" type="slidenum">
              <a:rPr lang="fr-BE" smtClean="0"/>
              <a:t>‹N°›</a:t>
            </a:fld>
            <a:endParaRPr lang="fr-BE"/>
          </a:p>
        </p:txBody>
      </p:sp>
    </p:spTree>
    <p:extLst>
      <p:ext uri="{BB962C8B-B14F-4D97-AF65-F5344CB8AC3E}">
        <p14:creationId xmlns:p14="http://schemas.microsoft.com/office/powerpoint/2010/main" val="301328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F9FF57-E44F-4ABC-8D70-9E2EF1CD4A4A}" type="slidenum">
              <a:rPr lang="fr-BE" smtClean="0"/>
              <a:t>7</a:t>
            </a:fld>
            <a:endParaRPr lang="fr-BE"/>
          </a:p>
        </p:txBody>
      </p:sp>
    </p:spTree>
    <p:extLst>
      <p:ext uri="{BB962C8B-B14F-4D97-AF65-F5344CB8AC3E}">
        <p14:creationId xmlns:p14="http://schemas.microsoft.com/office/powerpoint/2010/main" val="230868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140459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20563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232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969594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0712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371392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3448984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58675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228283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012AA3-BCEE-49EC-9CF3-BCC28C5FF015}" type="datetimeFigureOut">
              <a:rPr lang="fr-BE" smtClean="0"/>
              <a:t>04-07-25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339058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D012AA3-BCEE-49EC-9CF3-BCC28C5FF015}" type="datetimeFigureOut">
              <a:rPr lang="fr-BE" smtClean="0"/>
              <a:t>04-07-25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240759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D012AA3-BCEE-49EC-9CF3-BCC28C5FF015}" type="datetimeFigureOut">
              <a:rPr lang="fr-BE" smtClean="0"/>
              <a:t>04-07-25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208523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D012AA3-BCEE-49EC-9CF3-BCC28C5FF015}" type="datetimeFigureOut">
              <a:rPr lang="fr-BE" smtClean="0"/>
              <a:t>04-07-25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3941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12AA3-BCEE-49EC-9CF3-BCC28C5FF015}" type="datetimeFigureOut">
              <a:rPr lang="fr-BE" smtClean="0"/>
              <a:t>04-07-25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170600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8D012AA3-BCEE-49EC-9CF3-BCC28C5FF015}" type="datetimeFigureOut">
              <a:rPr lang="fr-BE" smtClean="0"/>
              <a:t>04-07-25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156070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8D012AA3-BCEE-49EC-9CF3-BCC28C5FF015}" type="datetimeFigureOut">
              <a:rPr lang="fr-BE" smtClean="0"/>
              <a:t>04-07-25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188BB0-E8FB-4F64-B4C3-B0953F6660D1}" type="slidenum">
              <a:rPr lang="fr-BE" smtClean="0"/>
              <a:t>‹N°›</a:t>
            </a:fld>
            <a:endParaRPr lang="fr-BE"/>
          </a:p>
        </p:txBody>
      </p:sp>
    </p:spTree>
    <p:extLst>
      <p:ext uri="{BB962C8B-B14F-4D97-AF65-F5344CB8AC3E}">
        <p14:creationId xmlns:p14="http://schemas.microsoft.com/office/powerpoint/2010/main" val="201344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012AA3-BCEE-49EC-9CF3-BCC28C5FF015}" type="datetimeFigureOut">
              <a:rPr lang="fr-BE" smtClean="0"/>
              <a:t>04-07-25</a:t>
            </a:fld>
            <a:endParaRPr lang="fr-BE"/>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F188BB0-E8FB-4F64-B4C3-B0953F6660D1}" type="slidenum">
              <a:rPr lang="fr-BE" smtClean="0"/>
              <a:t>‹N°›</a:t>
            </a:fld>
            <a:endParaRPr lang="fr-BE"/>
          </a:p>
        </p:txBody>
      </p:sp>
    </p:spTree>
    <p:extLst>
      <p:ext uri="{BB962C8B-B14F-4D97-AF65-F5344CB8AC3E}">
        <p14:creationId xmlns:p14="http://schemas.microsoft.com/office/powerpoint/2010/main" val="2729607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cid:image005.png@01DB7BB5.79DFF8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r="6760" b="754"/>
          <a:stretch/>
        </p:blipFill>
        <p:spPr>
          <a:xfrm rot="18832941">
            <a:off x="4417729" y="2080955"/>
            <a:ext cx="3694827" cy="3374736"/>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nvPicPr>
        <p:blipFill rotWithShape="1">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5867" r="6996"/>
          <a:stretch/>
        </p:blipFill>
        <p:spPr>
          <a:xfrm>
            <a:off x="434196" y="754602"/>
            <a:ext cx="3835964" cy="5869622"/>
          </a:xfrm>
          <a:prstGeom prst="rect">
            <a:avLst/>
          </a:prstGeom>
          <a:ln>
            <a:noFill/>
          </a:ln>
          <a:effectLst>
            <a:softEdge rad="112500"/>
          </a:effectLst>
        </p:spPr>
      </p:pic>
      <p:sp>
        <p:nvSpPr>
          <p:cNvPr id="2" name="Titre 1"/>
          <p:cNvSpPr>
            <a:spLocks noGrp="1"/>
          </p:cNvSpPr>
          <p:nvPr>
            <p:ph type="ctrTitle"/>
          </p:nvPr>
        </p:nvSpPr>
        <p:spPr>
          <a:xfrm>
            <a:off x="224520" y="271748"/>
            <a:ext cx="8091279" cy="1281347"/>
          </a:xfrm>
        </p:spPr>
        <p:txBody>
          <a:bodyPr>
            <a:normAutofit fontScale="90000"/>
          </a:bodyPr>
          <a:lstStyle/>
          <a:p>
            <a:r>
              <a:rPr lang="nl-BE" sz="4000" dirty="0">
                <a:solidFill>
                  <a:srgbClr val="0070C0"/>
                </a:solidFill>
              </a:rPr>
              <a:t>Verbetering van de omgeving van de Sint-Pieterskerk</a:t>
            </a:r>
            <a:r>
              <a:rPr lang="nl-BE" dirty="0">
                <a:solidFill>
                  <a:srgbClr val="0070C0"/>
                </a:solidFill>
              </a:rPr>
              <a:t>.</a:t>
            </a:r>
          </a:p>
        </p:txBody>
      </p:sp>
      <p:sp>
        <p:nvSpPr>
          <p:cNvPr id="3" name="Sous-titre 2"/>
          <p:cNvSpPr>
            <a:spLocks noGrp="1"/>
          </p:cNvSpPr>
          <p:nvPr>
            <p:ph type="subTitle" idx="1"/>
          </p:nvPr>
        </p:nvSpPr>
        <p:spPr>
          <a:xfrm>
            <a:off x="4367814" y="5843396"/>
            <a:ext cx="4580544" cy="852257"/>
          </a:xfrm>
        </p:spPr>
        <p:txBody>
          <a:bodyPr>
            <a:normAutofit fontScale="92500" lnSpcReduction="20000"/>
          </a:bodyPr>
          <a:lstStyle/>
          <a:p>
            <a:endParaRPr lang="fr-BE" dirty="0" smtClean="0"/>
          </a:p>
          <a:p>
            <a:r>
              <a:rPr lang="nl-BE">
                <a:solidFill>
                  <a:srgbClr val="0070C0"/>
                </a:solidFill>
              </a:rPr>
              <a:t>Historiek Doelstellingen en uitdagingen van het project</a:t>
            </a:r>
          </a:p>
        </p:txBody>
      </p:sp>
    </p:spTree>
    <p:extLst>
      <p:ext uri="{BB962C8B-B14F-4D97-AF65-F5344CB8AC3E}">
        <p14:creationId xmlns:p14="http://schemas.microsoft.com/office/powerpoint/2010/main" val="1702999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416" t="388" r="-2" b="501"/>
          <a:stretch/>
        </p:blipFill>
        <p:spPr>
          <a:xfrm>
            <a:off x="6898317" y="-70934"/>
            <a:ext cx="1750757" cy="2498879"/>
          </a:xfrm>
          <a:prstGeom prst="rect">
            <a:avLst/>
          </a:prstGeom>
          <a:ln>
            <a:noFill/>
          </a:ln>
          <a:effectLst>
            <a:softEdge rad="112500"/>
          </a:effectLst>
        </p:spPr>
      </p:pic>
      <p:pic>
        <p:nvPicPr>
          <p:cNvPr id="4" name="Image 3"/>
          <p:cNvPicPr>
            <a:picLocks noChangeAspect="1"/>
          </p:cNvPicPr>
          <p:nvPr/>
        </p:nvPicPr>
        <p:blipFill rotWithShape="1">
          <a:blip r:embed="rId3"/>
          <a:srcRect b="21143"/>
          <a:stretch/>
        </p:blipFill>
        <p:spPr>
          <a:xfrm>
            <a:off x="609600" y="3707276"/>
            <a:ext cx="6022019" cy="3013120"/>
          </a:xfrm>
          <a:prstGeom prst="rect">
            <a:avLst/>
          </a:prstGeom>
          <a:ln>
            <a:noFill/>
          </a:ln>
          <a:effectLst>
            <a:softEdge rad="112500"/>
          </a:effectLst>
        </p:spPr>
      </p:pic>
      <p:sp>
        <p:nvSpPr>
          <p:cNvPr id="2" name="Titre 1"/>
          <p:cNvSpPr>
            <a:spLocks noGrp="1"/>
          </p:cNvSpPr>
          <p:nvPr>
            <p:ph type="title"/>
          </p:nvPr>
        </p:nvSpPr>
        <p:spPr>
          <a:xfrm>
            <a:off x="290003" y="112450"/>
            <a:ext cx="2151356" cy="571130"/>
          </a:xfrm>
        </p:spPr>
        <p:txBody>
          <a:bodyPr>
            <a:normAutofit/>
          </a:bodyPr>
          <a:lstStyle/>
          <a:p>
            <a:r>
              <a:rPr lang="nl-BE" sz="2800">
                <a:solidFill>
                  <a:srgbClr val="0070C0"/>
                </a:solidFill>
              </a:rPr>
              <a:t>Historiek</a:t>
            </a:r>
          </a:p>
        </p:txBody>
      </p:sp>
      <p:sp>
        <p:nvSpPr>
          <p:cNvPr id="3" name="Espace réservé du contenu 2"/>
          <p:cNvSpPr>
            <a:spLocks noGrp="1"/>
          </p:cNvSpPr>
          <p:nvPr>
            <p:ph idx="1"/>
          </p:nvPr>
        </p:nvSpPr>
        <p:spPr>
          <a:xfrm>
            <a:off x="283904" y="683580"/>
            <a:ext cx="6614413" cy="3176099"/>
          </a:xfrm>
        </p:spPr>
        <p:txBody>
          <a:bodyPr>
            <a:normAutofit fontScale="92500"/>
          </a:bodyPr>
          <a:lstStyle/>
          <a:p>
            <a:pPr>
              <a:buFont typeface="Arial" panose="020B0604020202020204" pitchFamily="34" charset="0"/>
              <a:buChar char="•"/>
            </a:pPr>
            <a:r>
              <a:rPr lang="nl-BE" sz="1600">
                <a:solidFill>
                  <a:srgbClr val="0070C0"/>
                </a:solidFill>
              </a:rPr>
              <a:t>De oorsprong van de Sint-Pieterskerk gaat terug tot de Middeleeuwen.</a:t>
            </a:r>
          </a:p>
          <a:p>
            <a:pPr>
              <a:buFont typeface="Arial" panose="020B0604020202020204" pitchFamily="34" charset="0"/>
              <a:buChar char="•"/>
            </a:pPr>
            <a:r>
              <a:rPr lang="nl-BE" sz="1600">
                <a:solidFill>
                  <a:srgbClr val="0070C0"/>
                </a:solidFill>
              </a:rPr>
              <a:t>In 1755 besloot de abdis van Vorst, gezien de vervallen staat van het gebouw, om het te vervangen door een nieuwe kerk.</a:t>
            </a:r>
          </a:p>
          <a:p>
            <a:pPr>
              <a:buFont typeface="Arial" panose="020B0604020202020204" pitchFamily="34" charset="0"/>
              <a:buChar char="•"/>
            </a:pPr>
            <a:r>
              <a:rPr lang="nl-BE" sz="1600">
                <a:solidFill>
                  <a:srgbClr val="0070C0"/>
                </a:solidFill>
              </a:rPr>
              <a:t>In die tijd werd de pastorie herbouwd en deze is in zijn huidige staat gebleven, vergelijkbaar met de oude klokkentoren.</a:t>
            </a:r>
          </a:p>
          <a:p>
            <a:pPr>
              <a:buFont typeface="Arial" panose="020B0604020202020204" pitchFamily="34" charset="0"/>
              <a:buChar char="•"/>
            </a:pPr>
            <a:r>
              <a:rPr lang="nl-BE" sz="1600">
                <a:solidFill>
                  <a:srgbClr val="0070C0"/>
                </a:solidFill>
              </a:rPr>
              <a:t>De twee vormen een homogeen visueel en landschappelijk gezichtsveld, met essentiële elementen die het verdienen om in de schijnwerpers te worden gezet; </a:t>
            </a:r>
          </a:p>
          <a:p>
            <a:pPr>
              <a:buFont typeface="Arial" panose="020B0604020202020204" pitchFamily="34" charset="0"/>
              <a:buChar char="•"/>
            </a:pPr>
            <a:r>
              <a:rPr lang="nl-BE" sz="1600">
                <a:solidFill>
                  <a:srgbClr val="0070C0"/>
                </a:solidFill>
              </a:rPr>
              <a:t>In 1929 besloot de Gemeenteraad, die de oude kerk vervallen en te klein vond, om de kerk uit te breiden in een modernere stijl, met behoud van elementen van het oude gebouw.</a:t>
            </a:r>
          </a:p>
        </p:txBody>
      </p:sp>
      <p:pic>
        <p:nvPicPr>
          <p:cNvPr id="6" name="Image 5"/>
          <p:cNvPicPr>
            <a:picLocks noChangeAspect="1"/>
          </p:cNvPicPr>
          <p:nvPr/>
        </p:nvPicPr>
        <p:blipFill>
          <a:blip r:embed="rId4"/>
          <a:stretch>
            <a:fillRect/>
          </a:stretch>
        </p:blipFill>
        <p:spPr>
          <a:xfrm>
            <a:off x="5688815" y="4897524"/>
            <a:ext cx="3410794" cy="1924406"/>
          </a:xfrm>
          <a:prstGeom prst="rect">
            <a:avLst/>
          </a:prstGeom>
        </p:spPr>
      </p:pic>
      <p:sp>
        <p:nvSpPr>
          <p:cNvPr id="7" name="Ellipse 6"/>
          <p:cNvSpPr/>
          <p:nvPr/>
        </p:nvSpPr>
        <p:spPr>
          <a:xfrm>
            <a:off x="876299" y="4133850"/>
            <a:ext cx="1724025" cy="258654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p:cNvSpPr/>
          <p:nvPr/>
        </p:nvSpPr>
        <p:spPr>
          <a:xfrm>
            <a:off x="5534025" y="4755656"/>
            <a:ext cx="1364293" cy="196474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p:cNvPicPr>
            <a:picLocks noChangeAspect="1"/>
          </p:cNvPicPr>
          <p:nvPr/>
        </p:nvPicPr>
        <p:blipFill>
          <a:blip r:embed="rId5"/>
          <a:stretch>
            <a:fillRect/>
          </a:stretch>
        </p:blipFill>
        <p:spPr>
          <a:xfrm>
            <a:off x="6761956" y="2284267"/>
            <a:ext cx="2337653" cy="2613257"/>
          </a:xfrm>
          <a:prstGeom prst="rect">
            <a:avLst/>
          </a:prstGeom>
        </p:spPr>
      </p:pic>
      <p:sp>
        <p:nvSpPr>
          <p:cNvPr id="10" name="Ellipse 9"/>
          <p:cNvSpPr/>
          <p:nvPr/>
        </p:nvSpPr>
        <p:spPr>
          <a:xfrm>
            <a:off x="7429500" y="2297191"/>
            <a:ext cx="1033878" cy="196048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p:cNvPicPr>
            <a:picLocks noChangeAspect="1"/>
          </p:cNvPicPr>
          <p:nvPr/>
        </p:nvPicPr>
        <p:blipFill>
          <a:blip r:embed="rId6"/>
          <a:stretch>
            <a:fillRect/>
          </a:stretch>
        </p:blipFill>
        <p:spPr>
          <a:xfrm>
            <a:off x="3962400" y="3707276"/>
            <a:ext cx="1441288" cy="1975275"/>
          </a:xfrm>
          <a:prstGeom prst="rect">
            <a:avLst/>
          </a:prstGeom>
        </p:spPr>
      </p:pic>
    </p:spTree>
    <p:extLst>
      <p:ext uri="{BB962C8B-B14F-4D97-AF65-F5344CB8AC3E}">
        <p14:creationId xmlns:p14="http://schemas.microsoft.com/office/powerpoint/2010/main" val="18431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599" y="263371"/>
            <a:ext cx="3465251" cy="562252"/>
          </a:xfrm>
        </p:spPr>
        <p:txBody>
          <a:bodyPr>
            <a:normAutofit fontScale="90000"/>
          </a:bodyPr>
          <a:lstStyle/>
          <a:p>
            <a:r>
              <a:rPr lang="nl-BE" sz="3200">
                <a:solidFill>
                  <a:srgbClr val="0070C0"/>
                </a:solidFill>
              </a:rPr>
              <a:t>Oorsprong van het project: </a:t>
            </a:r>
          </a:p>
        </p:txBody>
      </p:sp>
      <p:sp>
        <p:nvSpPr>
          <p:cNvPr id="3" name="Espace réservé du contenu 2"/>
          <p:cNvSpPr>
            <a:spLocks noGrp="1"/>
          </p:cNvSpPr>
          <p:nvPr>
            <p:ph idx="1"/>
          </p:nvPr>
        </p:nvSpPr>
        <p:spPr>
          <a:xfrm>
            <a:off x="609599" y="970982"/>
            <a:ext cx="6890328" cy="5669515"/>
          </a:xfrm>
        </p:spPr>
        <p:txBody>
          <a:bodyPr>
            <a:normAutofit/>
          </a:bodyPr>
          <a:lstStyle/>
          <a:p>
            <a:pPr marL="0" indent="0">
              <a:buNone/>
            </a:pPr>
            <a:endParaRPr lang="fr-BE" sz="1600" b="1" u="sng" dirty="0" smtClean="0">
              <a:solidFill>
                <a:srgbClr val="0070C0"/>
              </a:solidFill>
            </a:endParaRPr>
          </a:p>
          <a:p>
            <a:pPr marL="0" indent="0">
              <a:buNone/>
            </a:pPr>
            <a:r>
              <a:rPr lang="nl-BE" sz="1600" b="1" u="sng">
                <a:solidFill>
                  <a:srgbClr val="0070C0"/>
                </a:solidFill>
              </a:rPr>
              <a:t>1) Een specifieke subsidie voor de infiltratie van regenwater op de site: </a:t>
            </a:r>
          </a:p>
          <a:p>
            <a:pPr>
              <a:buFont typeface="Arial" panose="020B0604020202020204" pitchFamily="34" charset="0"/>
              <a:buChar char="•"/>
            </a:pPr>
            <a:r>
              <a:rPr lang="nl-BE" sz="1600">
                <a:solidFill>
                  <a:srgbClr val="0070C0"/>
                </a:solidFill>
              </a:rPr>
              <a:t>Deze subsidie is bedoeld voor werkzaamheden aan de zijkanten en achterkant van de Sint-Pieterskerk;</a:t>
            </a:r>
          </a:p>
          <a:p>
            <a:pPr>
              <a:buFont typeface="Arial" panose="020B0604020202020204" pitchFamily="34" charset="0"/>
              <a:buChar char="•"/>
            </a:pPr>
            <a:r>
              <a:rPr lang="nl-BE" sz="1600">
                <a:solidFill>
                  <a:srgbClr val="0070C0"/>
                </a:solidFill>
              </a:rPr>
              <a:t>De werkzaamheden moeten met spoed worden uitgevoerd, anders gaan de subsidies verloren;</a:t>
            </a:r>
          </a:p>
          <a:p>
            <a:pPr>
              <a:buFont typeface="Arial" panose="020B0604020202020204" pitchFamily="34" charset="0"/>
              <a:buChar char="•"/>
            </a:pPr>
            <a:r>
              <a:rPr lang="nl-BE" sz="1600">
                <a:solidFill>
                  <a:srgbClr val="0070C0"/>
                </a:solidFill>
              </a:rPr>
              <a:t>De subsidiërende overheid heeft één eis: dat het project aansluit bij de heraanleg van het Sint-Pietersvoorplein</a:t>
            </a:r>
          </a:p>
          <a:p>
            <a:pPr marL="0" indent="0">
              <a:buNone/>
            </a:pPr>
            <a:endParaRPr lang="fr-BE" sz="1600" dirty="0" smtClean="0">
              <a:solidFill>
                <a:srgbClr val="0070C0"/>
              </a:solidFill>
            </a:endParaRPr>
          </a:p>
          <a:p>
            <a:pPr marL="0" indent="0">
              <a:buNone/>
            </a:pPr>
            <a:r>
              <a:rPr lang="nl-BE" sz="1600" b="1" u="sng">
                <a:solidFill>
                  <a:srgbClr val="0070C0"/>
                </a:solidFill>
              </a:rPr>
              <a:t>2) Het voornemen van het College om het Meiersplein en het Sint-Pietersvoorplein te heraanleggen</a:t>
            </a:r>
          </a:p>
          <a:p>
            <a:pPr>
              <a:buFont typeface="Arial" panose="020B0604020202020204" pitchFamily="34" charset="0"/>
              <a:buChar char="•"/>
            </a:pPr>
            <a:r>
              <a:rPr lang="nl-BE" sz="1600">
                <a:solidFill>
                  <a:srgbClr val="0070C0"/>
                </a:solidFill>
              </a:rPr>
              <a:t>Stedenbouwkundige lasten zijn toegewezen aan de heraanleg van deze twee gebieden;</a:t>
            </a:r>
          </a:p>
          <a:p>
            <a:pPr>
              <a:buFont typeface="Arial" panose="020B0604020202020204" pitchFamily="34" charset="0"/>
              <a:buChar char="•"/>
            </a:pPr>
            <a:r>
              <a:rPr lang="nl-BE" sz="1600">
                <a:solidFill>
                  <a:srgbClr val="0070C0"/>
                </a:solidFill>
              </a:rPr>
              <a:t>Het is minder dringend, waardoor er meer tijd overblijft: </a:t>
            </a:r>
          </a:p>
          <a:p>
            <a:pPr marL="685800" lvl="1">
              <a:buFont typeface="Wingdings" panose="05000000000000000000" pitchFamily="2" charset="2"/>
              <a:buChar char="Ø"/>
            </a:pPr>
            <a:r>
              <a:rPr lang="nl-BE" sz="1400">
                <a:solidFill>
                  <a:srgbClr val="0070C0"/>
                </a:solidFill>
              </a:rPr>
              <a:t>om substantiële wijzigingen in het project aan te brengen;</a:t>
            </a:r>
          </a:p>
          <a:p>
            <a:pPr marL="685800" lvl="1">
              <a:buFont typeface="Wingdings" panose="05000000000000000000" pitchFamily="2" charset="2"/>
              <a:buChar char="Ø"/>
            </a:pPr>
            <a:r>
              <a:rPr lang="nl-BE" sz="1400">
                <a:solidFill>
                  <a:srgbClr val="0070C0"/>
                </a:solidFill>
              </a:rPr>
              <a:t>om de consistentie met het "Meiersplein"-project te controleren;</a:t>
            </a:r>
          </a:p>
          <a:p>
            <a:pPr marL="0" indent="0">
              <a:buNone/>
            </a:pPr>
            <a:endParaRPr lang="fr-BE" sz="1600" dirty="0">
              <a:solidFill>
                <a:srgbClr val="0070C0"/>
              </a:solidFill>
            </a:endParaRPr>
          </a:p>
        </p:txBody>
      </p:sp>
    </p:spTree>
    <p:extLst>
      <p:ext uri="{BB962C8B-B14F-4D97-AF65-F5344CB8AC3E}">
        <p14:creationId xmlns:p14="http://schemas.microsoft.com/office/powerpoint/2010/main" val="113292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18080" y="1206255"/>
            <a:ext cx="5086905" cy="4707720"/>
          </a:xfrm>
          <a:prstGeom prst="rect">
            <a:avLst/>
          </a:prstGeom>
        </p:spPr>
      </p:pic>
      <p:sp>
        <p:nvSpPr>
          <p:cNvPr id="5" name="Titre 1"/>
          <p:cNvSpPr>
            <a:spLocks noGrp="1"/>
          </p:cNvSpPr>
          <p:nvPr>
            <p:ph type="title"/>
          </p:nvPr>
        </p:nvSpPr>
        <p:spPr>
          <a:xfrm>
            <a:off x="609599" y="263371"/>
            <a:ext cx="4193220" cy="562252"/>
          </a:xfrm>
        </p:spPr>
        <p:txBody>
          <a:bodyPr>
            <a:normAutofit fontScale="90000"/>
          </a:bodyPr>
          <a:lstStyle/>
          <a:p>
            <a:r>
              <a:rPr lang="nl-BE" sz="2800">
                <a:solidFill>
                  <a:srgbClr val="0070C0"/>
                </a:solidFill>
              </a:rPr>
              <a:t>De perimeter van het project</a:t>
            </a:r>
          </a:p>
        </p:txBody>
      </p:sp>
      <p:sp>
        <p:nvSpPr>
          <p:cNvPr id="2" name="Forme libre 1"/>
          <p:cNvSpPr/>
          <p:nvPr/>
        </p:nvSpPr>
        <p:spPr>
          <a:xfrm>
            <a:off x="2272145" y="1662545"/>
            <a:ext cx="2881746" cy="2189212"/>
          </a:xfrm>
          <a:custGeom>
            <a:avLst/>
            <a:gdLst>
              <a:gd name="connsiteX0" fmla="*/ 1311564 w 2881746"/>
              <a:gd name="connsiteY0" fmla="*/ 2004291 h 2189212"/>
              <a:gd name="connsiteX1" fmla="*/ 1311564 w 2881746"/>
              <a:gd name="connsiteY1" fmla="*/ 2004291 h 2189212"/>
              <a:gd name="connsiteX2" fmla="*/ 1246910 w 2881746"/>
              <a:gd name="connsiteY2" fmla="*/ 2105891 h 2189212"/>
              <a:gd name="connsiteX3" fmla="*/ 1191491 w 2881746"/>
              <a:gd name="connsiteY3" fmla="*/ 2142837 h 2189212"/>
              <a:gd name="connsiteX4" fmla="*/ 1173019 w 2881746"/>
              <a:gd name="connsiteY4" fmla="*/ 2170546 h 2189212"/>
              <a:gd name="connsiteX5" fmla="*/ 1219200 w 2881746"/>
              <a:gd name="connsiteY5" fmla="*/ 2189019 h 2189212"/>
              <a:gd name="connsiteX6" fmla="*/ 0 w 2881746"/>
              <a:gd name="connsiteY6" fmla="*/ 1505528 h 2189212"/>
              <a:gd name="connsiteX7" fmla="*/ 822037 w 2881746"/>
              <a:gd name="connsiteY7" fmla="*/ 0 h 2189212"/>
              <a:gd name="connsiteX8" fmla="*/ 2881746 w 2881746"/>
              <a:gd name="connsiteY8" fmla="*/ 886691 h 2189212"/>
              <a:gd name="connsiteX9" fmla="*/ 2586182 w 2881746"/>
              <a:gd name="connsiteY9" fmla="*/ 1514764 h 2189212"/>
              <a:gd name="connsiteX10" fmla="*/ 905164 w 2881746"/>
              <a:gd name="connsiteY10" fmla="*/ 387928 h 2189212"/>
              <a:gd name="connsiteX11" fmla="*/ 286328 w 2881746"/>
              <a:gd name="connsiteY11" fmla="*/ 1283855 h 2189212"/>
              <a:gd name="connsiteX12" fmla="*/ 1311564 w 2881746"/>
              <a:gd name="connsiteY12" fmla="*/ 2004291 h 21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1746" h="2189212">
                <a:moveTo>
                  <a:pt x="1311564" y="2004291"/>
                </a:moveTo>
                <a:lnTo>
                  <a:pt x="1311564" y="2004291"/>
                </a:lnTo>
                <a:cubicBezTo>
                  <a:pt x="1290013" y="2038158"/>
                  <a:pt x="1280310" y="2083624"/>
                  <a:pt x="1246910" y="2105891"/>
                </a:cubicBezTo>
                <a:lnTo>
                  <a:pt x="1191491" y="2142837"/>
                </a:lnTo>
                <a:cubicBezTo>
                  <a:pt x="1185334" y="2152073"/>
                  <a:pt x="1170842" y="2159661"/>
                  <a:pt x="1173019" y="2170546"/>
                </a:cubicBezTo>
                <a:cubicBezTo>
                  <a:pt x="1177397" y="2192435"/>
                  <a:pt x="1205410" y="2189019"/>
                  <a:pt x="1219200" y="2189019"/>
                </a:cubicBezTo>
                <a:lnTo>
                  <a:pt x="0" y="1505528"/>
                </a:lnTo>
                <a:lnTo>
                  <a:pt x="822037" y="0"/>
                </a:lnTo>
                <a:lnTo>
                  <a:pt x="2881746" y="886691"/>
                </a:lnTo>
                <a:lnTo>
                  <a:pt x="2586182" y="1514764"/>
                </a:lnTo>
                <a:lnTo>
                  <a:pt x="905164" y="387928"/>
                </a:lnTo>
                <a:lnTo>
                  <a:pt x="286328" y="1283855"/>
                </a:lnTo>
                <a:lnTo>
                  <a:pt x="1311564" y="200429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40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599" y="263371"/>
            <a:ext cx="5511283" cy="562252"/>
          </a:xfrm>
        </p:spPr>
        <p:txBody>
          <a:bodyPr>
            <a:normAutofit fontScale="90000"/>
          </a:bodyPr>
          <a:lstStyle/>
          <a:p>
            <a:r>
              <a:rPr lang="nl-BE" sz="3200" dirty="0">
                <a:solidFill>
                  <a:srgbClr val="0070C0"/>
                </a:solidFill>
              </a:rPr>
              <a:t>Doelstellingen</a:t>
            </a:r>
            <a:r>
              <a:rPr lang="nl-BE" sz="3100" dirty="0">
                <a:solidFill>
                  <a:srgbClr val="0070C0"/>
                </a:solidFill>
              </a:rPr>
              <a:t> </a:t>
            </a:r>
            <a:r>
              <a:rPr lang="nl-BE" sz="3200" dirty="0">
                <a:solidFill>
                  <a:srgbClr val="0070C0"/>
                </a:solidFill>
              </a:rPr>
              <a:t>van het project</a:t>
            </a:r>
          </a:p>
        </p:txBody>
      </p:sp>
      <p:sp>
        <p:nvSpPr>
          <p:cNvPr id="3" name="Espace réservé du contenu 2"/>
          <p:cNvSpPr>
            <a:spLocks noGrp="1"/>
          </p:cNvSpPr>
          <p:nvPr>
            <p:ph idx="1"/>
          </p:nvPr>
        </p:nvSpPr>
        <p:spPr>
          <a:xfrm>
            <a:off x="350981" y="934036"/>
            <a:ext cx="7860146" cy="5669515"/>
          </a:xfrm>
        </p:spPr>
        <p:txBody>
          <a:bodyPr>
            <a:normAutofit fontScale="85000" lnSpcReduction="20000"/>
          </a:bodyPr>
          <a:lstStyle/>
          <a:p>
            <a:pPr marL="0" indent="0">
              <a:buNone/>
            </a:pPr>
            <a:r>
              <a:rPr lang="nl-BE" sz="1600" b="1" u="sng">
                <a:solidFill>
                  <a:srgbClr val="0070C0"/>
                </a:solidFill>
              </a:rPr>
              <a:t>Landschappelijke en ecologische aspecten: </a:t>
            </a:r>
          </a:p>
          <a:p>
            <a:pPr>
              <a:buFont typeface="Arial" panose="020B0604020202020204" pitchFamily="34" charset="0"/>
              <a:buChar char="•"/>
            </a:pPr>
            <a:r>
              <a:rPr lang="nl-BE" sz="1600">
                <a:solidFill>
                  <a:srgbClr val="0070C0"/>
                </a:solidFill>
              </a:rPr>
              <a:t>Het verhogen en verbeteren van de kwaliteit van de site door meer groene ruimten en beplanting;</a:t>
            </a:r>
          </a:p>
          <a:p>
            <a:pPr>
              <a:buFont typeface="Arial" panose="020B0604020202020204" pitchFamily="34" charset="0"/>
              <a:buChar char="•"/>
            </a:pPr>
            <a:r>
              <a:rPr lang="nl-BE" sz="1600">
                <a:solidFill>
                  <a:srgbClr val="0070C0"/>
                </a:solidFill>
              </a:rPr>
              <a:t>De impact van regenwater op de riolering verminderen door het dakwater van het kerk en wegwater af te koppelen, door gebruik te maken van verschillende ter plaatse aanwezige infiltratietechnieken voor regenwater (volle grond, greppels, drainagepaden en -parkeerplaatsen);</a:t>
            </a:r>
          </a:p>
          <a:p>
            <a:pPr>
              <a:buFont typeface="Arial" panose="020B0604020202020204" pitchFamily="34" charset="0"/>
              <a:buChar char="•"/>
            </a:pPr>
            <a:r>
              <a:rPr lang="nl-BE" sz="1600">
                <a:solidFill>
                  <a:srgbClr val="0070C0"/>
                </a:solidFill>
              </a:rPr>
              <a:t>Het planten en behouden van bomen om frisheid te brengen in dichtbebouwde gebieden;</a:t>
            </a:r>
          </a:p>
          <a:p>
            <a:pPr>
              <a:buFont typeface="Arial" panose="020B0604020202020204" pitchFamily="34" charset="0"/>
              <a:buChar char="•"/>
            </a:pPr>
            <a:r>
              <a:rPr lang="nl-BE" sz="1600">
                <a:solidFill>
                  <a:srgbClr val="0070C0"/>
                </a:solidFill>
              </a:rPr>
              <a:t>Implementatie van een gedifferentieerd sitebeheersysteem om biodiversiteit te stimuleren</a:t>
            </a:r>
          </a:p>
          <a:p>
            <a:pPr>
              <a:buFont typeface="Arial" panose="020B0604020202020204" pitchFamily="34" charset="0"/>
              <a:buChar char="•"/>
            </a:pPr>
            <a:r>
              <a:rPr lang="nl-BE" sz="1600">
                <a:solidFill>
                  <a:srgbClr val="0070C0"/>
                </a:solidFill>
              </a:rPr>
              <a:t>Uitlevering van de gronden om grote bomen te redden</a:t>
            </a:r>
          </a:p>
          <a:p>
            <a:pPr marL="0" indent="0">
              <a:buNone/>
            </a:pPr>
            <a:endParaRPr lang="fr-BE" sz="1600" dirty="0" smtClean="0">
              <a:solidFill>
                <a:srgbClr val="0070C0"/>
              </a:solidFill>
            </a:endParaRPr>
          </a:p>
          <a:p>
            <a:pPr marL="0" indent="0">
              <a:buNone/>
            </a:pPr>
            <a:r>
              <a:rPr lang="nl-BE" sz="1600" b="1" u="sng">
                <a:solidFill>
                  <a:srgbClr val="0070C0"/>
                </a:solidFill>
              </a:rPr>
              <a:t>Mobiliteitsprincipes en kwaliteit van de openbare ruimten: </a:t>
            </a:r>
          </a:p>
          <a:p>
            <a:pPr>
              <a:buFont typeface="Arial" panose="020B0604020202020204" pitchFamily="34" charset="0"/>
              <a:buChar char="•"/>
            </a:pPr>
            <a:r>
              <a:rPr lang="nl-BE" sz="1600">
                <a:solidFill>
                  <a:srgbClr val="0070C0"/>
                </a:solidFill>
              </a:rPr>
              <a:t>Aanleg van een klein plein in een woongebied waar de beplanting en de leesbaarheid van de ruimte in het algemeen automobilisten aanmoedigen om aandacht te besteden aan andere weggebruikers, die voorrang hebben.</a:t>
            </a:r>
          </a:p>
          <a:p>
            <a:pPr>
              <a:buFont typeface="Arial" panose="020B0604020202020204" pitchFamily="34" charset="0"/>
              <a:buChar char="•"/>
            </a:pPr>
            <a:r>
              <a:rPr lang="nl-BE" sz="1600">
                <a:solidFill>
                  <a:srgbClr val="0070C0"/>
                </a:solidFill>
              </a:rPr>
              <a:t>Een woongebied is een gedeelde ruimte waar voetgangers voorrang krijgen, zonder andere weggebruikers uit te sluiten. Parkeerplaatsen en ruimtes voor ceremonies en activiteiten zijn daarom geïntegreerd in het project;</a:t>
            </a:r>
          </a:p>
          <a:p>
            <a:pPr>
              <a:buFont typeface="Arial" panose="020B0604020202020204" pitchFamily="34" charset="0"/>
              <a:buChar char="•"/>
            </a:pPr>
            <a:endParaRPr lang="fr-BE" sz="1600" dirty="0" smtClean="0">
              <a:solidFill>
                <a:srgbClr val="0070C0"/>
              </a:solidFill>
            </a:endParaRPr>
          </a:p>
          <a:p>
            <a:pPr marL="0" indent="0">
              <a:buNone/>
            </a:pPr>
            <a:r>
              <a:rPr lang="nl-BE" sz="1600" b="1" u="sng">
                <a:solidFill>
                  <a:srgbClr val="0070C0"/>
                </a:solidFill>
              </a:rPr>
              <a:t>Historiek:</a:t>
            </a:r>
          </a:p>
          <a:p>
            <a:pPr>
              <a:buFont typeface="Arial" panose="020B0604020202020204" pitchFamily="34" charset="0"/>
              <a:buChar char="•"/>
            </a:pPr>
            <a:r>
              <a:rPr lang="nl-BE" sz="1600">
                <a:solidFill>
                  <a:srgbClr val="0070C0"/>
                </a:solidFill>
              </a:rPr>
              <a:t>Het heropenen van het zicht tussen de oude klokkentoren en de voormalige pastorie en het creëren van een open ruimte om het dorpspleinaspect van de site te herstellen, ook in relatie tot de voormalige Thielemans-boerderij (Auberge des Maïeurs)</a:t>
            </a:r>
          </a:p>
          <a:p>
            <a:pPr marL="0" indent="0">
              <a:buNone/>
            </a:pPr>
            <a:endParaRPr lang="fr-BE" sz="1600" dirty="0">
              <a:solidFill>
                <a:srgbClr val="0070C0"/>
              </a:solidFill>
            </a:endParaRPr>
          </a:p>
        </p:txBody>
      </p:sp>
    </p:spTree>
    <p:extLst>
      <p:ext uri="{BB962C8B-B14F-4D97-AF65-F5344CB8AC3E}">
        <p14:creationId xmlns:p14="http://schemas.microsoft.com/office/powerpoint/2010/main" val="59065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4655" r="24524"/>
          <a:stretch/>
        </p:blipFill>
        <p:spPr>
          <a:xfrm>
            <a:off x="2346036" y="139083"/>
            <a:ext cx="6705600" cy="6622290"/>
          </a:xfrm>
          <a:prstGeom prst="rect">
            <a:avLst/>
          </a:prstGeom>
          <a:ln>
            <a:noFill/>
          </a:ln>
          <a:effectLst>
            <a:outerShdw blurRad="190500" algn="tl" rotWithShape="0">
              <a:srgbClr val="000000">
                <a:alpha val="70000"/>
              </a:srgbClr>
            </a:outerShdw>
          </a:effectLst>
        </p:spPr>
      </p:pic>
      <p:sp>
        <p:nvSpPr>
          <p:cNvPr id="2" name="Titre 1"/>
          <p:cNvSpPr>
            <a:spLocks noGrp="1"/>
          </p:cNvSpPr>
          <p:nvPr>
            <p:ph type="title"/>
          </p:nvPr>
        </p:nvSpPr>
        <p:spPr>
          <a:xfrm>
            <a:off x="334391" y="139083"/>
            <a:ext cx="6347713" cy="1320800"/>
          </a:xfrm>
        </p:spPr>
        <p:txBody>
          <a:bodyPr>
            <a:normAutofit/>
          </a:bodyPr>
          <a:lstStyle/>
          <a:p>
            <a:r>
              <a:rPr lang="nl-BE" sz="2800">
                <a:solidFill>
                  <a:srgbClr val="0070C0"/>
                </a:solidFill>
              </a:rPr>
              <a:t>Het plan</a:t>
            </a:r>
          </a:p>
        </p:txBody>
      </p:sp>
      <p:pic>
        <p:nvPicPr>
          <p:cNvPr id="5" name="Image 4"/>
          <p:cNvPicPr>
            <a:picLocks noChangeAspect="1"/>
          </p:cNvPicPr>
          <p:nvPr/>
        </p:nvPicPr>
        <p:blipFill rotWithShape="1">
          <a:blip r:embed="rId2"/>
          <a:srcRect l="84199" t="37800" r="551" b="35360"/>
          <a:stretch/>
        </p:blipFill>
        <p:spPr>
          <a:xfrm>
            <a:off x="178124" y="3790641"/>
            <a:ext cx="2325468" cy="2873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59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652" y="139287"/>
            <a:ext cx="6347713" cy="420210"/>
          </a:xfrm>
        </p:spPr>
        <p:txBody>
          <a:bodyPr>
            <a:normAutofit fontScale="90000"/>
          </a:bodyPr>
          <a:lstStyle/>
          <a:p>
            <a:r>
              <a:rPr lang="nl-BE" sz="2500">
                <a:solidFill>
                  <a:srgbClr val="0070C0"/>
                </a:solidFill>
              </a:rPr>
              <a:t>Details</a:t>
            </a:r>
          </a:p>
        </p:txBody>
      </p:sp>
      <p:pic>
        <p:nvPicPr>
          <p:cNvPr id="1026" name="Picture 2" descr="cid:image005.png@01DB7BB5.79DFF8E0"/>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77653" y="1235655"/>
            <a:ext cx="3507939" cy="26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txBox="1">
            <a:spLocks/>
          </p:cNvSpPr>
          <p:nvPr/>
        </p:nvSpPr>
        <p:spPr>
          <a:xfrm>
            <a:off x="177653" y="633924"/>
            <a:ext cx="6347713" cy="50898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a:solidFill>
                  <a:srgbClr val="0070C0"/>
                </a:solidFill>
              </a:rPr>
              <a:t>Landschapswadi’s</a:t>
            </a:r>
          </a:p>
        </p:txBody>
      </p:sp>
      <p:pic>
        <p:nvPicPr>
          <p:cNvPr id="6" name="Image 5"/>
          <p:cNvPicPr>
            <a:picLocks noChangeAspect="1"/>
          </p:cNvPicPr>
          <p:nvPr/>
        </p:nvPicPr>
        <p:blipFill>
          <a:blip r:embed="rId5"/>
          <a:stretch>
            <a:fillRect/>
          </a:stretch>
        </p:blipFill>
        <p:spPr>
          <a:xfrm>
            <a:off x="5265155" y="4138972"/>
            <a:ext cx="3256914" cy="2396196"/>
          </a:xfrm>
          <a:prstGeom prst="rect">
            <a:avLst/>
          </a:prstGeom>
        </p:spPr>
      </p:pic>
      <p:sp>
        <p:nvSpPr>
          <p:cNvPr id="8" name="Titre 1"/>
          <p:cNvSpPr txBox="1">
            <a:spLocks/>
          </p:cNvSpPr>
          <p:nvPr/>
        </p:nvSpPr>
        <p:spPr>
          <a:xfrm>
            <a:off x="4351694" y="680297"/>
            <a:ext cx="6347713" cy="50898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a:solidFill>
                  <a:srgbClr val="0070C0"/>
                </a:solidFill>
              </a:rPr>
              <a:t>Waterdoorlatende bekledingen</a:t>
            </a:r>
          </a:p>
        </p:txBody>
      </p:sp>
      <p:pic>
        <p:nvPicPr>
          <p:cNvPr id="10" name="Image 9"/>
          <p:cNvPicPr>
            <a:picLocks noChangeAspect="1"/>
          </p:cNvPicPr>
          <p:nvPr/>
        </p:nvPicPr>
        <p:blipFill>
          <a:blip r:embed="rId6"/>
          <a:stretch>
            <a:fillRect/>
          </a:stretch>
        </p:blipFill>
        <p:spPr>
          <a:xfrm>
            <a:off x="177652" y="3941185"/>
            <a:ext cx="3869394" cy="2568139"/>
          </a:xfrm>
          <a:prstGeom prst="rect">
            <a:avLst/>
          </a:prstGeom>
        </p:spPr>
      </p:pic>
      <p:pic>
        <p:nvPicPr>
          <p:cNvPr id="3" name="Image 2"/>
          <p:cNvPicPr>
            <a:picLocks noChangeAspect="1"/>
          </p:cNvPicPr>
          <p:nvPr/>
        </p:nvPicPr>
        <p:blipFill>
          <a:blip r:embed="rId7"/>
          <a:stretch>
            <a:fillRect/>
          </a:stretch>
        </p:blipFill>
        <p:spPr>
          <a:xfrm>
            <a:off x="4262237" y="1142910"/>
            <a:ext cx="4743218" cy="2744580"/>
          </a:xfrm>
          <a:prstGeom prst="rect">
            <a:avLst/>
          </a:prstGeom>
        </p:spPr>
      </p:pic>
    </p:spTree>
    <p:extLst>
      <p:ext uri="{BB962C8B-B14F-4D97-AF65-F5344CB8AC3E}">
        <p14:creationId xmlns:p14="http://schemas.microsoft.com/office/powerpoint/2010/main" val="26161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77653" y="214046"/>
            <a:ext cx="6347713" cy="50898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a:solidFill>
                  <a:srgbClr val="0070C0"/>
                </a:solidFill>
              </a:rPr>
              <a:t>Straatstenen: </a:t>
            </a:r>
          </a:p>
        </p:txBody>
      </p:sp>
      <p:pic>
        <p:nvPicPr>
          <p:cNvPr id="6" name="Image 5"/>
          <p:cNvPicPr>
            <a:picLocks noChangeAspect="1"/>
          </p:cNvPicPr>
          <p:nvPr/>
        </p:nvPicPr>
        <p:blipFill>
          <a:blip r:embed="rId2"/>
          <a:stretch>
            <a:fillRect/>
          </a:stretch>
        </p:blipFill>
        <p:spPr>
          <a:xfrm>
            <a:off x="3690889" y="614491"/>
            <a:ext cx="3030152" cy="2333982"/>
          </a:xfrm>
          <a:prstGeom prst="rect">
            <a:avLst/>
          </a:prstGeom>
        </p:spPr>
      </p:pic>
      <p:pic>
        <p:nvPicPr>
          <p:cNvPr id="7" name="Image 6"/>
          <p:cNvPicPr>
            <a:picLocks noChangeAspect="1"/>
          </p:cNvPicPr>
          <p:nvPr/>
        </p:nvPicPr>
        <p:blipFill>
          <a:blip r:embed="rId3"/>
          <a:stretch>
            <a:fillRect/>
          </a:stretch>
        </p:blipFill>
        <p:spPr>
          <a:xfrm>
            <a:off x="177653" y="971886"/>
            <a:ext cx="2980059" cy="1855290"/>
          </a:xfrm>
          <a:prstGeom prst="rect">
            <a:avLst/>
          </a:prstGeom>
        </p:spPr>
      </p:pic>
      <p:sp>
        <p:nvSpPr>
          <p:cNvPr id="8" name="Titre 1"/>
          <p:cNvSpPr txBox="1">
            <a:spLocks/>
          </p:cNvSpPr>
          <p:nvPr/>
        </p:nvSpPr>
        <p:spPr>
          <a:xfrm>
            <a:off x="177653" y="3634332"/>
            <a:ext cx="6347713" cy="508986"/>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a:solidFill>
                  <a:srgbClr val="0070C0"/>
                </a:solidFill>
              </a:rPr>
              <a:t>Natuurlijke straatstenen:  omgeving van de kerk en de oude klokkentoren</a:t>
            </a:r>
          </a:p>
        </p:txBody>
      </p:sp>
      <p:pic>
        <p:nvPicPr>
          <p:cNvPr id="9" name="Image 8"/>
          <p:cNvPicPr>
            <a:picLocks noChangeAspect="1"/>
          </p:cNvPicPr>
          <p:nvPr/>
        </p:nvPicPr>
        <p:blipFill rotWithShape="1">
          <a:blip r:embed="rId4"/>
          <a:srcRect b="31053"/>
          <a:stretch/>
        </p:blipFill>
        <p:spPr>
          <a:xfrm>
            <a:off x="3758557" y="4143318"/>
            <a:ext cx="2962484" cy="2271791"/>
          </a:xfrm>
          <a:prstGeom prst="rect">
            <a:avLst/>
          </a:prstGeom>
        </p:spPr>
      </p:pic>
      <p:pic>
        <p:nvPicPr>
          <p:cNvPr id="10" name="Image 9"/>
          <p:cNvPicPr>
            <a:picLocks noChangeAspect="1"/>
          </p:cNvPicPr>
          <p:nvPr/>
        </p:nvPicPr>
        <p:blipFill rotWithShape="1">
          <a:blip r:embed="rId5"/>
          <a:srcRect l="13310" t="14325" r="11919" b="15345"/>
          <a:stretch/>
        </p:blipFill>
        <p:spPr>
          <a:xfrm>
            <a:off x="365714" y="4143318"/>
            <a:ext cx="2985795" cy="2052735"/>
          </a:xfrm>
          <a:prstGeom prst="rect">
            <a:avLst/>
          </a:prstGeom>
        </p:spPr>
      </p:pic>
    </p:spTree>
    <p:extLst>
      <p:ext uri="{BB962C8B-B14F-4D97-AF65-F5344CB8AC3E}">
        <p14:creationId xmlns:p14="http://schemas.microsoft.com/office/powerpoint/2010/main" val="166146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77653" y="214046"/>
            <a:ext cx="6347713" cy="50898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a:solidFill>
                  <a:srgbClr val="0070C0"/>
                </a:solidFill>
              </a:rPr>
              <a:t>Bedankt voor uw aandacht</a:t>
            </a:r>
          </a:p>
        </p:txBody>
      </p:sp>
      <p:pic>
        <p:nvPicPr>
          <p:cNvPr id="2" name="Image 1"/>
          <p:cNvPicPr>
            <a:picLocks noChangeAspect="1"/>
          </p:cNvPicPr>
          <p:nvPr/>
        </p:nvPicPr>
        <p:blipFill>
          <a:blip r:embed="rId2"/>
          <a:stretch>
            <a:fillRect/>
          </a:stretch>
        </p:blipFill>
        <p:spPr>
          <a:xfrm>
            <a:off x="617279" y="723032"/>
            <a:ext cx="7925975" cy="5944481"/>
          </a:xfrm>
          <a:prstGeom prst="rect">
            <a:avLst/>
          </a:prstGeom>
        </p:spPr>
      </p:pic>
    </p:spTree>
    <p:extLst>
      <p:ext uri="{BB962C8B-B14F-4D97-AF65-F5344CB8AC3E}">
        <p14:creationId xmlns:p14="http://schemas.microsoft.com/office/powerpoint/2010/main" val="2331456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878</TotalTime>
  <Words>506</Words>
  <Application>Microsoft Office PowerPoint</Application>
  <PresentationFormat>Affichage à l'écran (4:3)</PresentationFormat>
  <Paragraphs>44</Paragraphs>
  <Slides>9</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Calibri</vt:lpstr>
      <vt:lpstr>Trebuchet MS</vt:lpstr>
      <vt:lpstr>Wingdings</vt:lpstr>
      <vt:lpstr>Wingdings 3</vt:lpstr>
      <vt:lpstr>Facette</vt:lpstr>
      <vt:lpstr>Verbetering van de omgeving van de Sint-Pieterskerk.</vt:lpstr>
      <vt:lpstr>Historiek</vt:lpstr>
      <vt:lpstr>Oorsprong van het project: </vt:lpstr>
      <vt:lpstr>De perimeter van het project</vt:lpstr>
      <vt:lpstr>Doelstellingen van het project</vt:lpstr>
      <vt:lpstr>Het plan</vt:lpstr>
      <vt:lpstr>Details</vt:lpstr>
      <vt:lpstr>Présentation PowerPoint</vt:lpstr>
      <vt:lpstr>Présentation PowerPoint</vt:lpstr>
    </vt:vector>
  </TitlesOfParts>
  <Company>Administration communale de Woluwe-Saint-Pierre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Amélioration des abords de l’Eglise Saint Pierre.</dc:title>
  <dc:creator>Arnaud Demortier</dc:creator>
  <cp:lastModifiedBy>Stéphane Matten</cp:lastModifiedBy>
  <cp:revision>45</cp:revision>
  <dcterms:created xsi:type="dcterms:W3CDTF">2025-06-25T07:21:34Z</dcterms:created>
  <dcterms:modified xsi:type="dcterms:W3CDTF">2025-07-04T07:47:01Z</dcterms:modified>
</cp:coreProperties>
</file>